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2" r:id="rId1"/>
    <p:sldMasterId id="2147483676" r:id="rId2"/>
  </p:sldMasterIdLst>
  <p:notesMasterIdLst>
    <p:notesMasterId r:id="rId23"/>
  </p:notesMasterIdLst>
  <p:handoutMasterIdLst>
    <p:handoutMasterId r:id="rId24"/>
  </p:handoutMasterIdLst>
  <p:sldIdLst>
    <p:sldId id="266" r:id="rId3"/>
    <p:sldId id="268" r:id="rId4"/>
    <p:sldId id="299" r:id="rId5"/>
    <p:sldId id="300" r:id="rId6"/>
    <p:sldId id="301" r:id="rId7"/>
    <p:sldId id="314" r:id="rId8"/>
    <p:sldId id="315" r:id="rId9"/>
    <p:sldId id="316" r:id="rId10"/>
    <p:sldId id="302" r:id="rId11"/>
    <p:sldId id="304" r:id="rId12"/>
    <p:sldId id="303" r:id="rId13"/>
    <p:sldId id="265" r:id="rId14"/>
    <p:sldId id="305" r:id="rId15"/>
    <p:sldId id="307" r:id="rId16"/>
    <p:sldId id="308" r:id="rId17"/>
    <p:sldId id="309" r:id="rId18"/>
    <p:sldId id="310" r:id="rId19"/>
    <p:sldId id="311" r:id="rId20"/>
    <p:sldId id="294" r:id="rId21"/>
    <p:sldId id="295" r:id="rId22"/>
  </p:sldIdLst>
  <p:sldSz cx="9144000" cy="6858000" type="screen4x3"/>
  <p:notesSz cx="6858000" cy="89916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CC"/>
    <a:srgbClr val="006600"/>
    <a:srgbClr val="009999"/>
    <a:srgbClr val="663300"/>
    <a:srgbClr val="333399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647" autoAdjust="0"/>
    <p:restoredTop sz="94660"/>
  </p:normalViewPr>
  <p:slideViewPr>
    <p:cSldViewPr>
      <p:cViewPr varScale="1">
        <p:scale>
          <a:sx n="86" d="100"/>
          <a:sy n="86" d="100"/>
        </p:scale>
        <p:origin x="1262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9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r Villanova" userId="470e00862680972b" providerId="LiveId" clId="{BC6A0D18-951F-4E4E-A65B-F1E2CD57C87B}"/>
    <pc:docChg chg="custSel modSld">
      <pc:chgData name="Dr Villanova" userId="470e00862680972b" providerId="LiveId" clId="{BC6A0D18-951F-4E4E-A65B-F1E2CD57C87B}" dt="2020-07-25T21:43:50.895" v="152" actId="20577"/>
      <pc:docMkLst>
        <pc:docMk/>
      </pc:docMkLst>
      <pc:sldChg chg="delSp modSp">
        <pc:chgData name="Dr Villanova" userId="470e00862680972b" providerId="LiveId" clId="{BC6A0D18-951F-4E4E-A65B-F1E2CD57C87B}" dt="2020-07-25T21:39:16.581" v="120" actId="478"/>
        <pc:sldMkLst>
          <pc:docMk/>
          <pc:sldMk cId="0" sldId="266"/>
        </pc:sldMkLst>
        <pc:spChg chg="del">
          <ac:chgData name="Dr Villanova" userId="470e00862680972b" providerId="LiveId" clId="{BC6A0D18-951F-4E4E-A65B-F1E2CD57C87B}" dt="2020-07-25T21:39:16.581" v="120" actId="478"/>
          <ac:spMkLst>
            <pc:docMk/>
            <pc:sldMk cId="0" sldId="266"/>
            <ac:spMk id="4" creationId="{00000000-0000-0000-0000-000000000000}"/>
          </ac:spMkLst>
        </pc:spChg>
        <pc:spChg chg="mod">
          <ac:chgData name="Dr Villanova" userId="470e00862680972b" providerId="LiveId" clId="{BC6A0D18-951F-4E4E-A65B-F1E2CD57C87B}" dt="2020-07-25T21:38:26.028" v="119" actId="404"/>
          <ac:spMkLst>
            <pc:docMk/>
            <pc:sldMk cId="0" sldId="266"/>
            <ac:spMk id="17411" creationId="{00000000-0000-0000-0000-000000000000}"/>
          </ac:spMkLst>
        </pc:spChg>
      </pc:sldChg>
      <pc:sldChg chg="modSp">
        <pc:chgData name="Dr Villanova" userId="470e00862680972b" providerId="LiveId" clId="{BC6A0D18-951F-4E4E-A65B-F1E2CD57C87B}" dt="2020-07-25T21:42:16.469" v="138" actId="20577"/>
        <pc:sldMkLst>
          <pc:docMk/>
          <pc:sldMk cId="2259605116" sldId="304"/>
        </pc:sldMkLst>
        <pc:graphicFrameChg chg="modGraphic">
          <ac:chgData name="Dr Villanova" userId="470e00862680972b" providerId="LiveId" clId="{BC6A0D18-951F-4E4E-A65B-F1E2CD57C87B}" dt="2020-07-25T21:42:16.469" v="138" actId="20577"/>
          <ac:graphicFrameMkLst>
            <pc:docMk/>
            <pc:sldMk cId="2259605116" sldId="304"/>
            <ac:graphicFrameMk id="4" creationId="{00000000-0000-0000-0000-000000000000}"/>
          </ac:graphicFrameMkLst>
        </pc:graphicFrameChg>
      </pc:sldChg>
      <pc:sldChg chg="modSp">
        <pc:chgData name="Dr Villanova" userId="470e00862680972b" providerId="LiveId" clId="{BC6A0D18-951F-4E4E-A65B-F1E2CD57C87B}" dt="2020-07-25T21:43:50.895" v="152" actId="20577"/>
        <pc:sldMkLst>
          <pc:docMk/>
          <pc:sldMk cId="372643201" sldId="307"/>
        </pc:sldMkLst>
        <pc:spChg chg="mod">
          <ac:chgData name="Dr Villanova" userId="470e00862680972b" providerId="LiveId" clId="{BC6A0D18-951F-4E4E-A65B-F1E2CD57C87B}" dt="2020-07-25T21:43:50.895" v="152" actId="20577"/>
          <ac:spMkLst>
            <pc:docMk/>
            <pc:sldMk cId="372643201" sldId="307"/>
            <ac:spMk id="46083" creationId="{00000000-0000-0000-0000-000000000000}"/>
          </ac:spMkLst>
        </pc:spChg>
      </pc:sldChg>
    </pc:docChg>
  </pc:docChgLst>
  <pc:docChgLst>
    <pc:chgData name="Dr Villanova" userId="470e00862680972b" providerId="LiveId" clId="{614E8D5E-1CB7-46AA-A12C-8A3DEFB0E7A6}"/>
    <pc:docChg chg="modSld">
      <pc:chgData name="Dr Villanova" userId="470e00862680972b" providerId="LiveId" clId="{614E8D5E-1CB7-46AA-A12C-8A3DEFB0E7A6}" dt="2020-08-25T19:22:34.403" v="0" actId="20577"/>
      <pc:docMkLst>
        <pc:docMk/>
      </pc:docMkLst>
      <pc:sldChg chg="modSp mod">
        <pc:chgData name="Dr Villanova" userId="470e00862680972b" providerId="LiveId" clId="{614E8D5E-1CB7-46AA-A12C-8A3DEFB0E7A6}" dt="2020-08-25T19:22:34.403" v="0" actId="20577"/>
        <pc:sldMkLst>
          <pc:docMk/>
          <pc:sldMk cId="0" sldId="266"/>
        </pc:sldMkLst>
        <pc:spChg chg="mod">
          <ac:chgData name="Dr Villanova" userId="470e00862680972b" providerId="LiveId" clId="{614E8D5E-1CB7-46AA-A12C-8A3DEFB0E7A6}" dt="2020-08-25T19:22:34.403" v="0" actId="20577"/>
          <ac:spMkLst>
            <pc:docMk/>
            <pc:sldMk cId="0" sldId="266"/>
            <ac:spMk id="17411" creationId="{00000000-0000-0000-0000-000000000000}"/>
          </ac:spMkLst>
        </pc:spChg>
      </pc:sldChg>
    </pc:docChg>
  </pc:docChgLst>
  <pc:docChgLst>
    <pc:chgData name="Dr Villanova" userId="470e00862680972b" providerId="LiveId" clId="{44FFB8BC-D870-4168-B9C7-ECE9FBF2CE3B}"/>
    <pc:docChg chg="undo custSel addSld modSld">
      <pc:chgData name="Dr Villanova" userId="470e00862680972b" providerId="LiveId" clId="{44FFB8BC-D870-4168-B9C7-ECE9FBF2CE3B}" dt="2020-08-10T20:15:45.347" v="812" actId="14100"/>
      <pc:docMkLst>
        <pc:docMk/>
      </pc:docMkLst>
      <pc:sldChg chg="modSp mod">
        <pc:chgData name="Dr Villanova" userId="470e00862680972b" providerId="LiveId" clId="{44FFB8BC-D870-4168-B9C7-ECE9FBF2CE3B}" dt="2020-08-10T19:35:14.051" v="9" actId="14100"/>
        <pc:sldMkLst>
          <pc:docMk/>
          <pc:sldMk cId="4081999119" sldId="299"/>
        </pc:sldMkLst>
        <pc:spChg chg="mod">
          <ac:chgData name="Dr Villanova" userId="470e00862680972b" providerId="LiveId" clId="{44FFB8BC-D870-4168-B9C7-ECE9FBF2CE3B}" dt="2020-08-10T19:32:54.721" v="3" actId="1076"/>
          <ac:spMkLst>
            <pc:docMk/>
            <pc:sldMk cId="4081999119" sldId="299"/>
            <ac:spMk id="20" creationId="{00000000-0000-0000-0000-000000000000}"/>
          </ac:spMkLst>
        </pc:spChg>
        <pc:cxnChg chg="mod">
          <ac:chgData name="Dr Villanova" userId="470e00862680972b" providerId="LiveId" clId="{44FFB8BC-D870-4168-B9C7-ECE9FBF2CE3B}" dt="2020-08-10T19:35:14.051" v="9" actId="14100"/>
          <ac:cxnSpMkLst>
            <pc:docMk/>
            <pc:sldMk cId="4081999119" sldId="299"/>
            <ac:cxnSpMk id="49" creationId="{00000000-0000-0000-0000-000000000000}"/>
          </ac:cxnSpMkLst>
        </pc:cxnChg>
        <pc:cxnChg chg="mod">
          <ac:chgData name="Dr Villanova" userId="470e00862680972b" providerId="LiveId" clId="{44FFB8BC-D870-4168-B9C7-ECE9FBF2CE3B}" dt="2020-08-10T19:35:05.394" v="8" actId="14100"/>
          <ac:cxnSpMkLst>
            <pc:docMk/>
            <pc:sldMk cId="4081999119" sldId="299"/>
            <ac:cxnSpMk id="51" creationId="{00000000-0000-0000-0000-000000000000}"/>
          </ac:cxnSpMkLst>
        </pc:cxnChg>
        <pc:cxnChg chg="mod">
          <ac:chgData name="Dr Villanova" userId="470e00862680972b" providerId="LiveId" clId="{44FFB8BC-D870-4168-B9C7-ECE9FBF2CE3B}" dt="2020-08-10T19:34:32.331" v="7" actId="14100"/>
          <ac:cxnSpMkLst>
            <pc:docMk/>
            <pc:sldMk cId="4081999119" sldId="299"/>
            <ac:cxnSpMk id="98" creationId="{00000000-0000-0000-0000-000000000000}"/>
          </ac:cxnSpMkLst>
        </pc:cxnChg>
      </pc:sldChg>
      <pc:sldChg chg="addSp modSp mod">
        <pc:chgData name="Dr Villanova" userId="470e00862680972b" providerId="LiveId" clId="{44FFB8BC-D870-4168-B9C7-ECE9FBF2CE3B}" dt="2020-08-10T19:43:44.354" v="89" actId="14100"/>
        <pc:sldMkLst>
          <pc:docMk/>
          <pc:sldMk cId="2918635565" sldId="300"/>
        </pc:sldMkLst>
        <pc:spChg chg="add mod">
          <ac:chgData name="Dr Villanova" userId="470e00862680972b" providerId="LiveId" clId="{44FFB8BC-D870-4168-B9C7-ECE9FBF2CE3B}" dt="2020-08-10T19:42:31.940" v="82" actId="207"/>
          <ac:spMkLst>
            <pc:docMk/>
            <pc:sldMk cId="2918635565" sldId="300"/>
            <ac:spMk id="2" creationId="{7FA5670A-6197-4650-B14E-85CC7363CBEE}"/>
          </ac:spMkLst>
        </pc:spChg>
        <pc:spChg chg="add mod">
          <ac:chgData name="Dr Villanova" userId="470e00862680972b" providerId="LiveId" clId="{44FFB8BC-D870-4168-B9C7-ECE9FBF2CE3B}" dt="2020-08-10T19:43:44.354" v="89" actId="14100"/>
          <ac:spMkLst>
            <pc:docMk/>
            <pc:sldMk cId="2918635565" sldId="300"/>
            <ac:spMk id="3" creationId="{AF560529-3378-405D-BD2B-90DD35B70551}"/>
          </ac:spMkLst>
        </pc:spChg>
        <pc:spChg chg="add mod">
          <ac:chgData name="Dr Villanova" userId="470e00862680972b" providerId="LiveId" clId="{44FFB8BC-D870-4168-B9C7-ECE9FBF2CE3B}" dt="2020-08-10T19:43:37.381" v="87" actId="14100"/>
          <ac:spMkLst>
            <pc:docMk/>
            <pc:sldMk cId="2918635565" sldId="300"/>
            <ac:spMk id="6" creationId="{7F05FA9F-29C9-4C37-AD1A-69414248BC1A}"/>
          </ac:spMkLst>
        </pc:spChg>
      </pc:sldChg>
      <pc:sldChg chg="addSp modSp mod">
        <pc:chgData name="Dr Villanova" userId="470e00862680972b" providerId="LiveId" clId="{44FFB8BC-D870-4168-B9C7-ECE9FBF2CE3B}" dt="2020-08-10T19:46:13.272" v="104" actId="14100"/>
        <pc:sldMkLst>
          <pc:docMk/>
          <pc:sldMk cId="1918492690" sldId="301"/>
        </pc:sldMkLst>
        <pc:spChg chg="add mod">
          <ac:chgData name="Dr Villanova" userId="470e00862680972b" providerId="LiveId" clId="{44FFB8BC-D870-4168-B9C7-ECE9FBF2CE3B}" dt="2020-08-10T19:44:49.639" v="95" actId="14100"/>
          <ac:spMkLst>
            <pc:docMk/>
            <pc:sldMk cId="1918492690" sldId="301"/>
            <ac:spMk id="2" creationId="{97D955F8-4C04-405F-8A78-B2F692BF4831}"/>
          </ac:spMkLst>
        </pc:spChg>
        <pc:spChg chg="add mod">
          <ac:chgData name="Dr Villanova" userId="470e00862680972b" providerId="LiveId" clId="{44FFB8BC-D870-4168-B9C7-ECE9FBF2CE3B}" dt="2020-08-10T19:45:14.875" v="99" actId="14100"/>
          <ac:spMkLst>
            <pc:docMk/>
            <pc:sldMk cId="1918492690" sldId="301"/>
            <ac:spMk id="3" creationId="{2257B249-1A90-454D-960F-29494CBFE8C6}"/>
          </ac:spMkLst>
        </pc:spChg>
        <pc:spChg chg="add mod">
          <ac:chgData name="Dr Villanova" userId="470e00862680972b" providerId="LiveId" clId="{44FFB8BC-D870-4168-B9C7-ECE9FBF2CE3B}" dt="2020-08-10T19:45:40.108" v="101" actId="14100"/>
          <ac:spMkLst>
            <pc:docMk/>
            <pc:sldMk cId="1918492690" sldId="301"/>
            <ac:spMk id="4" creationId="{00A29CBE-1F95-4F3F-9C02-86EF506A0E6C}"/>
          </ac:spMkLst>
        </pc:spChg>
        <pc:spChg chg="add mod">
          <ac:chgData name="Dr Villanova" userId="470e00862680972b" providerId="LiveId" clId="{44FFB8BC-D870-4168-B9C7-ECE9FBF2CE3B}" dt="2020-08-10T19:46:13.272" v="104" actId="14100"/>
          <ac:spMkLst>
            <pc:docMk/>
            <pc:sldMk cId="1918492690" sldId="301"/>
            <ac:spMk id="6" creationId="{BE055D54-C25A-4BD6-9CE0-C548B9D3DBBE}"/>
          </ac:spMkLst>
        </pc:spChg>
      </pc:sldChg>
      <pc:sldChg chg="modSp mod">
        <pc:chgData name="Dr Villanova" userId="470e00862680972b" providerId="LiveId" clId="{44FFB8BC-D870-4168-B9C7-ECE9FBF2CE3B}" dt="2020-08-10T20:15:45.347" v="812" actId="14100"/>
        <pc:sldMkLst>
          <pc:docMk/>
          <pc:sldMk cId="1472188929" sldId="305"/>
        </pc:sldMkLst>
        <pc:spChg chg="mod">
          <ac:chgData name="Dr Villanova" userId="470e00862680972b" providerId="LiveId" clId="{44FFB8BC-D870-4168-B9C7-ECE9FBF2CE3B}" dt="2020-08-10T20:15:45.347" v="812" actId="14100"/>
          <ac:spMkLst>
            <pc:docMk/>
            <pc:sldMk cId="1472188929" sldId="305"/>
            <ac:spMk id="4" creationId="{00000000-0000-0000-0000-000000000000}"/>
          </ac:spMkLst>
        </pc:spChg>
      </pc:sldChg>
      <pc:sldChg chg="modSp">
        <pc:chgData name="Dr Villanova" userId="470e00862680972b" providerId="LiveId" clId="{44FFB8BC-D870-4168-B9C7-ECE9FBF2CE3B}" dt="2020-08-10T19:47:54.349" v="105" actId="1076"/>
        <pc:sldMkLst>
          <pc:docMk/>
          <pc:sldMk cId="0" sldId="314"/>
        </pc:sldMkLst>
        <pc:spChg chg="mod">
          <ac:chgData name="Dr Villanova" userId="470e00862680972b" providerId="LiveId" clId="{44FFB8BC-D870-4168-B9C7-ECE9FBF2CE3B}" dt="2020-08-10T19:47:54.349" v="105" actId="1076"/>
          <ac:spMkLst>
            <pc:docMk/>
            <pc:sldMk cId="0" sldId="314"/>
            <ac:spMk id="3" creationId="{00000000-0000-0000-0000-000000000000}"/>
          </ac:spMkLst>
        </pc:spChg>
      </pc:sldChg>
      <pc:sldChg chg="modSp new mod">
        <pc:chgData name="Dr Villanova" userId="470e00862680972b" providerId="LiveId" clId="{44FFB8BC-D870-4168-B9C7-ECE9FBF2CE3B}" dt="2020-08-10T20:07:40.142" v="757" actId="20577"/>
        <pc:sldMkLst>
          <pc:docMk/>
          <pc:sldMk cId="3099380448" sldId="316"/>
        </pc:sldMkLst>
        <pc:spChg chg="mod">
          <ac:chgData name="Dr Villanova" userId="470e00862680972b" providerId="LiveId" clId="{44FFB8BC-D870-4168-B9C7-ECE9FBF2CE3B}" dt="2020-08-10T20:01:14.700" v="165" actId="404"/>
          <ac:spMkLst>
            <pc:docMk/>
            <pc:sldMk cId="3099380448" sldId="316"/>
            <ac:spMk id="2" creationId="{5098EA8E-CEE8-42FB-BBDD-249DAC2DD1D3}"/>
          </ac:spMkLst>
        </pc:spChg>
        <pc:spChg chg="mod">
          <ac:chgData name="Dr Villanova" userId="470e00862680972b" providerId="LiveId" clId="{44FFB8BC-D870-4168-B9C7-ECE9FBF2CE3B}" dt="2020-08-10T20:07:40.142" v="757" actId="20577"/>
          <ac:spMkLst>
            <pc:docMk/>
            <pc:sldMk cId="3099380448" sldId="316"/>
            <ac:spMk id="3" creationId="{4B67F0CB-A234-4980-BE5E-A93890E9399B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5344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5344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647FD679-29CD-42E3-BE1D-20162867B6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8979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3800" y="685800"/>
            <a:ext cx="4470400" cy="3352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267200"/>
            <a:ext cx="50292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5344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5344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85DE123A-31E5-4CD6-8103-9A7BC1BBA3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0816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31E83CE-D096-4923-A92A-2AF47A47DC3A}" type="slidenum">
              <a:rPr lang="en-US" altLang="en-US" smtClean="0"/>
              <a:pPr eaLnBrk="1" hangingPunct="1"/>
              <a:t>14</a:t>
            </a:fld>
            <a:endParaRPr lang="en-US" altLang="en-US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Char char="•"/>
            </a:pPr>
            <a:r>
              <a:rPr lang="en-US" altLang="en-US"/>
              <a:t>Read Studs Terkel Introduction and introduce notion that WORK is LARGER than a JOB</a:t>
            </a:r>
          </a:p>
          <a:p>
            <a:pPr>
              <a:buFontTx/>
              <a:buChar char="•"/>
            </a:pPr>
            <a:endParaRPr lang="en-US" altLang="en-US"/>
          </a:p>
          <a:p>
            <a:pPr>
              <a:buFontTx/>
              <a:buChar char="•"/>
            </a:pPr>
            <a:r>
              <a:rPr lang="en-US" altLang="en-US"/>
              <a:t>Task Functional – Organizational Chart/ Job descriptions</a:t>
            </a:r>
          </a:p>
          <a:p>
            <a:pPr>
              <a:buFontTx/>
              <a:buChar char="•"/>
            </a:pPr>
            <a:r>
              <a:rPr lang="en-US" altLang="en-US"/>
              <a:t>Social – patterned by time, cycled interactions; repetitive &amp; predictable</a:t>
            </a:r>
          </a:p>
          <a:p>
            <a:pPr lvl="1">
              <a:buFontTx/>
              <a:buChar char="•"/>
            </a:pPr>
            <a:r>
              <a:rPr lang="en-US" altLang="en-US"/>
              <a:t>Individuals seek predictable social relations &amp; events</a:t>
            </a:r>
          </a:p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53DDA53-D195-4DCD-96C1-D0C191A1C73C}" type="slidenum">
              <a:rPr lang="en-US" altLang="en-US" smtClean="0"/>
              <a:pPr eaLnBrk="1" hangingPunct="1"/>
              <a:t>15</a:t>
            </a:fld>
            <a:endParaRPr lang="en-US" altLang="en-US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JOB – Set of tasks grouped together under one job title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8C58526-00EA-4F9A-AC06-D1E1B6325EDA}" type="slidenum">
              <a:rPr lang="en-US" altLang="en-US" smtClean="0"/>
              <a:pPr eaLnBrk="1" hangingPunct="1"/>
              <a:t>16</a:t>
            </a:fld>
            <a:endParaRPr lang="en-US" altLang="en-US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Char char="•"/>
            </a:pPr>
            <a:r>
              <a:rPr lang="en-US" altLang="en-US"/>
              <a:t>The multiple interests may conflict</a:t>
            </a:r>
          </a:p>
          <a:p>
            <a:pPr>
              <a:buFontTx/>
              <a:buChar char="•"/>
            </a:pPr>
            <a:r>
              <a:rPr lang="en-US" altLang="en-US"/>
              <a:t>Sometimes emergent task elements are thrust upon a person</a:t>
            </a:r>
          </a:p>
          <a:p>
            <a:pPr lvl="1">
              <a:buFontTx/>
              <a:buChar char="•"/>
            </a:pPr>
            <a:r>
              <a:rPr lang="en-US" altLang="en-US"/>
              <a:t>Computer technology and clerical work in 1980’s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44545CD-A1C3-4DCB-AD66-3709423DBC86}" type="slidenum">
              <a:rPr lang="en-US" altLang="en-US" smtClean="0"/>
              <a:pPr eaLnBrk="1" hangingPunct="1"/>
              <a:t>17</a:t>
            </a:fld>
            <a:endParaRPr lang="en-US" altLang="en-US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Char char="•"/>
            </a:pPr>
            <a:r>
              <a:rPr lang="en-US" altLang="en-US"/>
              <a:t>Reggie as example</a:t>
            </a:r>
          </a:p>
          <a:p>
            <a:pPr>
              <a:buFontTx/>
              <a:buChar char="•"/>
            </a:pPr>
            <a:r>
              <a:rPr lang="en-US" altLang="en-US"/>
              <a:t>Can we hire another Reggie?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0E77455-1D64-4F11-B086-A75041CD5FD8}" type="slidenum">
              <a:rPr lang="en-US" altLang="en-US" smtClean="0"/>
              <a:pPr eaLnBrk="1" hangingPunct="1"/>
              <a:t>18</a:t>
            </a:fld>
            <a:endParaRPr lang="en-US" altLang="en-US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Char char="•"/>
            </a:pPr>
            <a:r>
              <a:rPr lang="en-US" altLang="en-US"/>
              <a:t>Bureaucratic</a:t>
            </a:r>
          </a:p>
          <a:p>
            <a:pPr lvl="1">
              <a:buFontTx/>
              <a:buChar char="•"/>
            </a:pPr>
            <a:r>
              <a:rPr lang="en-US" altLang="en-US"/>
              <a:t>Common among low status – low scope jobs</a:t>
            </a:r>
          </a:p>
          <a:p>
            <a:pPr lvl="1">
              <a:buFontTx/>
              <a:buChar char="•"/>
            </a:pPr>
            <a:r>
              <a:rPr lang="en-US" altLang="en-US"/>
              <a:t>Narrow mandates</a:t>
            </a:r>
          </a:p>
          <a:p>
            <a:pPr lvl="1">
              <a:buFontTx/>
              <a:buChar char="•"/>
            </a:pPr>
            <a:r>
              <a:rPr lang="en-US" altLang="en-US"/>
              <a:t>Factory workers; hand packager; assembler</a:t>
            </a:r>
          </a:p>
          <a:p>
            <a:pPr>
              <a:buFontTx/>
              <a:buChar char="•"/>
            </a:pPr>
            <a:r>
              <a:rPr lang="en-US" altLang="en-US"/>
              <a:t>Loose cannon</a:t>
            </a:r>
          </a:p>
          <a:p>
            <a:pPr lvl="1">
              <a:buFontTx/>
              <a:buChar char="•"/>
            </a:pPr>
            <a:r>
              <a:rPr lang="en-US" altLang="en-US"/>
              <a:t>Oliver North and national security council</a:t>
            </a:r>
          </a:p>
          <a:p>
            <a:pPr lvl="1">
              <a:buFontTx/>
              <a:buChar char="•"/>
            </a:pPr>
            <a:r>
              <a:rPr lang="en-US" altLang="en-US"/>
              <a:t>Ross Perot</a:t>
            </a:r>
          </a:p>
          <a:p>
            <a:pPr lvl="1">
              <a:buFontTx/>
              <a:buChar char="•"/>
            </a:pPr>
            <a:r>
              <a:rPr lang="en-US" altLang="en-US"/>
              <a:t>Professors</a:t>
            </a:r>
          </a:p>
          <a:p>
            <a:pPr lvl="1">
              <a:buFontTx/>
              <a:buChar char="•"/>
            </a:pPr>
            <a:r>
              <a:rPr lang="en-US" altLang="en-US"/>
              <a:t>High autonomy jobs with multiple criteria</a:t>
            </a:r>
          </a:p>
          <a:p>
            <a:pPr lvl="2">
              <a:buFontTx/>
              <a:buChar char="•"/>
            </a:pPr>
            <a:r>
              <a:rPr lang="en-US" altLang="en-US"/>
              <a:t>Not real estate sales as there is single criterion</a:t>
            </a:r>
          </a:p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5709130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010890"/>
      </p:ext>
    </p:extLst>
  </p:cSld>
  <p:clrMapOvr>
    <a:masterClrMapping/>
  </p:clrMapOvr>
  <p:transition>
    <p:fade/>
  </p:transition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lIns="152394" tIns="76197" rIns="152394" bIns="76197" anchor="b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57061162"/>
      </p:ext>
    </p:extLst>
  </p:cSld>
  <p:clrMapOvr>
    <a:masterClrMapping/>
  </p:clrMapOvr>
  <p:transition>
    <p:fade/>
  </p:transition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722049" y="2355850"/>
            <a:ext cx="7690114" cy="1384994"/>
          </a:xfrm>
        </p:spPr>
        <p:txBody>
          <a:bodyPr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95914816"/>
      </p:ext>
    </p:extLst>
  </p:cSld>
  <p:clrMapOvr>
    <a:masterClrMapping/>
  </p:clrMapOvr>
  <p:transition>
    <p:fade/>
  </p:transition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048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62000" y="17526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724400" y="1752600"/>
            <a:ext cx="3810000" cy="4114800"/>
          </a:xfrm>
        </p:spPr>
        <p:txBody>
          <a:bodyPr rtlCol="0"/>
          <a:lstStyle/>
          <a:p>
            <a:pPr lvl="0"/>
            <a:endParaRPr lang="en-US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4008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7445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e for slides with Software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2286000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0135639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722049" y="2355850"/>
            <a:ext cx="7690114" cy="1384994"/>
          </a:xfrm>
        </p:spPr>
        <p:txBody>
          <a:bodyPr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97881086"/>
      </p:ext>
    </p:extLst>
  </p:cSld>
  <p:clrMapOvr>
    <a:masterClrMapping/>
  </p:clrMapOvr>
  <p:transition>
    <p:fade/>
  </p:transition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728291"/>
      </p:ext>
    </p:extLst>
  </p:cSld>
  <p:clrMapOvr>
    <a:masterClrMapping/>
  </p:clrMapOvr>
  <p:transition>
    <p:fade/>
  </p:transition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5953820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2129814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2129814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4602037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1553"/>
            <a:ext cx="4114800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981" y="1411553"/>
            <a:ext cx="4117019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634500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8610600" y="6477000"/>
            <a:ext cx="5334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rgbClr val="0070C0"/>
                </a:solidFill>
                <a:latin typeface="Viner Hand ITC" pitchFamily="66" charset="0"/>
              </a:rPr>
              <a:t>pv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55182736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4580640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 - Prints in GRAYS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3623615"/>
      </p:ext>
    </p:extLst>
  </p:cSld>
  <p:clrMapOvr>
    <a:masterClrMapping/>
  </p:clrMapOvr>
  <p:transition>
    <p:fade/>
  </p:transition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516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81000" y="1412875"/>
            <a:ext cx="8382000" cy="213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8153400" y="6492875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dirty="0" smtClean="0">
                <a:solidFill>
                  <a:srgbClr val="0070C0"/>
                </a:solidFill>
                <a:latin typeface="Viner Hand ITC" pitchFamily="66" charset="0"/>
              </a:defRPr>
            </a:lvl1pPr>
          </a:lstStyle>
          <a:p>
            <a:pPr>
              <a:defRPr/>
            </a:pPr>
            <a:r>
              <a:rPr lang="en-US"/>
              <a:t>pv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</p:sldLayoutIdLst>
  <p:transition>
    <p:fade/>
  </p:transition>
  <p:hf hdr="0" ftr="0" dt="0"/>
  <p:txStyles>
    <p:titleStyle>
      <a:lvl1pPr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lang="en-US" sz="4800" kern="1200" spc="-150" dirty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  <a:lvl2pPr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2pPr>
      <a:lvl3pPr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3pPr>
      <a:lvl4pPr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4pPr>
      <a:lvl5pPr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5pPr>
      <a:lvl6pPr marL="4572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6pPr>
      <a:lvl7pPr marL="9144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7pPr>
      <a:lvl8pPr marL="13716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8pPr>
      <a:lvl9pPr marL="18288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9pPr>
    </p:titleStyle>
    <p:bodyStyle>
      <a:lvl1pPr marL="396875" indent="-396875" algn="l" defTabSz="912813" rtl="0" fontAlgn="base">
        <a:lnSpc>
          <a:spcPct val="90000"/>
        </a:lnSpc>
        <a:spcBef>
          <a:spcPct val="20000"/>
        </a:spcBef>
        <a:spcAft>
          <a:spcPct val="0"/>
        </a:spcAft>
        <a:buBlip>
          <a:blip r:embed="rId16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2813" rtl="0" fontAlgn="base">
        <a:lnSpc>
          <a:spcPct val="90000"/>
        </a:lnSpc>
        <a:spcBef>
          <a:spcPct val="20000"/>
        </a:spcBef>
        <a:spcAft>
          <a:spcPct val="0"/>
        </a:spcAft>
        <a:buBlip>
          <a:blip r:embed="rId17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2813" rtl="0" fontAlgn="base">
        <a:lnSpc>
          <a:spcPct val="90000"/>
        </a:lnSpc>
        <a:spcBef>
          <a:spcPct val="20000"/>
        </a:spcBef>
        <a:spcAft>
          <a:spcPct val="0"/>
        </a:spcAft>
        <a:buBlip>
          <a:blip r:embed="rId17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2813" rtl="0" fontAlgn="base">
        <a:lnSpc>
          <a:spcPct val="90000"/>
        </a:lnSpc>
        <a:spcBef>
          <a:spcPct val="20000"/>
        </a:spcBef>
        <a:spcAft>
          <a:spcPct val="0"/>
        </a:spcAft>
        <a:buBlip>
          <a:blip r:embed="rId17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2813" rtl="0" fontAlgn="base">
        <a:lnSpc>
          <a:spcPct val="90000"/>
        </a:lnSpc>
        <a:spcBef>
          <a:spcPct val="20000"/>
        </a:spcBef>
        <a:spcAft>
          <a:spcPct val="0"/>
        </a:spcAft>
        <a:buBlip>
          <a:blip r:embed="rId17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white rectangle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52"/>
          <a:stretch>
            <a:fillRect/>
          </a:stretch>
        </p:blipFill>
        <p:spPr bwMode="auto">
          <a:xfrm>
            <a:off x="0" y="1300163"/>
            <a:ext cx="9144000" cy="555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516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22313" y="1905000"/>
            <a:ext cx="8040687" cy="210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ransition>
    <p:fade/>
  </p:transition>
  <p:txStyles>
    <p:titleStyle>
      <a:lvl1pPr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lang="en-US" sz="4800" kern="1200" spc="-125" dirty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  <a:lvl2pPr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2pPr>
      <a:lvl3pPr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3pPr>
      <a:lvl4pPr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4pPr>
      <a:lvl5pPr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5pPr>
      <a:lvl6pPr marL="4572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6pPr>
      <a:lvl7pPr marL="9144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7pPr>
      <a:lvl8pPr marL="13716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8pPr>
      <a:lvl9pPr marL="18288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9pPr>
    </p:titleStyle>
    <p:bodyStyle>
      <a:lvl1pPr algn="l" defTabSz="912813" rtl="0" fontAlgn="base">
        <a:lnSpc>
          <a:spcPct val="90000"/>
        </a:lnSpc>
        <a:spcBef>
          <a:spcPct val="20000"/>
        </a:spcBef>
        <a:spcAft>
          <a:spcPct val="0"/>
        </a:spcAft>
        <a:buFont typeface="Arial" charset="0"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175" indent="-6350" algn="l" defTabSz="912813" rtl="0" fontAlgn="base">
        <a:lnSpc>
          <a:spcPct val="90000"/>
        </a:lnSpc>
        <a:spcBef>
          <a:spcPct val="20000"/>
        </a:spcBef>
        <a:spcAft>
          <a:spcPct val="0"/>
        </a:spcAft>
        <a:buFont typeface="Arial" charset="0"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0413" indent="-6350" algn="l" defTabSz="912813" rtl="0" fontAlgn="base">
        <a:lnSpc>
          <a:spcPct val="90000"/>
        </a:lnSpc>
        <a:spcBef>
          <a:spcPct val="20000"/>
        </a:spcBef>
        <a:spcAft>
          <a:spcPct val="0"/>
        </a:spcAft>
        <a:buFont typeface="Arial" charset="0"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3788" indent="6350" algn="l" defTabSz="912813" rtl="0" fontAlgn="base">
        <a:lnSpc>
          <a:spcPct val="90000"/>
        </a:lnSpc>
        <a:spcBef>
          <a:spcPct val="20000"/>
        </a:spcBef>
        <a:spcAft>
          <a:spcPct val="0"/>
        </a:spcAft>
        <a:buFont typeface="Arial" charset="0"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5575" algn="l" defTabSz="912813" rtl="0" fontAlgn="base">
        <a:lnSpc>
          <a:spcPct val="90000"/>
        </a:lnSpc>
        <a:spcBef>
          <a:spcPct val="20000"/>
        </a:spcBef>
        <a:spcAft>
          <a:spcPct val="0"/>
        </a:spcAft>
        <a:buFont typeface="Arial" charset="0"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niformguidelines.com/uniformguidelines.html" TargetMode="Externa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mazon.com/gp/pdp/profile/AIY7QLWF4TV4T/ref=cm_cr_pr_pdp" TargetMode="External"/><Relationship Id="rId2" Type="http://schemas.openxmlformats.org/officeDocument/2006/relationships/hyperlink" Target="https://libcom.org/files/Working%20-%20Studs%20Terkel.pdf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youtube.com/watch?v=yCYZZPwJr_c" TargetMode="External"/><Relationship Id="rId5" Type="http://schemas.openxmlformats.org/officeDocument/2006/relationships/hyperlink" Target="http://www.amazon.com/gp/help/customer/display.html/ref=cm_rn_bdg_help?ie=UTF8&amp;nodeId=14279681&amp;pop-up=1" TargetMode="External"/><Relationship Id="rId4" Type="http://schemas.openxmlformats.org/officeDocument/2006/relationships/hyperlink" Target="http://www.amazon.com/gp/cdp/member-reviews/AIY7QLWF4TV4T/ref=cm_cr_pr_auth_rev?ie=UTF8&amp;sort_by=MostRecentReview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pa.org/pubs/databases/psycinfo/cit-article.pdf" TargetMode="Externa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pPr defTabSz="914363" fontAlgn="auto">
              <a:spcAft>
                <a:spcPts val="0"/>
              </a:spcAft>
              <a:defRPr/>
            </a:pPr>
            <a:r>
              <a:t>Job Analysis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066801"/>
            <a:ext cx="8458200" cy="6272486"/>
          </a:xfrm>
        </p:spPr>
        <p:txBody>
          <a:bodyPr/>
          <a:lstStyle/>
          <a:p>
            <a:r>
              <a:rPr lang="en-US" altLang="en-US" dirty="0"/>
              <a:t>Necessary precursor to doing other HR functions</a:t>
            </a:r>
          </a:p>
          <a:p>
            <a:pPr lvl="1"/>
            <a:r>
              <a:rPr lang="en-US" altLang="en-US" dirty="0"/>
              <a:t>A systematic description of the duties entailed in performing the job and the context in which it is done</a:t>
            </a:r>
          </a:p>
          <a:p>
            <a:pPr lvl="1"/>
            <a:r>
              <a:rPr lang="en-US" altLang="en-US" dirty="0"/>
              <a:t>Info yielded:</a:t>
            </a:r>
          </a:p>
          <a:p>
            <a:pPr lvl="2"/>
            <a:r>
              <a:rPr lang="en-US" altLang="en-US" dirty="0">
                <a:solidFill>
                  <a:schemeClr val="tx2"/>
                </a:solidFill>
              </a:rPr>
              <a:t>Job Description – situational inventory</a:t>
            </a:r>
          </a:p>
          <a:p>
            <a:pPr lvl="3"/>
            <a:r>
              <a:rPr lang="en-US" altLang="en-US" dirty="0">
                <a:solidFill>
                  <a:schemeClr val="tx2"/>
                </a:solidFill>
              </a:rPr>
              <a:t>Duties, tasks, supervision, work environment</a:t>
            </a:r>
          </a:p>
          <a:p>
            <a:pPr lvl="2"/>
            <a:r>
              <a:rPr lang="en-US" altLang="en-US" dirty="0">
                <a:solidFill>
                  <a:schemeClr val="tx2"/>
                </a:solidFill>
              </a:rPr>
              <a:t>Job or Worker Specification – person inventory</a:t>
            </a:r>
          </a:p>
          <a:p>
            <a:pPr lvl="3"/>
            <a:r>
              <a:rPr lang="en-US" altLang="en-US" dirty="0">
                <a:solidFill>
                  <a:schemeClr val="tx2"/>
                </a:solidFill>
              </a:rPr>
              <a:t>Knowledge, skills, temperament, physical abilities</a:t>
            </a:r>
          </a:p>
          <a:p>
            <a:pPr lvl="1"/>
            <a:r>
              <a:rPr lang="en-US" dirty="0"/>
              <a:t>Mandated by </a:t>
            </a:r>
            <a:r>
              <a:rPr lang="en-US" dirty="0">
                <a:hlinkClick r:id="rId2"/>
              </a:rPr>
              <a:t>Uniform Guidelines </a:t>
            </a:r>
            <a:r>
              <a:rPr lang="en-US" dirty="0"/>
              <a:t>on Employee Selection procedures </a:t>
            </a:r>
            <a:r>
              <a:rPr lang="en-US" sz="1400" dirty="0"/>
              <a:t>(Section 14.</a:t>
            </a:r>
            <a:r>
              <a:rPr lang="en-US" sz="1400"/>
              <a:t>C.3)</a:t>
            </a:r>
            <a:endParaRPr lang="en-US" sz="1400" dirty="0"/>
          </a:p>
          <a:p>
            <a:pPr lvl="2"/>
            <a:r>
              <a:rPr lang="en-US" dirty="0"/>
              <a:t>Essential for supporting selection, training, &amp; promotion decisions</a:t>
            </a:r>
          </a:p>
          <a:p>
            <a:pPr lvl="2"/>
            <a:endParaRPr lang="en-US" altLang="en-US" dirty="0">
              <a:solidFill>
                <a:schemeClr val="tx2"/>
              </a:solidFill>
            </a:endParaRPr>
          </a:p>
          <a:p>
            <a:pPr lvl="1">
              <a:buFontTx/>
              <a:buNone/>
            </a:pPr>
            <a:endParaRPr lang="en-US" altLang="en-US" dirty="0"/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 x Trait Matrix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0647048"/>
              </p:ext>
            </p:extLst>
          </p:nvPr>
        </p:nvGraphicFramePr>
        <p:xfrm>
          <a:off x="304800" y="1295400"/>
          <a:ext cx="8382000" cy="436372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2095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95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95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95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83515">
                <a:tc rowSpan="2"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TASK</a:t>
                      </a: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TRAIT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Verbal skills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Math skills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CSR</a:t>
                      </a:r>
                      <a:r>
                        <a:rPr lang="en-US" sz="2000" baseline="0" dirty="0"/>
                        <a:t> skills</a:t>
                      </a:r>
                      <a:endParaRPr lang="en-US" sz="20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Solicits new subscriptions</a:t>
                      </a:r>
                    </a:p>
                    <a:p>
                      <a:endParaRPr lang="en-US" sz="200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2"/>
                      <a:r>
                        <a:rPr lang="en-US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2"/>
                      <a:r>
                        <a:rPr lang="en-US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2"/>
                      <a:r>
                        <a:rPr lang="en-US" dirty="0"/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Resolves customer service complaints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2"/>
                      <a:r>
                        <a:rPr lang="en-US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2"/>
                      <a:r>
                        <a:rPr lang="en-US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2"/>
                      <a:r>
                        <a:rPr lang="en-US" dirty="0"/>
                        <a:t>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Resolves customer billing questions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2"/>
                      <a:r>
                        <a:rPr lang="en-US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2"/>
                      <a:r>
                        <a:rPr lang="en-US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2"/>
                      <a:r>
                        <a:rPr lang="en-US" dirty="0"/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r>
                        <a:rPr lang="en-US" dirty="0"/>
                        <a:t>Level of critical skill</a:t>
                      </a:r>
                      <a:r>
                        <a:rPr lang="en-US" baseline="0" dirty="0"/>
                        <a:t> ratings: 1=low, 2=medium, 3=high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9605116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381000"/>
          </a:xfrm>
        </p:spPr>
        <p:txBody>
          <a:bodyPr/>
          <a:lstStyle/>
          <a:p>
            <a:pPr defTabSz="914363" fontAlgn="auto">
              <a:spcAft>
                <a:spcPts val="0"/>
              </a:spcAft>
              <a:defRPr/>
            </a:pPr>
            <a:r>
              <a:rPr dirty="0"/>
              <a:t>An Ability BARS</a:t>
            </a:r>
          </a:p>
        </p:txBody>
      </p:sp>
      <p:pic>
        <p:nvPicPr>
          <p:cNvPr id="36867" name="Picture 3" descr="F:\PMzip\JobAnalysis\ability bar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14400"/>
            <a:ext cx="7758113" cy="568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023583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pPr defTabSz="914363" fontAlgn="auto">
              <a:spcAft>
                <a:spcPts val="0"/>
              </a:spcAft>
              <a:defRPr/>
            </a:pPr>
            <a:r>
              <a:t>Job Analysis Prescriptions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412875"/>
            <a:ext cx="8382000" cy="4191917"/>
          </a:xfrm>
        </p:spPr>
        <p:txBody>
          <a:bodyPr/>
          <a:lstStyle/>
          <a:p>
            <a:pPr marL="609600" indent="-609600">
              <a:buFont typeface="Monotype Sorts" pitchFamily="2" charset="2"/>
              <a:buAutoNum type="arabicPeriod"/>
            </a:pPr>
            <a:r>
              <a:rPr lang="en-US" altLang="en-US" sz="2800" dirty="0"/>
              <a:t>JA methods should have as their goal the description of observables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en-US" dirty="0"/>
              <a:t>Coordinates, leads, inspires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altLang="en-US" dirty="0"/>
              <a:t>Ask yourself ‘how’ are these made evident?</a:t>
            </a:r>
          </a:p>
          <a:p>
            <a:pPr marL="609600" indent="-609600">
              <a:buFont typeface="Monotype Sorts" pitchFamily="2" charset="2"/>
              <a:buAutoNum type="arabicPeriod"/>
            </a:pPr>
            <a:r>
              <a:rPr lang="en-US" altLang="en-US" sz="2800" dirty="0"/>
              <a:t>JA involves description of work behavior independent of personal characteristics of incumbents</a:t>
            </a:r>
          </a:p>
          <a:p>
            <a:pPr marL="609600" indent="-609600">
              <a:buFont typeface="Monotype Sorts" pitchFamily="2" charset="2"/>
              <a:buAutoNum type="arabicPeriod"/>
            </a:pPr>
            <a:r>
              <a:rPr lang="en-US" altLang="en-US" sz="2800" dirty="0"/>
              <a:t>JA results must be valid and must be replicable in order to be valid</a:t>
            </a:r>
          </a:p>
          <a:p>
            <a:pPr marL="609600" indent="-609600">
              <a:buFont typeface="Monotype Sorts" pitchFamily="2" charset="2"/>
              <a:buAutoNum type="arabicPeriod"/>
            </a:pPr>
            <a:r>
              <a:rPr lang="en-US" altLang="en-US" sz="2800" dirty="0"/>
              <a:t>Focus on Essential Job Functions</a:t>
            </a:r>
          </a:p>
          <a:p>
            <a:pPr marL="1127125" lvl="1" indent="-609600">
              <a:buFont typeface="Arial" charset="0"/>
              <a:buChar char="•"/>
            </a:pPr>
            <a:r>
              <a:rPr lang="en-US" altLang="en-US" sz="2400" dirty="0"/>
              <a:t>Those necessary for meeting job requirements		</a:t>
            </a:r>
          </a:p>
        </p:txBody>
      </p:sp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1329595"/>
          </a:xfrm>
        </p:spPr>
        <p:txBody>
          <a:bodyPr/>
          <a:lstStyle/>
          <a:p>
            <a:pPr eaLnBrk="1" hangingPunct="1">
              <a:defRPr/>
            </a:pPr>
            <a:r>
              <a:rPr i="1" dirty="0">
                <a:hlinkClick r:id="rId2"/>
              </a:rPr>
              <a:t>Working</a:t>
            </a:r>
            <a:r>
              <a:rPr dirty="0"/>
              <a:t> and the Swordsman Executioner Job</a:t>
            </a:r>
          </a:p>
        </p:txBody>
      </p:sp>
      <p:sp>
        <p:nvSpPr>
          <p:cNvPr id="43011" name="Rectangle 1"/>
          <p:cNvSpPr>
            <a:spLocks noChangeArrowheads="1"/>
          </p:cNvSpPr>
          <p:nvPr/>
        </p:nvSpPr>
        <p:spPr bwMode="auto">
          <a:xfrm>
            <a:off x="468313" y="1905000"/>
            <a:ext cx="8064500" cy="3911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7935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ctr"/>
            <a:endParaRPr lang="en-US" altLang="en-US" dirty="0">
              <a:solidFill>
                <a:srgbClr val="000000"/>
              </a:solidFill>
              <a:latin typeface="Verdana" pitchFamily="34" charset="0"/>
            </a:endParaRPr>
          </a:p>
          <a:p>
            <a:pPr fontAlgn="ctr"/>
            <a:r>
              <a:rPr lang="en-US" altLang="en-US" sz="1200" dirty="0">
                <a:solidFill>
                  <a:srgbClr val="000000"/>
                </a:solidFill>
                <a:latin typeface="Verdana" pitchFamily="34" charset="0"/>
              </a:rPr>
              <a:t>5.0 out of 5 stars</a:t>
            </a:r>
            <a:r>
              <a:rPr lang="en-US" altLang="en-US" sz="1200" dirty="0">
                <a:solidFill>
                  <a:srgbClr val="000000"/>
                </a:solidFill>
              </a:rPr>
              <a:t> </a:t>
            </a:r>
            <a:r>
              <a:rPr lang="en-US" altLang="en-US" sz="1200" b="1" dirty="0">
                <a:solidFill>
                  <a:srgbClr val="000000"/>
                </a:solidFill>
                <a:latin typeface="Verdana" pitchFamily="34" charset="0"/>
              </a:rPr>
              <a:t>Few books changed my life as much as this one has</a:t>
            </a:r>
            <a:r>
              <a:rPr lang="en-US" altLang="en-US" sz="1200" dirty="0">
                <a:solidFill>
                  <a:srgbClr val="000000"/>
                </a:solidFill>
                <a:latin typeface="Verdana" pitchFamily="34" charset="0"/>
              </a:rPr>
              <a:t>,</a:t>
            </a:r>
            <a:r>
              <a:rPr lang="en-US" altLang="en-US" sz="1200" dirty="0">
                <a:solidFill>
                  <a:srgbClr val="000000"/>
                </a:solidFill>
              </a:rPr>
              <a:t> </a:t>
            </a:r>
            <a:r>
              <a:rPr lang="en-US" altLang="en-US" sz="1200" dirty="0">
                <a:solidFill>
                  <a:srgbClr val="000000"/>
                </a:solidFill>
                <a:latin typeface="Verdana" pitchFamily="34" charset="0"/>
              </a:rPr>
              <a:t>January 8, 2012</a:t>
            </a:r>
            <a:endParaRPr lang="en-US" altLang="en-US" sz="1200" dirty="0"/>
          </a:p>
          <a:p>
            <a:r>
              <a:rPr lang="en-US" altLang="en-US" sz="1200" dirty="0">
                <a:solidFill>
                  <a:srgbClr val="000000"/>
                </a:solidFill>
                <a:latin typeface="Verdana" pitchFamily="34" charset="0"/>
              </a:rPr>
              <a:t>By</a:t>
            </a:r>
            <a:r>
              <a:rPr lang="en-US" altLang="en-US" sz="1200" dirty="0">
                <a:solidFill>
                  <a:srgbClr val="000000"/>
                </a:solidFill>
              </a:rPr>
              <a:t> </a:t>
            </a:r>
            <a:endParaRPr lang="en-US" altLang="en-US" sz="1200" dirty="0">
              <a:solidFill>
                <a:srgbClr val="000000"/>
              </a:solidFill>
              <a:latin typeface="Verdana" pitchFamily="34" charset="0"/>
            </a:endParaRPr>
          </a:p>
          <a:p>
            <a:pPr fontAlgn="ctr"/>
            <a:r>
              <a:rPr lang="en-US" altLang="en-US" sz="1200" b="1" dirty="0">
                <a:solidFill>
                  <a:srgbClr val="004B91"/>
                </a:solidFill>
                <a:latin typeface="Verdana" pitchFamily="34" charset="0"/>
                <a:hlinkClick r:id="rId3"/>
              </a:rPr>
              <a:t>W. P. Gardner</a:t>
            </a:r>
            <a:r>
              <a:rPr lang="en-US" altLang="en-US" sz="1200" dirty="0">
                <a:solidFill>
                  <a:srgbClr val="000000"/>
                </a:solidFill>
              </a:rPr>
              <a:t> </a:t>
            </a:r>
            <a:r>
              <a:rPr lang="en-US" altLang="en-US" sz="1200" dirty="0">
                <a:solidFill>
                  <a:srgbClr val="000000"/>
                </a:solidFill>
                <a:latin typeface="Verdana" pitchFamily="34" charset="0"/>
              </a:rPr>
              <a:t>(Palo Alto, CA, United States) -</a:t>
            </a:r>
            <a:r>
              <a:rPr lang="en-US" altLang="en-US" sz="1200" dirty="0">
                <a:solidFill>
                  <a:srgbClr val="000000"/>
                </a:solidFill>
              </a:rPr>
              <a:t> </a:t>
            </a:r>
            <a:r>
              <a:rPr lang="en-US" altLang="en-US" sz="1200" dirty="0">
                <a:solidFill>
                  <a:srgbClr val="004B91"/>
                </a:solidFill>
                <a:latin typeface="Verdana" pitchFamily="34" charset="0"/>
                <a:hlinkClick r:id="rId4"/>
              </a:rPr>
              <a:t>See all my reviews</a:t>
            </a:r>
            <a:br>
              <a:rPr lang="en-US" altLang="en-US" sz="1200" dirty="0">
                <a:solidFill>
                  <a:srgbClr val="000000"/>
                </a:solidFill>
                <a:latin typeface="Verdana" pitchFamily="34" charset="0"/>
              </a:rPr>
            </a:br>
            <a:r>
              <a:rPr lang="en-US" altLang="en-US" sz="1200" dirty="0">
                <a:solidFill>
                  <a:srgbClr val="004B91"/>
                </a:solidFill>
                <a:latin typeface="Verdana" pitchFamily="34" charset="0"/>
                <a:hlinkClick r:id="rId5"/>
              </a:rPr>
              <a:t>(REAL NAME)</a:t>
            </a:r>
            <a:r>
              <a:rPr lang="en-US" altLang="en-US" sz="1200" dirty="0">
                <a:solidFill>
                  <a:srgbClr val="000000"/>
                </a:solidFill>
              </a:rPr>
              <a:t>   </a:t>
            </a:r>
            <a:endParaRPr lang="en-US" altLang="en-US" sz="1200" dirty="0">
              <a:solidFill>
                <a:srgbClr val="000000"/>
              </a:solidFill>
              <a:latin typeface="Verdana" pitchFamily="34" charset="0"/>
            </a:endParaRPr>
          </a:p>
          <a:p>
            <a:r>
              <a:rPr lang="en-US" altLang="en-US" sz="1200" b="1" dirty="0">
                <a:solidFill>
                  <a:srgbClr val="E47911"/>
                </a:solidFill>
                <a:latin typeface="Verdana" pitchFamily="34" charset="0"/>
              </a:rPr>
              <a:t>This review is from:</a:t>
            </a:r>
            <a:r>
              <a:rPr lang="en-US" altLang="en-US" sz="1200" b="1" dirty="0">
                <a:solidFill>
                  <a:srgbClr val="E47911"/>
                </a:solidFill>
              </a:rPr>
              <a:t> </a:t>
            </a:r>
            <a:r>
              <a:rPr lang="en-US" altLang="en-US" sz="1200" b="1" dirty="0">
                <a:solidFill>
                  <a:srgbClr val="000000"/>
                </a:solidFill>
                <a:latin typeface="Verdana" pitchFamily="34" charset="0"/>
              </a:rPr>
              <a:t>Working: People Talk About What They Do All Day and How They Feel About What They Do (Paperback)</a:t>
            </a:r>
            <a:endParaRPr lang="en-US" altLang="en-US" sz="1200" dirty="0">
              <a:solidFill>
                <a:srgbClr val="000000"/>
              </a:solidFill>
              <a:latin typeface="Verdana" pitchFamily="34" charset="0"/>
            </a:endParaRPr>
          </a:p>
          <a:p>
            <a:r>
              <a:rPr lang="en-US" altLang="en-US" sz="1200" dirty="0">
                <a:solidFill>
                  <a:srgbClr val="000000"/>
                </a:solidFill>
                <a:latin typeface="Verdana" pitchFamily="34" charset="0"/>
              </a:rPr>
              <a:t>I pay attention to waiters in restaurants. I am aware of the people working around them in retail stores. Recently I had a long stay in the hospital and I talked a lot to the doctors and nurses about what they do.</a:t>
            </a:r>
            <a:br>
              <a:rPr lang="en-US" altLang="en-US" sz="1200" dirty="0"/>
            </a:br>
            <a:br>
              <a:rPr lang="en-US" altLang="en-US" sz="1200" dirty="0"/>
            </a:br>
            <a:r>
              <a:rPr lang="en-US" altLang="en-US" sz="1200" dirty="0">
                <a:solidFill>
                  <a:srgbClr val="000000"/>
                </a:solidFill>
                <a:latin typeface="Verdana" pitchFamily="34" charset="0"/>
              </a:rPr>
              <a:t>Most people don't do this: most people block all that out. Most people don't "look backstage", so to speak; they only look at what's in the spotlight.</a:t>
            </a:r>
            <a:br>
              <a:rPr lang="en-US" altLang="en-US" sz="1200" dirty="0"/>
            </a:br>
            <a:br>
              <a:rPr lang="en-US" altLang="en-US" sz="1200" dirty="0"/>
            </a:br>
            <a:r>
              <a:rPr lang="en-US" altLang="en-US" sz="1200" dirty="0">
                <a:solidFill>
                  <a:srgbClr val="000000"/>
                </a:solidFill>
                <a:latin typeface="Verdana" pitchFamily="34" charset="0"/>
              </a:rPr>
              <a:t>Recently I tried to figure out where I learned to look backstage, and to take an interest in ordinary people doing their jobs: it was because I read Working in the 1970s. It really changed the way I see these things. And strangely, I really am interested in what people do in their jobs. I got that from Studs </a:t>
            </a:r>
            <a:r>
              <a:rPr lang="en-US" altLang="en-US" sz="1200" dirty="0" err="1">
                <a:solidFill>
                  <a:srgbClr val="000000"/>
                </a:solidFill>
                <a:latin typeface="Verdana" pitchFamily="34" charset="0"/>
              </a:rPr>
              <a:t>Terkel</a:t>
            </a:r>
            <a:r>
              <a:rPr lang="en-US" altLang="en-US" sz="1200" dirty="0">
                <a:solidFill>
                  <a:srgbClr val="000000"/>
                </a:solidFill>
                <a:latin typeface="Verdana" pitchFamily="34" charset="0"/>
              </a:rPr>
              <a:t>.</a:t>
            </a:r>
            <a:br>
              <a:rPr lang="en-US" altLang="en-US" sz="1200" dirty="0"/>
            </a:br>
            <a:br>
              <a:rPr lang="en-US" altLang="en-US" sz="1200" dirty="0"/>
            </a:br>
            <a:r>
              <a:rPr lang="en-US" altLang="en-US" sz="1200" dirty="0">
                <a:solidFill>
                  <a:srgbClr val="000000"/>
                </a:solidFill>
                <a:latin typeface="Verdana" pitchFamily="34" charset="0"/>
              </a:rPr>
              <a:t>Thanks, Studs.</a:t>
            </a:r>
            <a:r>
              <a:rPr lang="en-US" altLang="en-US" sz="1200" dirty="0"/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400800"/>
            <a:ext cx="2362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hlinkClick r:id="rId6"/>
              </a:rPr>
              <a:t>A most dangerous job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1472188929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7772400" cy="731838"/>
          </a:xfrm>
        </p:spPr>
        <p:txBody>
          <a:bodyPr>
            <a:normAutofit/>
          </a:bodyPr>
          <a:lstStyle/>
          <a:p>
            <a:pPr defTabSz="914363" eaLnBrk="1" fontAlgn="auto" hangingPunct="1">
              <a:spcAft>
                <a:spcPts val="0"/>
              </a:spcAft>
              <a:defRPr/>
            </a:pPr>
            <a:r>
              <a:rPr dirty="0"/>
              <a:t>Jobs, Roles, Work</a:t>
            </a:r>
          </a:p>
        </p:txBody>
      </p:sp>
      <p:sp>
        <p:nvSpPr>
          <p:cNvPr id="46083" name="Rectangle 1027"/>
          <p:cNvSpPr>
            <a:spLocks noGrp="1" noChangeArrowheads="1"/>
          </p:cNvSpPr>
          <p:nvPr>
            <p:ph idx="1"/>
          </p:nvPr>
        </p:nvSpPr>
        <p:spPr>
          <a:xfrm>
            <a:off x="609600" y="1295400"/>
            <a:ext cx="7772400" cy="5109091"/>
          </a:xfrm>
        </p:spPr>
        <p:txBody>
          <a:bodyPr/>
          <a:lstStyle/>
          <a:p>
            <a:pPr eaLnBrk="1" hangingPunct="1">
              <a:buFont typeface="Monotype Sorts" pitchFamily="2" charset="2"/>
              <a:buNone/>
            </a:pPr>
            <a:r>
              <a:rPr lang="en-US" altLang="en-US" sz="2800" dirty="0"/>
              <a:t>Two systematic ways of looking at human</a:t>
            </a:r>
          </a:p>
          <a:p>
            <a:pPr eaLnBrk="1" hangingPunct="1">
              <a:buFont typeface="Monotype Sorts" pitchFamily="2" charset="2"/>
              <a:buNone/>
            </a:pPr>
            <a:r>
              <a:rPr lang="en-US" altLang="en-US" sz="2800" dirty="0"/>
              <a:t>organizational systems</a:t>
            </a:r>
          </a:p>
          <a:p>
            <a:pPr lvl="1" eaLnBrk="1" hangingPunct="1"/>
            <a:r>
              <a:rPr lang="en-US" altLang="en-US" sz="2400" dirty="0"/>
              <a:t>Task/functional</a:t>
            </a:r>
          </a:p>
          <a:p>
            <a:pPr lvl="2" eaLnBrk="1" hangingPunct="1"/>
            <a:r>
              <a:rPr lang="en-US" altLang="en-US" dirty="0"/>
              <a:t>Functions necessary to fulfill organizational aims structure the organization</a:t>
            </a:r>
          </a:p>
          <a:p>
            <a:pPr lvl="2" eaLnBrk="1" hangingPunct="1"/>
            <a:r>
              <a:rPr lang="en-US" altLang="en-US" dirty="0"/>
              <a:t>Reinforced thru legitimate power/authority</a:t>
            </a:r>
          </a:p>
          <a:p>
            <a:pPr lvl="3"/>
            <a:r>
              <a:rPr lang="en-US" altLang="en-US" dirty="0"/>
              <a:t>ASU Housekeeper duties</a:t>
            </a:r>
          </a:p>
          <a:p>
            <a:pPr lvl="1" eaLnBrk="1" hangingPunct="1"/>
            <a:r>
              <a:rPr lang="en-US" altLang="en-US" sz="2400" dirty="0"/>
              <a:t>Social system </a:t>
            </a:r>
          </a:p>
          <a:p>
            <a:pPr lvl="2" eaLnBrk="1" hangingPunct="1"/>
            <a:r>
              <a:rPr lang="en-US" altLang="en-US" dirty="0"/>
              <a:t>Patterned social interactions between social groups structure the organization</a:t>
            </a:r>
          </a:p>
          <a:p>
            <a:pPr lvl="2" eaLnBrk="1" hangingPunct="1"/>
            <a:r>
              <a:rPr lang="en-US" altLang="en-US" dirty="0"/>
              <a:t>Reinforced by the desire to maintain predictable role relations between members</a:t>
            </a:r>
          </a:p>
          <a:p>
            <a:pPr lvl="3"/>
            <a:r>
              <a:rPr lang="en-US" altLang="en-US" dirty="0"/>
              <a:t>Dad duties</a:t>
            </a:r>
            <a:r>
              <a:rPr lang="en-US" altLang="en-US" sz="2000" dirty="0"/>
              <a:t>			</a:t>
            </a:r>
          </a:p>
        </p:txBody>
      </p:sp>
      <p:sp>
        <p:nvSpPr>
          <p:cNvPr id="46084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382000" y="6421438"/>
            <a:ext cx="7620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PV</a:t>
            </a:r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372643201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7772400" cy="731838"/>
          </a:xfrm>
        </p:spPr>
        <p:txBody>
          <a:bodyPr>
            <a:normAutofit/>
          </a:bodyPr>
          <a:lstStyle/>
          <a:p>
            <a:pPr defTabSz="914363" eaLnBrk="1" fontAlgn="auto" hangingPunct="1">
              <a:spcAft>
                <a:spcPts val="0"/>
              </a:spcAft>
              <a:defRPr/>
            </a:pPr>
            <a:r>
              <a:t>What are Jobs?</a:t>
            </a:r>
          </a:p>
        </p:txBody>
      </p:sp>
      <p:sp>
        <p:nvSpPr>
          <p:cNvPr id="35843" name="Rectangle 1027"/>
          <p:cNvSpPr>
            <a:spLocks noGrp="1" noChangeArrowheads="1"/>
          </p:cNvSpPr>
          <p:nvPr>
            <p:ph idx="1"/>
          </p:nvPr>
        </p:nvSpPr>
        <p:spPr>
          <a:xfrm>
            <a:off x="838200" y="1143000"/>
            <a:ext cx="7772400" cy="4314825"/>
          </a:xfrm>
        </p:spPr>
        <p:txBody>
          <a:bodyPr rtlCol="0"/>
          <a:lstStyle/>
          <a:p>
            <a:pPr defTabSz="914363" eaLnBrk="1" fontAlgn="auto" hangingPunct="1">
              <a:spcAft>
                <a:spcPts val="0"/>
              </a:spcAft>
              <a:defRPr/>
            </a:pPr>
            <a:r>
              <a:rPr lang="en-US" dirty="0"/>
              <a:t> Created by prime beneficiaries (principals) or their agents</a:t>
            </a:r>
          </a:p>
          <a:p>
            <a:pPr defTabSz="914363" eaLnBrk="1" fontAlgn="auto" hangingPunct="1">
              <a:spcAft>
                <a:spcPts val="0"/>
              </a:spcAft>
              <a:defRPr/>
            </a:pPr>
            <a:r>
              <a:rPr lang="en-US" dirty="0"/>
              <a:t> Objective; social consensus about tasks is what defines them</a:t>
            </a:r>
          </a:p>
          <a:p>
            <a:pPr defTabSz="914363" eaLnBrk="1" fontAlgn="auto" hangingPunct="1">
              <a:spcAft>
                <a:spcPts val="0"/>
              </a:spcAft>
              <a:defRPr/>
            </a:pPr>
            <a:r>
              <a:rPr lang="en-US" dirty="0"/>
              <a:t> Bureaucratic; exist independently of the person occupying the position</a:t>
            </a:r>
          </a:p>
          <a:p>
            <a:pPr defTabSz="914363" eaLnBrk="1" fontAlgn="auto" hangingPunct="1">
              <a:spcAft>
                <a:spcPts val="0"/>
              </a:spcAft>
              <a:defRPr/>
            </a:pPr>
            <a:r>
              <a:rPr lang="en-US" dirty="0"/>
              <a:t> Quasi-static; do not change rapidly or frequently</a:t>
            </a:r>
          </a:p>
          <a:p>
            <a:pPr lvl="1" defTabSz="914363" eaLnBrk="1" fontAlgn="auto" hangingPunct="1">
              <a:spcAft>
                <a:spcPts val="0"/>
              </a:spcAft>
              <a:defRPr/>
            </a:pPr>
            <a:r>
              <a:rPr lang="en-US" dirty="0"/>
              <a:t>Consist of </a:t>
            </a:r>
            <a:r>
              <a:rPr lang="en-US" i="1" dirty="0">
                <a:solidFill>
                  <a:schemeClr val="accent5">
                    <a:lumMod val="75000"/>
                  </a:schemeClr>
                </a:solidFill>
              </a:rPr>
              <a:t>established task elements</a:t>
            </a:r>
          </a:p>
        </p:txBody>
      </p:sp>
      <p:sp>
        <p:nvSpPr>
          <p:cNvPr id="47108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382000" y="6421438"/>
            <a:ext cx="7620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PV</a:t>
            </a:r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568311446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050"/>
          <p:cNvSpPr>
            <a:spLocks noGrp="1" noChangeArrowheads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pPr defTabSz="914363" eaLnBrk="1" fontAlgn="auto" hangingPunct="1">
              <a:spcAft>
                <a:spcPts val="0"/>
              </a:spcAft>
              <a:defRPr/>
            </a:pPr>
            <a:r>
              <a:t>The Job Context </a:t>
            </a:r>
          </a:p>
        </p:txBody>
      </p:sp>
      <p:sp>
        <p:nvSpPr>
          <p:cNvPr id="48131" name="Rectangle 2051"/>
          <p:cNvSpPr>
            <a:spLocks noGrp="1" noChangeArrowheads="1"/>
          </p:cNvSpPr>
          <p:nvPr>
            <p:ph idx="1"/>
          </p:nvPr>
        </p:nvSpPr>
        <p:spPr>
          <a:xfrm>
            <a:off x="762000" y="1295400"/>
            <a:ext cx="7772400" cy="4137025"/>
          </a:xfrm>
        </p:spPr>
        <p:txBody>
          <a:bodyPr/>
          <a:lstStyle/>
          <a:p>
            <a:pPr eaLnBrk="1" hangingPunct="1"/>
            <a:r>
              <a:rPr lang="en-US" altLang="en-US"/>
              <a:t> Subjective, personal, and dynamic job environment with multiple interests</a:t>
            </a:r>
          </a:p>
          <a:p>
            <a:pPr lvl="1" eaLnBrk="1" hangingPunct="1"/>
            <a:r>
              <a:rPr lang="en-US" altLang="en-US"/>
              <a:t>Complexity/changes in work demands</a:t>
            </a:r>
          </a:p>
          <a:p>
            <a:pPr lvl="1" eaLnBrk="1" hangingPunct="1"/>
            <a:r>
              <a:rPr lang="en-US" altLang="en-US"/>
              <a:t>Remoteness of prime beneficiaries</a:t>
            </a:r>
          </a:p>
          <a:p>
            <a:pPr lvl="1" eaLnBrk="1" hangingPunct="1"/>
            <a:r>
              <a:rPr lang="en-US" altLang="en-US"/>
              <a:t>Supervisor expectations</a:t>
            </a:r>
          </a:p>
          <a:p>
            <a:pPr lvl="1" eaLnBrk="1" hangingPunct="1"/>
            <a:r>
              <a:rPr lang="en-US" altLang="en-US"/>
              <a:t>Coworker expectations</a:t>
            </a:r>
          </a:p>
          <a:p>
            <a:pPr lvl="1" eaLnBrk="1" hangingPunct="1"/>
            <a:r>
              <a:rPr lang="en-US" altLang="en-US"/>
              <a:t>Subordinate expectations</a:t>
            </a:r>
          </a:p>
          <a:p>
            <a:pPr lvl="1" eaLnBrk="1" hangingPunct="1"/>
            <a:r>
              <a:rPr lang="en-US" altLang="en-US"/>
              <a:t>Self-originated expectations &amp; changes</a:t>
            </a:r>
          </a:p>
          <a:p>
            <a:pPr lvl="2" eaLnBrk="1" hangingPunct="1"/>
            <a:r>
              <a:rPr lang="en-US" altLang="en-US"/>
              <a:t>All contribute to </a:t>
            </a:r>
            <a:r>
              <a:rPr lang="en-US" altLang="en-US" i="1">
                <a:solidFill>
                  <a:srgbClr val="00CC99"/>
                </a:solidFill>
              </a:rPr>
              <a:t>Emergent Task Elements</a:t>
            </a:r>
          </a:p>
        </p:txBody>
      </p:sp>
      <p:sp>
        <p:nvSpPr>
          <p:cNvPr id="48132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382000" y="6421438"/>
            <a:ext cx="7620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PV</a:t>
            </a:r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2719862280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050"/>
          <p:cNvSpPr>
            <a:spLocks noGrp="1" noChangeArrowheads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pPr defTabSz="914363" eaLnBrk="1" fontAlgn="auto" hangingPunct="1">
              <a:spcAft>
                <a:spcPts val="0"/>
              </a:spcAft>
              <a:defRPr/>
            </a:pPr>
            <a:r>
              <a:t>What are Roles?</a:t>
            </a:r>
          </a:p>
        </p:txBody>
      </p:sp>
      <p:sp>
        <p:nvSpPr>
          <p:cNvPr id="49155" name="Rectangle 2051"/>
          <p:cNvSpPr>
            <a:spLocks noGrp="1" noChangeArrowheads="1"/>
          </p:cNvSpPr>
          <p:nvPr>
            <p:ph idx="1"/>
          </p:nvPr>
        </p:nvSpPr>
        <p:spPr>
          <a:xfrm>
            <a:off x="762000" y="1295400"/>
            <a:ext cx="7772400" cy="3871829"/>
          </a:xfrm>
        </p:spPr>
        <p:txBody>
          <a:bodyPr/>
          <a:lstStyle/>
          <a:p>
            <a:pPr eaLnBrk="1" hangingPunct="1"/>
            <a:r>
              <a:rPr lang="en-US" altLang="en-US" dirty="0"/>
              <a:t>Formed by constituencies other than the prime beneficiaries</a:t>
            </a:r>
          </a:p>
          <a:p>
            <a:pPr eaLnBrk="1" hangingPunct="1"/>
            <a:r>
              <a:rPr lang="en-US" altLang="en-US" dirty="0"/>
              <a:t>Subjective; less common perceptions of  what set of tasks constitute the role </a:t>
            </a:r>
          </a:p>
          <a:p>
            <a:pPr eaLnBrk="1" hangingPunct="1"/>
            <a:r>
              <a:rPr lang="en-US" altLang="en-US" dirty="0"/>
              <a:t> Personal; role is not independent of person</a:t>
            </a:r>
          </a:p>
          <a:p>
            <a:pPr eaLnBrk="1" hangingPunct="1"/>
            <a:r>
              <a:rPr lang="en-US" altLang="en-US" dirty="0"/>
              <a:t> Dynamic; what a person does changes and the rate of change varies by role occupant</a:t>
            </a:r>
          </a:p>
          <a:p>
            <a:pPr lvl="1" eaLnBrk="1" hangingPunct="1"/>
            <a:r>
              <a:rPr lang="en-US" altLang="en-US" i="1" dirty="0">
                <a:solidFill>
                  <a:schemeClr val="accent1"/>
                </a:solidFill>
              </a:rPr>
              <a:t>Established </a:t>
            </a:r>
            <a:r>
              <a:rPr lang="en-US" altLang="en-US" i="1" dirty="0"/>
              <a:t>+ </a:t>
            </a:r>
            <a:r>
              <a:rPr lang="en-US" altLang="en-US" i="1" dirty="0">
                <a:solidFill>
                  <a:srgbClr val="009999"/>
                </a:solidFill>
              </a:rPr>
              <a:t>Emergent Tasks </a:t>
            </a:r>
            <a:r>
              <a:rPr lang="en-US" altLang="en-US" i="1" dirty="0"/>
              <a:t>= </a:t>
            </a:r>
            <a:r>
              <a:rPr lang="en-US" alt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ROLE</a:t>
            </a:r>
          </a:p>
        </p:txBody>
      </p:sp>
      <p:sp>
        <p:nvSpPr>
          <p:cNvPr id="49156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382000" y="6421438"/>
            <a:ext cx="7620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PV</a:t>
            </a:r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225331129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pPr defTabSz="914363" eaLnBrk="1" fontAlgn="auto" hangingPunct="1">
              <a:spcAft>
                <a:spcPts val="0"/>
              </a:spcAft>
              <a:defRPr/>
            </a:pPr>
            <a:r>
              <a:t>Job-Role Prototypes</a:t>
            </a:r>
          </a:p>
        </p:txBody>
      </p:sp>
      <p:sp>
        <p:nvSpPr>
          <p:cNvPr id="51203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382000" y="6421438"/>
            <a:ext cx="7620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PV</a:t>
            </a:r>
            <a:endParaRPr lang="en-US" altLang="en-US" sz="1400"/>
          </a:p>
        </p:txBody>
      </p:sp>
      <p:sp>
        <p:nvSpPr>
          <p:cNvPr id="51204" name="Rectangle 8"/>
          <p:cNvSpPr>
            <a:spLocks noChangeArrowheads="1"/>
          </p:cNvSpPr>
          <p:nvPr/>
        </p:nvSpPr>
        <p:spPr bwMode="auto">
          <a:xfrm>
            <a:off x="5029200" y="2209800"/>
            <a:ext cx="3657600" cy="2971800"/>
          </a:xfrm>
          <a:prstGeom prst="rect">
            <a:avLst/>
          </a:prstGeom>
          <a:solidFill>
            <a:srgbClr val="0099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205" name="Rectangle 4"/>
          <p:cNvSpPr>
            <a:spLocks noChangeArrowheads="1"/>
          </p:cNvSpPr>
          <p:nvPr/>
        </p:nvSpPr>
        <p:spPr bwMode="auto">
          <a:xfrm>
            <a:off x="838200" y="2209800"/>
            <a:ext cx="2971800" cy="2971800"/>
          </a:xfrm>
          <a:prstGeom prst="rect">
            <a:avLst/>
          </a:prstGeom>
          <a:solidFill>
            <a:srgbClr val="0099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1066800" y="2362200"/>
            <a:ext cx="2590800" cy="26574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en-US" b="1" dirty="0"/>
          </a:p>
          <a:p>
            <a:pPr algn="ctr">
              <a:spcBef>
                <a:spcPct val="50000"/>
              </a:spcBef>
              <a:defRPr/>
            </a:pPr>
            <a:r>
              <a:rPr lang="en-US" b="1" dirty="0"/>
              <a:t>Established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b="1" dirty="0"/>
              <a:t>Task 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b="1" dirty="0"/>
              <a:t>Elements</a:t>
            </a:r>
          </a:p>
          <a:p>
            <a:pPr algn="ctr">
              <a:spcBef>
                <a:spcPct val="50000"/>
              </a:spcBef>
              <a:defRPr/>
            </a:pPr>
            <a:endParaRPr lang="en-US" b="1" dirty="0"/>
          </a:p>
        </p:txBody>
      </p:sp>
      <p:sp>
        <p:nvSpPr>
          <p:cNvPr id="51207" name="AutoShape 5"/>
          <p:cNvSpPr>
            <a:spLocks/>
          </p:cNvSpPr>
          <p:nvPr/>
        </p:nvSpPr>
        <p:spPr bwMode="auto">
          <a:xfrm>
            <a:off x="1301750" y="5532438"/>
            <a:ext cx="2355850" cy="914400"/>
          </a:xfrm>
          <a:prstGeom prst="callout1">
            <a:avLst>
              <a:gd name="adj1" fmla="val 87500"/>
              <a:gd name="adj2" fmla="val -3236"/>
              <a:gd name="adj3" fmla="val -44968"/>
              <a:gd name="adj4" fmla="val -3236"/>
            </a:avLst>
          </a:prstGeom>
          <a:solidFill>
            <a:srgbClr val="0099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Emergent Task Elements</a:t>
            </a:r>
          </a:p>
        </p:txBody>
      </p:sp>
      <p:sp>
        <p:nvSpPr>
          <p:cNvPr id="51208" name="Text Box 6"/>
          <p:cNvSpPr txBox="1">
            <a:spLocks noChangeArrowheads="1"/>
          </p:cNvSpPr>
          <p:nvPr/>
        </p:nvSpPr>
        <p:spPr bwMode="auto">
          <a:xfrm>
            <a:off x="685800" y="1447800"/>
            <a:ext cx="3657600" cy="457200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i="1">
                <a:solidFill>
                  <a:srgbClr val="009999"/>
                </a:solidFill>
              </a:rPr>
              <a:t>Bureaucratic Prototype</a:t>
            </a:r>
          </a:p>
        </p:txBody>
      </p:sp>
      <p:sp>
        <p:nvSpPr>
          <p:cNvPr id="40967" name="Text Box 7"/>
          <p:cNvSpPr txBox="1">
            <a:spLocks noChangeArrowheads="1"/>
          </p:cNvSpPr>
          <p:nvPr/>
        </p:nvSpPr>
        <p:spPr bwMode="auto">
          <a:xfrm>
            <a:off x="5791200" y="2971800"/>
            <a:ext cx="2243138" cy="15621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 dirty="0"/>
              <a:t>Established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b="1" dirty="0"/>
              <a:t>Task 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b="1" dirty="0"/>
              <a:t>Elements</a:t>
            </a:r>
          </a:p>
        </p:txBody>
      </p:sp>
      <p:sp>
        <p:nvSpPr>
          <p:cNvPr id="51210" name="AutoShape 9"/>
          <p:cNvSpPr>
            <a:spLocks/>
          </p:cNvSpPr>
          <p:nvPr/>
        </p:nvSpPr>
        <p:spPr bwMode="auto">
          <a:xfrm>
            <a:off x="5678488" y="5510213"/>
            <a:ext cx="2355850" cy="914400"/>
          </a:xfrm>
          <a:prstGeom prst="callout1">
            <a:avLst>
              <a:gd name="adj1" fmla="val 87500"/>
              <a:gd name="adj2" fmla="val -3236"/>
              <a:gd name="adj3" fmla="val -52606"/>
              <a:gd name="adj4" fmla="val -3236"/>
            </a:avLst>
          </a:prstGeom>
          <a:solidFill>
            <a:srgbClr val="0099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Emergent Task Elements</a:t>
            </a:r>
          </a:p>
        </p:txBody>
      </p:sp>
      <p:sp>
        <p:nvSpPr>
          <p:cNvPr id="51211" name="Text Box 10"/>
          <p:cNvSpPr txBox="1">
            <a:spLocks noChangeArrowheads="1"/>
          </p:cNvSpPr>
          <p:nvPr/>
        </p:nvSpPr>
        <p:spPr bwMode="auto">
          <a:xfrm>
            <a:off x="4953000" y="1447800"/>
            <a:ext cx="3810000" cy="457200"/>
          </a:xfrm>
          <a:prstGeom prst="rect">
            <a:avLst/>
          </a:prstGeom>
          <a:solidFill>
            <a:srgbClr val="00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i="1">
                <a:solidFill>
                  <a:schemeClr val="folHlink"/>
                </a:solidFill>
              </a:rPr>
              <a:t>Loose Cannon Prototype</a:t>
            </a:r>
          </a:p>
        </p:txBody>
      </p:sp>
    </p:spTree>
    <p:extLst>
      <p:ext uri="{BB962C8B-B14F-4D97-AF65-F5344CB8AC3E}">
        <p14:creationId xmlns:p14="http://schemas.microsoft.com/office/powerpoint/2010/main" val="1450636067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7772400" cy="762000"/>
          </a:xfrm>
        </p:spPr>
        <p:txBody>
          <a:bodyPr/>
          <a:lstStyle/>
          <a:p>
            <a:pPr defTabSz="914363" fontAlgn="auto">
              <a:spcAft>
                <a:spcPts val="0"/>
              </a:spcAft>
              <a:defRPr/>
            </a:pPr>
            <a:r>
              <a:t>Summary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219200"/>
            <a:ext cx="3810000" cy="4953000"/>
          </a:xfrm>
        </p:spPr>
        <p:txBody>
          <a:bodyPr/>
          <a:lstStyle/>
          <a:p>
            <a:r>
              <a:rPr lang="en-US" altLang="en-US" dirty="0"/>
              <a:t>JA is a descriptive process</a:t>
            </a:r>
          </a:p>
          <a:p>
            <a:pPr lvl="1"/>
            <a:r>
              <a:rPr lang="en-US" altLang="en-US" sz="2400" dirty="0"/>
              <a:t>Bureaucratic</a:t>
            </a:r>
          </a:p>
          <a:p>
            <a:pPr lvl="1"/>
            <a:r>
              <a:rPr lang="en-US" altLang="en-US" sz="2400" dirty="0"/>
              <a:t>Technical</a:t>
            </a:r>
          </a:p>
          <a:p>
            <a:pPr lvl="1"/>
            <a:r>
              <a:rPr lang="en-US" altLang="en-US" sz="2400" dirty="0"/>
              <a:t>Project management</a:t>
            </a:r>
          </a:p>
          <a:p>
            <a:r>
              <a:rPr lang="en-US" altLang="en-US" dirty="0"/>
              <a:t>No one best method for all situations</a:t>
            </a:r>
          </a:p>
          <a:p>
            <a:pPr lvl="1"/>
            <a:r>
              <a:rPr lang="en-US" altLang="en-US" sz="2400" dirty="0"/>
              <a:t>JA Orientations serve different purposes</a:t>
            </a:r>
          </a:p>
          <a:p>
            <a:pPr>
              <a:buFont typeface="Wingdings" pitchFamily="2" charset="2"/>
              <a:buNone/>
            </a:pPr>
            <a:endParaRPr lang="en-US" altLang="en-US" sz="2800" dirty="0"/>
          </a:p>
        </p:txBody>
      </p:sp>
      <p:pic>
        <p:nvPicPr>
          <p:cNvPr id="39940" name="Picture 5" descr="F:\PMzip\JobAnalysis\monsterjob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838200"/>
            <a:ext cx="4232275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52400"/>
            <a:ext cx="7772400" cy="762000"/>
          </a:xfrm>
        </p:spPr>
        <p:txBody>
          <a:bodyPr/>
          <a:lstStyle/>
          <a:p>
            <a:pPr defTabSz="914363" fontAlgn="auto">
              <a:spcAft>
                <a:spcPts val="0"/>
              </a:spcAft>
              <a:defRPr/>
            </a:pPr>
            <a:r>
              <a:rPr dirty="0"/>
              <a:t>Job Analysis Process</a:t>
            </a:r>
          </a:p>
        </p:txBody>
      </p:sp>
      <p:pic>
        <p:nvPicPr>
          <p:cNvPr id="18435" name="Picture 1029" descr="http://memberfiles.freewebs.com/42/50/74975042/photos/strategic-HRM/job%20analysis%20proces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574" y="838200"/>
            <a:ext cx="7402513" cy="553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6477000"/>
            <a:ext cx="2971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Bohlander &amp; Snell 15ed</a:t>
            </a:r>
          </a:p>
        </p:txBody>
      </p:sp>
    </p:spTree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7772400" cy="685800"/>
          </a:xfrm>
        </p:spPr>
        <p:txBody>
          <a:bodyPr/>
          <a:lstStyle/>
          <a:p>
            <a:pPr defTabSz="914363" fontAlgn="auto">
              <a:spcAft>
                <a:spcPts val="0"/>
              </a:spcAft>
              <a:defRPr/>
            </a:pPr>
            <a:r>
              <a:t>Summary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84572"/>
            <a:ext cx="3733800" cy="4038029"/>
          </a:xfrm>
        </p:spPr>
        <p:txBody>
          <a:bodyPr/>
          <a:lstStyle/>
          <a:p>
            <a:r>
              <a:rPr lang="en-US" altLang="en-US" dirty="0"/>
              <a:t>JA is viewed as potentially intrusive</a:t>
            </a:r>
          </a:p>
          <a:p>
            <a:r>
              <a:rPr lang="en-US" altLang="en-US" dirty="0"/>
              <a:t>JA data is inherently subjective</a:t>
            </a:r>
          </a:p>
          <a:p>
            <a:pPr lvl="1"/>
            <a:r>
              <a:rPr lang="en-US" altLang="en-US" sz="2400" dirty="0"/>
              <a:t>Extra effort is required to control bias &amp; error</a:t>
            </a:r>
          </a:p>
          <a:p>
            <a:r>
              <a:rPr lang="en-US" altLang="en-US" dirty="0"/>
              <a:t>Roles complicate the bureaucratic description of jobs</a:t>
            </a:r>
          </a:p>
        </p:txBody>
      </p:sp>
      <p:pic>
        <p:nvPicPr>
          <p:cNvPr id="40964" name="Picture 4" descr="F:\PMzip\JobAnalysis\irishsettersatwor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685800"/>
            <a:ext cx="4414838" cy="523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Levels of Analysis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3516" y="1066799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Job Family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3180" y="1799303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Occupation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0944" y="2513110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Job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0609" y="3198167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Position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0609" y="417871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Task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5525" y="502920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Element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5525" y="5899580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Employee Attribute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191364" y="6146666"/>
            <a:ext cx="2590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Previous clerical experience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18122" y="6161189"/>
            <a:ext cx="22638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Mathematical aptitude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159409" y="5106143"/>
            <a:ext cx="18730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1. Gather time cards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289318" y="5076416"/>
            <a:ext cx="18730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2">
                    <a:lumMod val="90000"/>
                  </a:schemeClr>
                </a:solidFill>
              </a:rPr>
              <a:t>2. Using calculator multiply hours worked by hourly wage rate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629400" y="5087963"/>
            <a:ext cx="18730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3. Enter total employee earnings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193822" y="4105521"/>
            <a:ext cx="187304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1. Enter financial transactions in account journals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245077" y="4154769"/>
            <a:ext cx="18730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2. Verify accuracy of ledger entries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644148" y="4154769"/>
            <a:ext cx="21360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2">
                    <a:lumMod val="90000"/>
                  </a:schemeClr>
                </a:solidFill>
              </a:rPr>
              <a:t>3. Calculate employee wages from time cards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91364" y="3244333"/>
            <a:ext cx="187304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Person 1 in firm A who performs tasks 1,2,3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245077" y="3274782"/>
            <a:ext cx="187304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2">
                    <a:lumMod val="90000"/>
                  </a:schemeClr>
                </a:solidFill>
              </a:rPr>
              <a:t>Person 2 in firm A who performs tasks 1,2,3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629400" y="3274782"/>
            <a:ext cx="187304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Person 3 in firm A who performs tasks 1,2,3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91364" y="2605443"/>
            <a:ext cx="18730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2">
                    <a:lumMod val="90000"/>
                  </a:schemeClr>
                </a:solidFill>
              </a:rPr>
              <a:t>Bookkeeper in firm 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289318" y="2613887"/>
            <a:ext cx="18730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Bookkeeper in firm B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29400" y="2590053"/>
            <a:ext cx="18730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Bookkeeper in firm C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191364" y="1876246"/>
            <a:ext cx="18730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Accountant clerk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032455" y="1876247"/>
            <a:ext cx="1530146" cy="307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2">
                    <a:lumMod val="90000"/>
                  </a:schemeClr>
                </a:solidFill>
              </a:rPr>
              <a:t>Bookkeeper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715000" y="1876241"/>
            <a:ext cx="13494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Teller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889955" y="1876243"/>
            <a:ext cx="18730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Budget clerk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270455" y="1166607"/>
            <a:ext cx="37940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2">
                    <a:lumMod val="90000"/>
                  </a:schemeClr>
                </a:solidFill>
              </a:rPr>
              <a:t>Computing and account recording jobs</a:t>
            </a:r>
          </a:p>
        </p:txBody>
      </p:sp>
      <p:cxnSp>
        <p:nvCxnSpPr>
          <p:cNvPr id="49" name="Elbow Connector 48"/>
          <p:cNvCxnSpPr>
            <a:cxnSpLocks/>
          </p:cNvCxnSpPr>
          <p:nvPr/>
        </p:nvCxnSpPr>
        <p:spPr>
          <a:xfrm flipV="1">
            <a:off x="3270455" y="5611184"/>
            <a:ext cx="974622" cy="499127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Elbow Connector 50"/>
          <p:cNvCxnSpPr>
            <a:cxnSpLocks/>
          </p:cNvCxnSpPr>
          <p:nvPr/>
        </p:nvCxnSpPr>
        <p:spPr>
          <a:xfrm rot="10800000">
            <a:off x="5715001" y="5413923"/>
            <a:ext cx="1174955" cy="696387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Elbow Connector 58"/>
          <p:cNvCxnSpPr/>
          <p:nvPr/>
        </p:nvCxnSpPr>
        <p:spPr>
          <a:xfrm flipV="1">
            <a:off x="4893388" y="4640375"/>
            <a:ext cx="1750760" cy="441188"/>
          </a:xfrm>
          <a:prstGeom prst="bentConnector3">
            <a:avLst>
              <a:gd name="adj1" fmla="val 82011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stCxn id="14" idx="0"/>
          </p:cNvCxnSpPr>
          <p:nvPr/>
        </p:nvCxnSpPr>
        <p:spPr>
          <a:xfrm flipH="1" flipV="1">
            <a:off x="7565922" y="4640375"/>
            <a:ext cx="1" cy="447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Elbow Connector 74"/>
          <p:cNvCxnSpPr/>
          <p:nvPr/>
        </p:nvCxnSpPr>
        <p:spPr>
          <a:xfrm flipV="1">
            <a:off x="2586505" y="4409542"/>
            <a:ext cx="4057643" cy="672661"/>
          </a:xfrm>
          <a:prstGeom prst="bentConnector3">
            <a:avLst>
              <a:gd name="adj1" fmla="val 85257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Elbow Connector 95"/>
          <p:cNvCxnSpPr>
            <a:stCxn id="15" idx="0"/>
          </p:cNvCxnSpPr>
          <p:nvPr/>
        </p:nvCxnSpPr>
        <p:spPr>
          <a:xfrm rot="5400000" flipH="1" flipV="1">
            <a:off x="3539951" y="3400395"/>
            <a:ext cx="295520" cy="1114733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Elbow Connector 97"/>
          <p:cNvCxnSpPr>
            <a:cxnSpLocks/>
          </p:cNvCxnSpPr>
          <p:nvPr/>
        </p:nvCxnSpPr>
        <p:spPr>
          <a:xfrm rot="10800000">
            <a:off x="5768772" y="3429003"/>
            <a:ext cx="1622628" cy="710557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>
            <a:stCxn id="16" idx="0"/>
          </p:cNvCxnSpPr>
          <p:nvPr/>
        </p:nvCxnSpPr>
        <p:spPr>
          <a:xfrm flipH="1" flipV="1">
            <a:off x="5181599" y="3810000"/>
            <a:ext cx="1" cy="34476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/>
          <p:nvPr/>
        </p:nvCxnSpPr>
        <p:spPr>
          <a:xfrm flipH="1" flipV="1">
            <a:off x="3091014" y="2913220"/>
            <a:ext cx="1" cy="34476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Elbow Connector 104"/>
          <p:cNvCxnSpPr/>
          <p:nvPr/>
        </p:nvCxnSpPr>
        <p:spPr>
          <a:xfrm rot="10800000">
            <a:off x="3962095" y="2743945"/>
            <a:ext cx="3864383" cy="530838"/>
          </a:xfrm>
          <a:prstGeom prst="bentConnector3">
            <a:avLst>
              <a:gd name="adj1" fmla="val 93126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Elbow Connector 112"/>
          <p:cNvCxnSpPr/>
          <p:nvPr/>
        </p:nvCxnSpPr>
        <p:spPr>
          <a:xfrm rot="10800000">
            <a:off x="3486764" y="2921664"/>
            <a:ext cx="1739078" cy="353118"/>
          </a:xfrm>
          <a:prstGeom prst="bentConnector3">
            <a:avLst>
              <a:gd name="adj1" fmla="val 73745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Elbow Connector 122"/>
          <p:cNvCxnSpPr/>
          <p:nvPr/>
        </p:nvCxnSpPr>
        <p:spPr>
          <a:xfrm rot="10800000">
            <a:off x="5167467" y="2030129"/>
            <a:ext cx="2544710" cy="530838"/>
          </a:xfrm>
          <a:prstGeom prst="bentConnector3">
            <a:avLst>
              <a:gd name="adj1" fmla="val 85933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25"/>
          <p:cNvCxnSpPr/>
          <p:nvPr/>
        </p:nvCxnSpPr>
        <p:spPr>
          <a:xfrm flipH="1" flipV="1">
            <a:off x="4893388" y="2216198"/>
            <a:ext cx="1" cy="34476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Elbow Connector 126"/>
          <p:cNvCxnSpPr/>
          <p:nvPr/>
        </p:nvCxnSpPr>
        <p:spPr>
          <a:xfrm flipV="1">
            <a:off x="2917721" y="2024824"/>
            <a:ext cx="1149146" cy="565229"/>
          </a:xfrm>
          <a:prstGeom prst="bentConnector3">
            <a:avLst>
              <a:gd name="adj1" fmla="val 76952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Arrow Connector 129"/>
          <p:cNvCxnSpPr/>
          <p:nvPr/>
        </p:nvCxnSpPr>
        <p:spPr>
          <a:xfrm flipH="1" flipV="1">
            <a:off x="4615326" y="1463619"/>
            <a:ext cx="1" cy="34476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Arrow Connector 130"/>
          <p:cNvCxnSpPr/>
          <p:nvPr/>
        </p:nvCxnSpPr>
        <p:spPr>
          <a:xfrm flipH="1" flipV="1">
            <a:off x="5925622" y="1454534"/>
            <a:ext cx="1" cy="34476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Elbow Connector 131"/>
          <p:cNvCxnSpPr/>
          <p:nvPr/>
        </p:nvCxnSpPr>
        <p:spPr>
          <a:xfrm rot="10800000">
            <a:off x="6480686" y="1297635"/>
            <a:ext cx="1085236" cy="578613"/>
          </a:xfrm>
          <a:prstGeom prst="bentConnector3">
            <a:avLst>
              <a:gd name="adj1" fmla="val 69026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Elbow Connector 141"/>
          <p:cNvCxnSpPr/>
          <p:nvPr/>
        </p:nvCxnSpPr>
        <p:spPr>
          <a:xfrm flipV="1">
            <a:off x="2586507" y="1340483"/>
            <a:ext cx="722048" cy="53575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1999119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664797"/>
          </a:xfrm>
        </p:spPr>
        <p:txBody>
          <a:bodyPr/>
          <a:lstStyle/>
          <a:p>
            <a:pPr algn="ctr" defTabSz="914363" fontAlgn="auto">
              <a:spcAft>
                <a:spcPts val="0"/>
              </a:spcAft>
              <a:defRPr/>
            </a:pPr>
            <a:r>
              <a:rPr dirty="0"/>
              <a:t>Job Analysis Systems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5334000" y="1219200"/>
            <a:ext cx="3810000" cy="4684359"/>
          </a:xfrm>
        </p:spPr>
        <p:txBody>
          <a:bodyPr/>
          <a:lstStyle/>
          <a:p>
            <a:r>
              <a:rPr lang="en-US" altLang="en-US" dirty="0">
                <a:solidFill>
                  <a:schemeClr val="accent1"/>
                </a:solidFill>
              </a:rPr>
              <a:t>Job or Task-oriented Methods</a:t>
            </a:r>
          </a:p>
          <a:p>
            <a:pPr lvl="1"/>
            <a:r>
              <a:rPr lang="en-US" altLang="en-US" dirty="0"/>
              <a:t>End-results focus</a:t>
            </a:r>
          </a:p>
          <a:p>
            <a:pPr lvl="1"/>
            <a:r>
              <a:rPr lang="en-US" altLang="en-US" dirty="0"/>
              <a:t>“What gets done”</a:t>
            </a:r>
          </a:p>
          <a:p>
            <a:pPr lvl="1"/>
            <a:r>
              <a:rPr lang="en-US" altLang="en-US" dirty="0"/>
              <a:t>Specific functional analysis for detailing work</a:t>
            </a:r>
          </a:p>
          <a:p>
            <a:pPr lvl="1"/>
            <a:r>
              <a:rPr lang="en-US" altLang="en-US" dirty="0"/>
              <a:t>Less generalizable data</a:t>
            </a:r>
          </a:p>
          <a:p>
            <a:pPr lvl="2"/>
            <a:r>
              <a:rPr lang="en-US" altLang="en-US" dirty="0"/>
              <a:t>Often developed in-house</a:t>
            </a:r>
          </a:p>
        </p:txBody>
      </p:sp>
      <p:pic>
        <p:nvPicPr>
          <p:cNvPr id="32772" name="Picture 4" descr="F:\PMzip\JobAnalysis\taskbased dat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90600"/>
            <a:ext cx="5411788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FA5670A-6197-4650-B14E-85CC7363CBEE}"/>
              </a:ext>
            </a:extLst>
          </p:cNvPr>
          <p:cNvSpPr/>
          <p:nvPr/>
        </p:nvSpPr>
        <p:spPr bwMode="auto">
          <a:xfrm>
            <a:off x="1981200" y="3276600"/>
            <a:ext cx="76200" cy="152400"/>
          </a:xfrm>
          <a:prstGeom prst="rect">
            <a:avLst/>
          </a:prstGeom>
          <a:solidFill>
            <a:srgbClr val="FFFF00">
              <a:alpha val="46000"/>
            </a:srgbClr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FF00"/>
              </a:highlight>
              <a:latin typeface="Segoe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F05FA9F-29C9-4C37-AD1A-69414248BC1A}"/>
              </a:ext>
            </a:extLst>
          </p:cNvPr>
          <p:cNvSpPr/>
          <p:nvPr/>
        </p:nvSpPr>
        <p:spPr bwMode="auto">
          <a:xfrm>
            <a:off x="2831690" y="4358148"/>
            <a:ext cx="102804" cy="137652"/>
          </a:xfrm>
          <a:prstGeom prst="rect">
            <a:avLst/>
          </a:prstGeom>
          <a:solidFill>
            <a:srgbClr val="FFFF00">
              <a:alpha val="46000"/>
            </a:srgbClr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FF00"/>
              </a:highlight>
              <a:latin typeface="Segoe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F560529-3378-405D-BD2B-90DD35B70551}"/>
              </a:ext>
            </a:extLst>
          </p:cNvPr>
          <p:cNvSpPr/>
          <p:nvPr/>
        </p:nvSpPr>
        <p:spPr bwMode="auto">
          <a:xfrm>
            <a:off x="2438400" y="3886200"/>
            <a:ext cx="76200" cy="152400"/>
          </a:xfrm>
          <a:prstGeom prst="rect">
            <a:avLst/>
          </a:prstGeom>
          <a:solidFill>
            <a:srgbClr val="FFFF00">
              <a:alpha val="46000"/>
            </a:srgbClr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FF00"/>
              </a:highlight>
              <a:latin typeface="Sego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8635565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664797"/>
          </a:xfrm>
        </p:spPr>
        <p:txBody>
          <a:bodyPr/>
          <a:lstStyle/>
          <a:p>
            <a:pPr algn="ctr" defTabSz="914363" fontAlgn="auto">
              <a:spcAft>
                <a:spcPts val="0"/>
              </a:spcAft>
              <a:defRPr/>
            </a:pPr>
            <a:r>
              <a:rPr dirty="0"/>
              <a:t>Job Analysis Systems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5257800" y="1143000"/>
            <a:ext cx="3886200" cy="5613845"/>
          </a:xfrm>
        </p:spPr>
        <p:txBody>
          <a:bodyPr/>
          <a:lstStyle/>
          <a:p>
            <a:r>
              <a:rPr lang="en-US" altLang="en-US" dirty="0">
                <a:solidFill>
                  <a:schemeClr val="accent1"/>
                </a:solidFill>
              </a:rPr>
              <a:t>Worker or behavior-oriented Methods</a:t>
            </a:r>
          </a:p>
          <a:p>
            <a:pPr lvl="1"/>
            <a:r>
              <a:rPr lang="en-US" altLang="en-US" dirty="0"/>
              <a:t>Process focus</a:t>
            </a:r>
          </a:p>
          <a:p>
            <a:pPr lvl="1"/>
            <a:r>
              <a:rPr lang="en-US" altLang="en-US" dirty="0"/>
              <a:t>“How things get done”</a:t>
            </a:r>
          </a:p>
          <a:p>
            <a:pPr lvl="1"/>
            <a:r>
              <a:rPr lang="en-US" altLang="en-US" dirty="0"/>
              <a:t>Less Specific functional analysis</a:t>
            </a:r>
          </a:p>
          <a:p>
            <a:pPr lvl="1"/>
            <a:r>
              <a:rPr lang="en-US" altLang="en-US" dirty="0"/>
              <a:t> More generalizable data for comparing jobs</a:t>
            </a:r>
          </a:p>
          <a:p>
            <a:pPr lvl="2"/>
            <a:r>
              <a:rPr lang="en-US" altLang="en-US" dirty="0"/>
              <a:t>Often off-the-shelf like the </a:t>
            </a:r>
            <a:r>
              <a:rPr lang="en-US" altLang="en-US" dirty="0">
                <a:solidFill>
                  <a:schemeClr val="tx2"/>
                </a:solidFill>
              </a:rPr>
              <a:t>PAQ</a:t>
            </a:r>
          </a:p>
          <a:p>
            <a:endParaRPr lang="en-US" altLang="en-US" dirty="0"/>
          </a:p>
        </p:txBody>
      </p:sp>
      <p:pic>
        <p:nvPicPr>
          <p:cNvPr id="33796" name="Picture 4" descr="F:\PMzip\JobAnalysis\behaviorbased dat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914400"/>
            <a:ext cx="4800600" cy="573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7D955F8-4C04-405F-8A78-B2F692BF4831}"/>
              </a:ext>
            </a:extLst>
          </p:cNvPr>
          <p:cNvSpPr/>
          <p:nvPr/>
        </p:nvSpPr>
        <p:spPr bwMode="auto">
          <a:xfrm>
            <a:off x="2855258" y="2667000"/>
            <a:ext cx="2478741" cy="152400"/>
          </a:xfrm>
          <a:prstGeom prst="rect">
            <a:avLst/>
          </a:prstGeom>
          <a:solidFill>
            <a:srgbClr val="FFFF00">
              <a:alpha val="46000"/>
            </a:srgbClr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FF00"/>
              </a:highlight>
              <a:latin typeface="Segoe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257B249-1A90-454D-960F-29494CBFE8C6}"/>
              </a:ext>
            </a:extLst>
          </p:cNvPr>
          <p:cNvSpPr/>
          <p:nvPr/>
        </p:nvSpPr>
        <p:spPr bwMode="auto">
          <a:xfrm>
            <a:off x="1361738" y="2819400"/>
            <a:ext cx="1610062" cy="152400"/>
          </a:xfrm>
          <a:prstGeom prst="rect">
            <a:avLst/>
          </a:prstGeom>
          <a:solidFill>
            <a:srgbClr val="FFFF00">
              <a:alpha val="46000"/>
            </a:srgbClr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FF00"/>
              </a:highlight>
              <a:latin typeface="Segoe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0A29CBE-1F95-4F3F-9C02-86EF506A0E6C}"/>
              </a:ext>
            </a:extLst>
          </p:cNvPr>
          <p:cNvSpPr/>
          <p:nvPr/>
        </p:nvSpPr>
        <p:spPr bwMode="auto">
          <a:xfrm>
            <a:off x="1600200" y="3352800"/>
            <a:ext cx="2209800" cy="152400"/>
          </a:xfrm>
          <a:prstGeom prst="rect">
            <a:avLst/>
          </a:prstGeom>
          <a:solidFill>
            <a:srgbClr val="FFFF00">
              <a:alpha val="46000"/>
            </a:srgbClr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FF00"/>
              </a:highlight>
              <a:latin typeface="Segoe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E055D54-C25A-4BD6-9CE0-C548B9D3DBBE}"/>
              </a:ext>
            </a:extLst>
          </p:cNvPr>
          <p:cNvSpPr/>
          <p:nvPr/>
        </p:nvSpPr>
        <p:spPr bwMode="auto">
          <a:xfrm>
            <a:off x="1828799" y="3629819"/>
            <a:ext cx="3505199" cy="152400"/>
          </a:xfrm>
          <a:prstGeom prst="rect">
            <a:avLst/>
          </a:prstGeom>
          <a:solidFill>
            <a:srgbClr val="FFFF00">
              <a:alpha val="46000"/>
            </a:srgbClr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FF00"/>
              </a:highlight>
              <a:latin typeface="Sego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8492690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1218795"/>
          </a:xfrm>
        </p:spPr>
        <p:txBody>
          <a:bodyPr/>
          <a:lstStyle/>
          <a:p>
            <a:r>
              <a:rPr lang="en-US" dirty="0"/>
              <a:t>Critical Incident Technique</a:t>
            </a:r>
            <a:br>
              <a:rPr lang="en-US" dirty="0"/>
            </a:br>
            <a:r>
              <a:rPr lang="en-US" sz="2000" i="1" dirty="0">
                <a:solidFill>
                  <a:schemeClr val="tx1"/>
                </a:solidFill>
                <a:effectLst/>
                <a:latin typeface="+mn-lt"/>
                <a:cs typeface="Arial" pitchFamily="34" charset="0"/>
                <a:hlinkClick r:id="rId2"/>
              </a:rPr>
              <a:t>a procedure for systematically identifying behaviors that contribute to success or failure of individuals or organizations in specific situations</a:t>
            </a:r>
            <a:endParaRPr lang="en-US" i="1" dirty="0"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531" y="1981200"/>
            <a:ext cx="8382000" cy="3305520"/>
          </a:xfrm>
        </p:spPr>
        <p:txBody>
          <a:bodyPr/>
          <a:lstStyle/>
          <a:p>
            <a:r>
              <a:rPr lang="en-US" sz="2400" dirty="0"/>
              <a:t>The CIT describes behavior in its natural setting by people directly performing job-relevant behavior</a:t>
            </a:r>
          </a:p>
          <a:p>
            <a:r>
              <a:rPr lang="en-US" sz="2400" dirty="0"/>
              <a:t>Typically consists of 3 core components</a:t>
            </a:r>
          </a:p>
          <a:p>
            <a:pPr marL="974725" lvl="1" indent="-457200">
              <a:buFont typeface="+mj-lt"/>
              <a:buAutoNum type="arabicPeriod"/>
            </a:pPr>
            <a:r>
              <a:rPr lang="en-US" sz="2000" dirty="0">
                <a:solidFill>
                  <a:schemeClr val="tx2"/>
                </a:solidFill>
              </a:rPr>
              <a:t>Antecedent (what conditions prevailed at the time of the event?)</a:t>
            </a:r>
          </a:p>
          <a:p>
            <a:pPr marL="974725" lvl="1" indent="-457200">
              <a:buFont typeface="+mj-lt"/>
              <a:buAutoNum type="arabicPeriod"/>
            </a:pPr>
            <a:r>
              <a:rPr lang="en-US" sz="2000" dirty="0">
                <a:solidFill>
                  <a:schemeClr val="tx2"/>
                </a:solidFill>
              </a:rPr>
              <a:t>Behavior (what behavior was performed?)</a:t>
            </a:r>
          </a:p>
          <a:p>
            <a:pPr marL="974725" lvl="1" indent="-457200">
              <a:buFont typeface="+mj-lt"/>
              <a:buAutoNum type="arabicPeriod"/>
            </a:pPr>
            <a:r>
              <a:rPr lang="en-US" sz="2000" dirty="0">
                <a:solidFill>
                  <a:schemeClr val="tx2"/>
                </a:solidFill>
              </a:rPr>
              <a:t>Consequence (what resulted from the behavior?)</a:t>
            </a:r>
          </a:p>
          <a:p>
            <a:pPr marL="1319213" lvl="2" indent="-457200">
              <a:buFont typeface="+mj-lt"/>
              <a:buAutoNum type="alphaLcPeriod"/>
            </a:pPr>
            <a:r>
              <a:rPr lang="en-US" sz="1600" dirty="0"/>
              <a:t>Dimension of performance it is characteristic of (quality? service?)</a:t>
            </a:r>
          </a:p>
          <a:p>
            <a:pPr marL="1319213" lvl="2" indent="-457200">
              <a:buFont typeface="+mj-lt"/>
              <a:buAutoNum type="alphaLcPeriod"/>
            </a:pPr>
            <a:r>
              <a:rPr lang="en-US" sz="1600" dirty="0"/>
              <a:t>Event frequency (daily, weekly, monthly?)</a:t>
            </a:r>
          </a:p>
          <a:p>
            <a:pPr marL="1319213" lvl="2" indent="-457200">
              <a:buFont typeface="+mj-lt"/>
              <a:buAutoNum type="alphaLcPeriod"/>
            </a:pPr>
            <a:r>
              <a:rPr lang="en-US" sz="1600" dirty="0"/>
              <a:t>Behavioral effect (degree of success or failure)</a:t>
            </a:r>
          </a:p>
          <a:p>
            <a:r>
              <a:rPr lang="en-US" sz="2400" dirty="0"/>
              <a:t>Applicable to all work situations</a:t>
            </a:r>
          </a:p>
        </p:txBody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CIT at a construction site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75657"/>
            <a:ext cx="1981200" cy="1551194"/>
          </a:xfrm>
        </p:spPr>
        <p:txBody>
          <a:bodyPr/>
          <a:lstStyle/>
          <a:p>
            <a:r>
              <a:rPr lang="en-US" sz="2800" dirty="0"/>
              <a:t>Unsafe work practices dimension</a:t>
            </a:r>
          </a:p>
        </p:txBody>
      </p:sp>
      <p:pic>
        <p:nvPicPr>
          <p:cNvPr id="1013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0236" y="1143000"/>
            <a:ext cx="6308952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98EA8E-CEE8-42FB-BBDD-249DAC2DD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553998"/>
          </a:xfrm>
        </p:spPr>
        <p:txBody>
          <a:bodyPr/>
          <a:lstStyle/>
          <a:p>
            <a:r>
              <a:rPr lang="en-US" sz="4000" dirty="0"/>
              <a:t>Front-end Grocery Store Critical Incident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67F0CB-A234-4980-BE5E-A93890E939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051" y="1218138"/>
            <a:ext cx="8382000" cy="5262979"/>
          </a:xfrm>
        </p:spPr>
        <p:txBody>
          <a:bodyPr/>
          <a:lstStyle/>
          <a:p>
            <a:r>
              <a:rPr lang="en-US" dirty="0"/>
              <a:t>A. It’s a busy first Friday of the month and shoppers are lined up 5 deep at the check stands.</a:t>
            </a:r>
          </a:p>
          <a:p>
            <a:r>
              <a:rPr lang="en-US" dirty="0"/>
              <a:t>B. This cross-trained front-end employee:</a:t>
            </a:r>
          </a:p>
          <a:p>
            <a:pPr lvl="1"/>
            <a:r>
              <a:rPr lang="en-US" dirty="0"/>
              <a:t>Collected shopping carts from the parking lot.</a:t>
            </a:r>
          </a:p>
          <a:p>
            <a:pPr lvl="1"/>
            <a:r>
              <a:rPr lang="en-US" dirty="0"/>
              <a:t>Bagged groceries at busy check-out counters.</a:t>
            </a:r>
          </a:p>
          <a:p>
            <a:pPr lvl="1"/>
            <a:r>
              <a:rPr lang="en-US" dirty="0"/>
              <a:t>Opened a previously closed check stand.</a:t>
            </a:r>
          </a:p>
          <a:p>
            <a:r>
              <a:rPr lang="en-US" dirty="0"/>
              <a:t>C. This resulted in a consequence.</a:t>
            </a:r>
          </a:p>
          <a:p>
            <a:pPr lvl="1"/>
            <a:r>
              <a:rPr lang="en-US" dirty="0"/>
              <a:t>These responses can be scaled in terms of effectiveness and used as a behavioral measure of employee job performance.</a:t>
            </a:r>
          </a:p>
        </p:txBody>
      </p:sp>
    </p:spTree>
    <p:extLst>
      <p:ext uri="{BB962C8B-B14F-4D97-AF65-F5344CB8AC3E}">
        <p14:creationId xmlns:p14="http://schemas.microsoft.com/office/powerpoint/2010/main" val="3099380448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7772400" cy="664797"/>
          </a:xfrm>
        </p:spPr>
        <p:txBody>
          <a:bodyPr/>
          <a:lstStyle/>
          <a:p>
            <a:pPr algn="ctr" defTabSz="914363" fontAlgn="auto">
              <a:spcAft>
                <a:spcPts val="0"/>
              </a:spcAft>
              <a:defRPr/>
            </a:pPr>
            <a:r>
              <a:rPr dirty="0"/>
              <a:t>Job Analysis Systems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5257800" y="1143000"/>
            <a:ext cx="3886200" cy="3114699"/>
          </a:xfrm>
        </p:spPr>
        <p:txBody>
          <a:bodyPr/>
          <a:lstStyle/>
          <a:p>
            <a:r>
              <a:rPr lang="en-US" altLang="en-US" dirty="0">
                <a:solidFill>
                  <a:schemeClr val="accent1"/>
                </a:solidFill>
              </a:rPr>
              <a:t>Trait-oriented</a:t>
            </a:r>
          </a:p>
          <a:p>
            <a:pPr lvl="1"/>
            <a:r>
              <a:rPr lang="en-US" altLang="en-US" dirty="0"/>
              <a:t>KSAO focus</a:t>
            </a:r>
          </a:p>
          <a:p>
            <a:pPr lvl="1"/>
            <a:r>
              <a:rPr lang="en-US" altLang="en-US" dirty="0"/>
              <a:t>“Who gets it done”</a:t>
            </a:r>
          </a:p>
          <a:p>
            <a:pPr lvl="1"/>
            <a:r>
              <a:rPr lang="en-US" altLang="en-US" dirty="0"/>
              <a:t>Selection-based</a:t>
            </a:r>
          </a:p>
          <a:p>
            <a:pPr lvl="1"/>
            <a:r>
              <a:rPr lang="en-US" altLang="en-US" dirty="0"/>
              <a:t>Task x Trait matrix with relevance &amp; importance ratings</a:t>
            </a:r>
          </a:p>
        </p:txBody>
      </p:sp>
      <p:pic>
        <p:nvPicPr>
          <p:cNvPr id="34820" name="Picture 4" descr="F:\PMzip\JobAnalysis\thresholdtrait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066800"/>
            <a:ext cx="4876800" cy="555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6253696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Gray Segoe 4-3 template-template_April-17-2007">
  <a:themeElements>
    <a:clrScheme name="Gray Template Template">
      <a:dk1>
        <a:srgbClr val="000000"/>
      </a:dk1>
      <a:lt1>
        <a:srgbClr val="FFFFFF"/>
      </a:lt1>
      <a:dk2>
        <a:srgbClr val="5F5F5F"/>
      </a:dk2>
      <a:lt2>
        <a:srgbClr val="FFFF99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7DDDFF"/>
      </a:hlink>
      <a:folHlink>
        <a:srgbClr val="F0ED7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White with Courier font for code slides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Brown brushed metal</Template>
  <TotalTime>2317</TotalTime>
  <Words>1255</Words>
  <Application>Microsoft Office PowerPoint</Application>
  <PresentationFormat>On-screen Show (4:3)</PresentationFormat>
  <Paragraphs>202</Paragraphs>
  <Slides>20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31" baseType="lpstr">
      <vt:lpstr>Arial</vt:lpstr>
      <vt:lpstr>Calibri</vt:lpstr>
      <vt:lpstr>Courier New</vt:lpstr>
      <vt:lpstr>Monotype Sorts</vt:lpstr>
      <vt:lpstr>Segoe</vt:lpstr>
      <vt:lpstr>Times New Roman</vt:lpstr>
      <vt:lpstr>Verdana</vt:lpstr>
      <vt:lpstr>Viner Hand ITC</vt:lpstr>
      <vt:lpstr>Wingdings</vt:lpstr>
      <vt:lpstr>Gray Segoe 4-3 template-template_April-17-2007</vt:lpstr>
      <vt:lpstr>White with Courier font for code slides</vt:lpstr>
      <vt:lpstr>Job Analysis</vt:lpstr>
      <vt:lpstr>Job Analysis Process</vt:lpstr>
      <vt:lpstr>Levels of Analysis</vt:lpstr>
      <vt:lpstr>Job Analysis Systems</vt:lpstr>
      <vt:lpstr>Job Analysis Systems</vt:lpstr>
      <vt:lpstr>Critical Incident Technique a procedure for systematically identifying behaviors that contribute to success or failure of individuals or organizations in specific situations</vt:lpstr>
      <vt:lpstr>Example CIT at a construction site</vt:lpstr>
      <vt:lpstr>Front-end Grocery Store Critical Incident </vt:lpstr>
      <vt:lpstr>Job Analysis Systems</vt:lpstr>
      <vt:lpstr>Task x Trait Matrix</vt:lpstr>
      <vt:lpstr>An Ability BARS</vt:lpstr>
      <vt:lpstr>Job Analysis Prescriptions</vt:lpstr>
      <vt:lpstr>Working and the Swordsman Executioner Job</vt:lpstr>
      <vt:lpstr>Jobs, Roles, Work</vt:lpstr>
      <vt:lpstr>What are Jobs?</vt:lpstr>
      <vt:lpstr>The Job Context </vt:lpstr>
      <vt:lpstr>What are Roles?</vt:lpstr>
      <vt:lpstr>Job-Role Prototypes</vt:lpstr>
      <vt:lpstr>Summary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Peter Villanova, Ph.D.</dc:creator>
  <cp:lastModifiedBy>Dr Villanova</cp:lastModifiedBy>
  <cp:revision>99</cp:revision>
  <cp:lastPrinted>1999-08-23T01:44:52Z</cp:lastPrinted>
  <dcterms:created xsi:type="dcterms:W3CDTF">1999-08-22T19:42:30Z</dcterms:created>
  <dcterms:modified xsi:type="dcterms:W3CDTF">2020-08-25T19:22:38Z</dcterms:modified>
</cp:coreProperties>
</file>