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2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4" autoAdjust="0"/>
    <p:restoredTop sz="94660"/>
  </p:normalViewPr>
  <p:slideViewPr>
    <p:cSldViewPr snapToGrid="0">
      <p:cViewPr varScale="1">
        <p:scale>
          <a:sx n="79" d="100"/>
          <a:sy n="79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68215411-6F3D-4E08-BE00-2EB3E34AA8CE}"/>
    <pc:docChg chg="custSel delSld modSld">
      <pc:chgData name="Dr Villanova" userId="470e00862680972b" providerId="LiveId" clId="{68215411-6F3D-4E08-BE00-2EB3E34AA8CE}" dt="2020-07-24T19:42:01.180" v="193" actId="20577"/>
      <pc:docMkLst>
        <pc:docMk/>
      </pc:docMkLst>
      <pc:sldChg chg="addSp modSp">
        <pc:chgData name="Dr Villanova" userId="470e00862680972b" providerId="LiveId" clId="{68215411-6F3D-4E08-BE00-2EB3E34AA8CE}" dt="2020-07-24T19:35:39.822" v="148" actId="14100"/>
        <pc:sldMkLst>
          <pc:docMk/>
          <pc:sldMk cId="3195802092" sldId="259"/>
        </pc:sldMkLst>
        <pc:spChg chg="mod">
          <ac:chgData name="Dr Villanova" userId="470e00862680972b" providerId="LiveId" clId="{68215411-6F3D-4E08-BE00-2EB3E34AA8CE}" dt="2020-07-24T19:35:09.769" v="145"/>
          <ac:spMkLst>
            <pc:docMk/>
            <pc:sldMk cId="3195802092" sldId="259"/>
            <ac:spMk id="9" creationId="{D7E78214-D454-4A11-909B-5D86F1A486B7}"/>
          </ac:spMkLst>
        </pc:spChg>
        <pc:graphicFrameChg chg="add mod">
          <ac:chgData name="Dr Villanova" userId="470e00862680972b" providerId="LiveId" clId="{68215411-6F3D-4E08-BE00-2EB3E34AA8CE}" dt="2020-07-24T19:35:39.822" v="148" actId="14100"/>
          <ac:graphicFrameMkLst>
            <pc:docMk/>
            <pc:sldMk cId="3195802092" sldId="259"/>
            <ac:graphicFrameMk id="5" creationId="{E5109FDB-6C79-4580-B620-FB9C1A882DF8}"/>
          </ac:graphicFrameMkLst>
        </pc:graphicFrameChg>
      </pc:sldChg>
      <pc:sldChg chg="modSp">
        <pc:chgData name="Dr Villanova" userId="470e00862680972b" providerId="LiveId" clId="{68215411-6F3D-4E08-BE00-2EB3E34AA8CE}" dt="2020-07-24T19:42:01.180" v="193" actId="20577"/>
        <pc:sldMkLst>
          <pc:docMk/>
          <pc:sldMk cId="4004279921" sldId="291"/>
        </pc:sldMkLst>
        <pc:spChg chg="mod">
          <ac:chgData name="Dr Villanova" userId="470e00862680972b" providerId="LiveId" clId="{68215411-6F3D-4E08-BE00-2EB3E34AA8CE}" dt="2020-07-24T19:42:01.180" v="193" actId="20577"/>
          <ac:spMkLst>
            <pc:docMk/>
            <pc:sldMk cId="4004279921" sldId="291"/>
            <ac:spMk id="9" creationId="{D7E78214-D454-4A11-909B-5D86F1A486B7}"/>
          </ac:spMkLst>
        </pc:spChg>
      </pc:sldChg>
      <pc:sldChg chg="addSp delSp modSp del">
        <pc:chgData name="Dr Villanova" userId="470e00862680972b" providerId="LiveId" clId="{68215411-6F3D-4E08-BE00-2EB3E34AA8CE}" dt="2020-07-24T19:35:52.325" v="149" actId="2696"/>
        <pc:sldMkLst>
          <pc:docMk/>
          <pc:sldMk cId="685200779" sldId="293"/>
        </pc:sldMkLst>
        <pc:spChg chg="add del mod">
          <ac:chgData name="Dr Villanova" userId="470e00862680972b" providerId="LiveId" clId="{68215411-6F3D-4E08-BE00-2EB3E34AA8CE}" dt="2020-07-21T19:55:21.785" v="15" actId="478"/>
          <ac:spMkLst>
            <pc:docMk/>
            <pc:sldMk cId="685200779" sldId="293"/>
            <ac:spMk id="2" creationId="{F5633830-3BAA-4412-945B-C75115348825}"/>
          </ac:spMkLst>
        </pc:spChg>
        <pc:spChg chg="mod">
          <ac:chgData name="Dr Villanova" userId="470e00862680972b" providerId="LiveId" clId="{68215411-6F3D-4E08-BE00-2EB3E34AA8CE}" dt="2020-07-21T20:08:56.234" v="77" actId="20577"/>
          <ac:spMkLst>
            <pc:docMk/>
            <pc:sldMk cId="685200779" sldId="293"/>
            <ac:spMk id="9" creationId="{D7E78214-D454-4A11-909B-5D86F1A486B7}"/>
          </ac:spMkLst>
        </pc:spChg>
        <pc:graphicFrameChg chg="add mod">
          <ac:chgData name="Dr Villanova" userId="470e00862680972b" providerId="LiveId" clId="{68215411-6F3D-4E08-BE00-2EB3E34AA8CE}" dt="2020-07-21T19:59:19.095" v="68" actId="207"/>
          <ac:graphicFrameMkLst>
            <pc:docMk/>
            <pc:sldMk cId="685200779" sldId="293"/>
            <ac:graphicFrameMk id="11" creationId="{C4F089DE-EC67-4F75-8070-1E736FF65086}"/>
          </ac:graphicFrameMkLst>
        </pc:graphicFrameChg>
        <pc:cxnChg chg="add del mod">
          <ac:chgData name="Dr Villanova" userId="470e00862680972b" providerId="LiveId" clId="{68215411-6F3D-4E08-BE00-2EB3E34AA8CE}" dt="2020-07-21T19:55:26.618" v="17" actId="478"/>
          <ac:cxnSpMkLst>
            <pc:docMk/>
            <pc:sldMk cId="685200779" sldId="293"/>
            <ac:cxnSpMk id="4" creationId="{4D46595A-30EC-4247-991D-B1CE421C61F3}"/>
          </ac:cxnSpMkLst>
        </pc:cxnChg>
        <pc:cxnChg chg="add del mod">
          <ac:chgData name="Dr Villanova" userId="470e00862680972b" providerId="LiveId" clId="{68215411-6F3D-4E08-BE00-2EB3E34AA8CE}" dt="2020-07-21T19:55:25.833" v="16" actId="478"/>
          <ac:cxnSpMkLst>
            <pc:docMk/>
            <pc:sldMk cId="685200779" sldId="293"/>
            <ac:cxnSpMk id="10" creationId="{2D434D4F-28FD-4FB6-8A24-E918DF604C98}"/>
          </ac:cxnSpMkLst>
        </pc:cxnChg>
      </pc:sldChg>
    </pc:docChg>
  </pc:docChgLst>
  <pc:docChgLst>
    <pc:chgData name="Dr Villanova" userId="470e00862680972b" providerId="LiveId" clId="{1652330E-0631-40A9-BB90-5E0BFEED313C}"/>
    <pc:docChg chg="undo modSld">
      <pc:chgData name="Dr Villanova" userId="470e00862680972b" providerId="LiveId" clId="{1652330E-0631-40A9-BB90-5E0BFEED313C}" dt="2020-08-11T17:22:04.184" v="97" actId="14100"/>
      <pc:docMkLst>
        <pc:docMk/>
      </pc:docMkLst>
      <pc:sldChg chg="delSp modSp">
        <pc:chgData name="Dr Villanova" userId="470e00862680972b" providerId="LiveId" clId="{1652330E-0631-40A9-BB90-5E0BFEED313C}" dt="2020-08-11T17:22:04.184" v="97" actId="14100"/>
        <pc:sldMkLst>
          <pc:docMk/>
          <pc:sldMk cId="3195802092" sldId="259"/>
        </pc:sldMkLst>
        <pc:spChg chg="mod">
          <ac:chgData name="Dr Villanova" userId="470e00862680972b" providerId="LiveId" clId="{1652330E-0631-40A9-BB90-5E0BFEED313C}" dt="2020-08-11T17:22:04.184" v="97" actId="14100"/>
          <ac:spMkLst>
            <pc:docMk/>
            <pc:sldMk cId="3195802092" sldId="259"/>
            <ac:spMk id="8" creationId="{36CECD24-BAB2-4C45-B293-41D463F1A016}"/>
          </ac:spMkLst>
        </pc:spChg>
        <pc:spChg chg="mod">
          <ac:chgData name="Dr Villanova" userId="470e00862680972b" providerId="LiveId" clId="{1652330E-0631-40A9-BB90-5E0BFEED313C}" dt="2020-08-11T17:21:42.974" v="96" actId="20577"/>
          <ac:spMkLst>
            <pc:docMk/>
            <pc:sldMk cId="3195802092" sldId="259"/>
            <ac:spMk id="9" creationId="{D7E78214-D454-4A11-909B-5D86F1A486B7}"/>
          </ac:spMkLst>
        </pc:spChg>
        <pc:graphicFrameChg chg="del mod">
          <ac:chgData name="Dr Villanova" userId="470e00862680972b" providerId="LiveId" clId="{1652330E-0631-40A9-BB90-5E0BFEED313C}" dt="2020-08-11T17:20:24.316" v="14" actId="478"/>
          <ac:graphicFrameMkLst>
            <pc:docMk/>
            <pc:sldMk cId="3195802092" sldId="259"/>
            <ac:graphicFrameMk id="5" creationId="{E5109FDB-6C79-4580-B620-FB9C1A882DF8}"/>
          </ac:graphicFrameMkLst>
        </pc:graphicFrameChg>
      </pc:sldChg>
      <pc:sldChg chg="modSp">
        <pc:chgData name="Dr Villanova" userId="470e00862680972b" providerId="LiveId" clId="{1652330E-0631-40A9-BB90-5E0BFEED313C}" dt="2020-08-11T17:19:37.306" v="5" actId="15"/>
        <pc:sldMkLst>
          <pc:docMk/>
          <pc:sldMk cId="4004279921" sldId="291"/>
        </pc:sldMkLst>
        <pc:spChg chg="mod">
          <ac:chgData name="Dr Villanova" userId="470e00862680972b" providerId="LiveId" clId="{1652330E-0631-40A9-BB90-5E0BFEED313C}" dt="2020-08-11T17:19:37.306" v="5" actId="15"/>
          <ac:spMkLst>
            <pc:docMk/>
            <pc:sldMk cId="4004279921" sldId="291"/>
            <ac:spMk id="9" creationId="{D7E78214-D454-4A11-909B-5D86F1A486B7}"/>
          </ac:spMkLst>
        </pc:spChg>
      </pc:sldChg>
      <pc:sldChg chg="modSp">
        <pc:chgData name="Dr Villanova" userId="470e00862680972b" providerId="LiveId" clId="{1652330E-0631-40A9-BB90-5E0BFEED313C}" dt="2020-08-11T17:19:25.248" v="4" actId="20577"/>
        <pc:sldMkLst>
          <pc:docMk/>
          <pc:sldMk cId="2933871811" sldId="292"/>
        </pc:sldMkLst>
        <pc:spChg chg="mod">
          <ac:chgData name="Dr Villanova" userId="470e00862680972b" providerId="LiveId" clId="{1652330E-0631-40A9-BB90-5E0BFEED313C}" dt="2020-08-11T17:19:25.248" v="4" actId="20577"/>
          <ac:spMkLst>
            <pc:docMk/>
            <pc:sldMk cId="2933871811" sldId="292"/>
            <ac:spMk id="9" creationId="{D7E78214-D454-4A11-909B-5D86F1A486B7}"/>
          </ac:spMkLst>
        </pc:spChg>
      </pc:sldChg>
    </pc:docChg>
  </pc:docChgLst>
  <pc:docChgLst>
    <pc:chgData name="Dr Villanova" userId="470e00862680972b" providerId="LiveId" clId="{82F0EA9D-5B8F-4451-90E8-76EA0F482011}"/>
    <pc:docChg chg="modSld">
      <pc:chgData name="Dr Villanova" userId="470e00862680972b" providerId="LiveId" clId="{82F0EA9D-5B8F-4451-90E8-76EA0F482011}" dt="2019-08-18T18:39:25.169" v="3" actId="1076"/>
      <pc:docMkLst>
        <pc:docMk/>
      </pc:docMkLst>
      <pc:sldChg chg="modSp">
        <pc:chgData name="Dr Villanova" userId="470e00862680972b" providerId="LiveId" clId="{82F0EA9D-5B8F-4451-90E8-76EA0F482011}" dt="2019-08-18T18:39:25.169" v="3" actId="1076"/>
        <pc:sldMkLst>
          <pc:docMk/>
          <pc:sldMk cId="2921858502" sldId="258"/>
        </pc:sldMkLst>
        <pc:spChg chg="mod">
          <ac:chgData name="Dr Villanova" userId="470e00862680972b" providerId="LiveId" clId="{82F0EA9D-5B8F-4451-90E8-76EA0F482011}" dt="2019-08-18T18:39:14.280" v="1" actId="1076"/>
          <ac:spMkLst>
            <pc:docMk/>
            <pc:sldMk cId="2921858502" sldId="258"/>
            <ac:spMk id="3" creationId="{00000000-0000-0000-0000-000000000000}"/>
          </ac:spMkLst>
        </pc:spChg>
        <pc:spChg chg="mod">
          <ac:chgData name="Dr Villanova" userId="470e00862680972b" providerId="LiveId" clId="{82F0EA9D-5B8F-4451-90E8-76EA0F482011}" dt="2019-08-18T18:39:10.886" v="0" actId="1076"/>
          <ac:spMkLst>
            <pc:docMk/>
            <pc:sldMk cId="2921858502" sldId="258"/>
            <ac:spMk id="4" creationId="{00000000-0000-0000-0000-000000000000}"/>
          </ac:spMkLst>
        </pc:spChg>
        <pc:spChg chg="mod">
          <ac:chgData name="Dr Villanova" userId="470e00862680972b" providerId="LiveId" clId="{82F0EA9D-5B8F-4451-90E8-76EA0F482011}" dt="2019-08-18T18:39:19.640" v="2" actId="1076"/>
          <ac:spMkLst>
            <pc:docMk/>
            <pc:sldMk cId="2921858502" sldId="258"/>
            <ac:spMk id="5" creationId="{00000000-0000-0000-0000-000000000000}"/>
          </ac:spMkLst>
        </pc:spChg>
        <pc:spChg chg="mod">
          <ac:chgData name="Dr Villanova" userId="470e00862680972b" providerId="LiveId" clId="{82F0EA9D-5B8F-4451-90E8-76EA0F482011}" dt="2019-08-18T18:39:25.169" v="3" actId="1076"/>
          <ac:spMkLst>
            <pc:docMk/>
            <pc:sldMk cId="2921858502" sldId="258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1100667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 sz="1400" b="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CCECFF"/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ECFF"/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1F13593-DA31-47D8-B52E-5EA07AD08D18}" type="slidenum">
              <a:rPr lang="en-US">
                <a:latin typeface="Times New Roman" pitchFamily="18" charset="0"/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70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4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0" y="228600"/>
            <a:ext cx="26162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228600"/>
            <a:ext cx="76454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49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58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1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8288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5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48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10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6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2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0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228600"/>
            <a:ext cx="10363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28800"/>
            <a:ext cx="10363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80800" y="6400800"/>
            <a:ext cx="71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800" b="1">
                <a:solidFill>
                  <a:schemeClr val="accent1">
                    <a:lumMod val="60000"/>
                    <a:lumOff val="40000"/>
                  </a:schemeClr>
                </a:solidFill>
                <a:latin typeface="Matisse ITC" pitchFamily="82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</a:p>
        </p:txBody>
      </p:sp>
    </p:spTree>
    <p:extLst>
      <p:ext uri="{BB962C8B-B14F-4D97-AF65-F5344CB8AC3E}">
        <p14:creationId xmlns:p14="http://schemas.microsoft.com/office/powerpoint/2010/main" val="82845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FFFF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66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rgbClr val="F2F2F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rgbClr val="F2F2F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rgbClr val="F2F2F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F2F2F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F2F2F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ycom.com/our-solution/employee-self-servi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/>
          <a:lstStyle/>
          <a:p>
            <a:r>
              <a:rPr lang="en-US" dirty="0"/>
              <a:t>Human Resource Management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5624" y="1036638"/>
            <a:ext cx="4040188" cy="639762"/>
          </a:xfrm>
        </p:spPr>
        <p:txBody>
          <a:bodyPr/>
          <a:lstStyle/>
          <a:p>
            <a:r>
              <a:rPr lang="en-US" dirty="0"/>
              <a:t>Major Functional Areas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4813" y="1676400"/>
            <a:ext cx="4192588" cy="3951288"/>
          </a:xfrm>
        </p:spPr>
        <p:txBody>
          <a:bodyPr/>
          <a:lstStyle/>
          <a:p>
            <a:r>
              <a:rPr lang="en-US" dirty="0"/>
              <a:t>Recruitment &amp; selection</a:t>
            </a:r>
          </a:p>
          <a:p>
            <a:r>
              <a:rPr lang="en-US" dirty="0"/>
              <a:t>Compensation</a:t>
            </a:r>
          </a:p>
          <a:p>
            <a:r>
              <a:rPr lang="en-US" dirty="0"/>
              <a:t>Performance management</a:t>
            </a:r>
          </a:p>
          <a:p>
            <a:r>
              <a:rPr lang="en-US" dirty="0"/>
              <a:t>Training &amp; development</a:t>
            </a:r>
          </a:p>
          <a:p>
            <a:r>
              <a:rPr lang="en-US" dirty="0"/>
              <a:t>Job analysis &amp; human resource planning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0415" y="1052550"/>
            <a:ext cx="4041775" cy="639762"/>
          </a:xfrm>
        </p:spPr>
        <p:txBody>
          <a:bodyPr/>
          <a:lstStyle/>
          <a:p>
            <a:r>
              <a:rPr lang="en-US" dirty="0"/>
              <a:t>Competencies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802" y="1676400"/>
            <a:ext cx="4191000" cy="3951288"/>
          </a:xfrm>
        </p:spPr>
        <p:txBody>
          <a:bodyPr/>
          <a:lstStyle/>
          <a:p>
            <a:r>
              <a:rPr lang="en-US" dirty="0"/>
              <a:t>Administrative</a:t>
            </a:r>
          </a:p>
          <a:p>
            <a:pPr lvl="1"/>
            <a:r>
              <a:rPr lang="en-US" dirty="0"/>
              <a:t>Managing systems &amp; people</a:t>
            </a:r>
          </a:p>
          <a:p>
            <a:pPr lvl="1"/>
            <a:r>
              <a:rPr lang="en-US" dirty="0"/>
              <a:t>Project management</a:t>
            </a:r>
          </a:p>
          <a:p>
            <a:r>
              <a:rPr lang="en-US" dirty="0"/>
              <a:t>Technical</a:t>
            </a:r>
          </a:p>
          <a:p>
            <a:pPr lvl="1"/>
            <a:r>
              <a:rPr lang="en-US" dirty="0"/>
              <a:t>Legal compliance</a:t>
            </a:r>
          </a:p>
          <a:p>
            <a:pPr lvl="1"/>
            <a:r>
              <a:rPr lang="en-US" dirty="0"/>
              <a:t>Best practices</a:t>
            </a:r>
          </a:p>
          <a:p>
            <a:r>
              <a:rPr lang="en-US" dirty="0"/>
              <a:t>Interpersonal</a:t>
            </a:r>
          </a:p>
          <a:p>
            <a:pPr lvl="1"/>
            <a:r>
              <a:rPr lang="en-US" dirty="0"/>
              <a:t>Develop relationships</a:t>
            </a:r>
          </a:p>
          <a:p>
            <a:pPr lvl="1"/>
            <a:r>
              <a:rPr lang="en-US" dirty="0"/>
              <a:t>Integrity &amp; transparency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85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6CECD24-BAB2-4C45-B293-41D463F1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Synopsis of HRM Transitions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E78214-D454-4A11-909B-5D86F1A4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04900"/>
            <a:ext cx="8229600" cy="4762500"/>
          </a:xfrm>
        </p:spPr>
        <p:txBody>
          <a:bodyPr/>
          <a:lstStyle/>
          <a:p>
            <a:r>
              <a:rPr lang="en-US" dirty="0"/>
              <a:t>Classical Management Period: 1900-1940</a:t>
            </a:r>
          </a:p>
          <a:p>
            <a:pPr lvl="2"/>
            <a:r>
              <a:rPr lang="en-US" dirty="0"/>
              <a:t>Max Weber</a:t>
            </a:r>
          </a:p>
          <a:p>
            <a:pPr lvl="3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Rational Organization Decision-making</a:t>
            </a:r>
          </a:p>
          <a:p>
            <a:pPr lvl="4"/>
            <a:r>
              <a:rPr lang="en-US" dirty="0"/>
              <a:t>Epitomized by the bureaucratic model</a:t>
            </a:r>
          </a:p>
          <a:p>
            <a:pPr lvl="3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Bureaucratic Influence on practice</a:t>
            </a:r>
          </a:p>
          <a:p>
            <a:pPr lvl="4"/>
            <a:r>
              <a:rPr lang="en-US" dirty="0"/>
              <a:t>The original force that opposed irrational discrimination</a:t>
            </a:r>
          </a:p>
          <a:p>
            <a:pPr lvl="2"/>
            <a:r>
              <a:rPr lang="en-US" dirty="0"/>
              <a:t>Frederick Taylor &amp; Scientific Management</a:t>
            </a:r>
          </a:p>
          <a:p>
            <a:pPr lvl="3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Concern with efficiency &amp; production as industrial enterprises dominate economy</a:t>
            </a:r>
          </a:p>
          <a:p>
            <a:pPr lvl="4"/>
            <a:r>
              <a:rPr lang="en-US" dirty="0"/>
              <a:t>Hired Hands, based on qualifications</a:t>
            </a:r>
          </a:p>
          <a:p>
            <a:pPr lvl="4"/>
            <a:r>
              <a:rPr lang="en-US" dirty="0"/>
              <a:t>Consistent with bureaucratic principles</a:t>
            </a:r>
          </a:p>
          <a:p>
            <a:pPr lvl="4"/>
            <a:r>
              <a:rPr lang="en-US" dirty="0"/>
              <a:t>Theory X Management; original prescriptive theory of management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CD3E4-0181-42C3-9CEF-11389EF7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27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6CECD24-BAB2-4C45-B293-41D463F1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HRM Transitions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E78214-D454-4A11-909B-5D86F1A4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57497"/>
            <a:ext cx="8229600" cy="5143500"/>
          </a:xfrm>
        </p:spPr>
        <p:txBody>
          <a:bodyPr/>
          <a:lstStyle/>
          <a:p>
            <a:r>
              <a:rPr lang="en-US" dirty="0"/>
              <a:t>Personnel Management: 1940-1980</a:t>
            </a:r>
          </a:p>
          <a:p>
            <a:pPr lvl="2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Very Turbulent Era</a:t>
            </a:r>
          </a:p>
          <a:p>
            <a:pPr lvl="3"/>
            <a:r>
              <a:rPr lang="en-US" dirty="0"/>
              <a:t>Peak of union membership &amp; power</a:t>
            </a:r>
          </a:p>
          <a:p>
            <a:pPr lvl="3"/>
            <a:r>
              <a:rPr lang="en-US" dirty="0"/>
              <a:t>WW2 and Women’s entry to labor force </a:t>
            </a:r>
          </a:p>
          <a:p>
            <a:pPr lvl="3"/>
            <a:r>
              <a:rPr lang="en-US" dirty="0"/>
              <a:t>Civil Rights Era, most notably 1960’s</a:t>
            </a:r>
          </a:p>
          <a:p>
            <a:pPr lvl="3"/>
            <a:r>
              <a:rPr lang="en-US" dirty="0"/>
              <a:t>Baby Boomers enter workforce with disdain for authority</a:t>
            </a:r>
          </a:p>
          <a:p>
            <a:pPr lvl="3"/>
            <a:r>
              <a:rPr lang="en-US" dirty="0"/>
              <a:t>Theory Y management in conflict with Theory X</a:t>
            </a:r>
          </a:p>
          <a:p>
            <a:pPr lvl="2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Conflict Management and Avoidance</a:t>
            </a:r>
          </a:p>
          <a:p>
            <a:pPr lvl="2"/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Uncertainty in Practice Due to Civil Litigation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1963 EPA and 1964 CRA legislation had still to be adjudicated in courts</a:t>
            </a:r>
          </a:p>
          <a:p>
            <a:pPr lvl="3"/>
            <a:r>
              <a:rPr lang="en-US" dirty="0"/>
              <a:t>Fostered record-keeping to provide protection</a:t>
            </a:r>
          </a:p>
          <a:p>
            <a:pPr lvl="4"/>
            <a:r>
              <a:rPr lang="en-US" dirty="0"/>
              <a:t>Absence of records led to suspicion of malice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CD3E4-0181-42C3-9CEF-11389EF7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pv</a:t>
            </a: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87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6CECD24-BAB2-4C45-B293-41D463F1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228600"/>
            <a:ext cx="9489440" cy="685800"/>
          </a:xfrm>
        </p:spPr>
        <p:txBody>
          <a:bodyPr/>
          <a:lstStyle/>
          <a:p>
            <a:r>
              <a:rPr lang="en-US" dirty="0"/>
              <a:t>HRM Transitions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E78214-D454-4A11-909B-5D86F1A4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85850"/>
            <a:ext cx="7796784" cy="5143500"/>
          </a:xfrm>
        </p:spPr>
        <p:txBody>
          <a:bodyPr/>
          <a:lstStyle/>
          <a:p>
            <a:r>
              <a:rPr lang="en-US" dirty="0"/>
              <a:t>Strategy &amp; Culture: 1980-today</a:t>
            </a:r>
          </a:p>
          <a:p>
            <a:pPr lvl="2"/>
            <a:r>
              <a:rPr lang="en-US" dirty="0"/>
              <a:t>Human Resources not Personnel</a:t>
            </a:r>
          </a:p>
          <a:p>
            <a:pPr lvl="3"/>
            <a:r>
              <a:rPr lang="en-US" dirty="0"/>
              <a:t>Hiring the total person vs hired hands </a:t>
            </a:r>
          </a:p>
          <a:p>
            <a:pPr lvl="4"/>
            <a:r>
              <a:rPr lang="en-US" dirty="0"/>
              <a:t>Person-Job and Person-Org Fit</a:t>
            </a:r>
          </a:p>
          <a:p>
            <a:pPr lvl="3"/>
            <a:r>
              <a:rPr lang="en-US" dirty="0"/>
              <a:t>Organizing work to leverage advantage of teams</a:t>
            </a:r>
          </a:p>
          <a:p>
            <a:pPr lvl="3"/>
            <a:r>
              <a:rPr lang="en-US" dirty="0">
                <a:hlinkClick r:id="rId2"/>
              </a:rPr>
              <a:t>Self-service online kiosks</a:t>
            </a:r>
            <a:endParaRPr lang="en-US" dirty="0"/>
          </a:p>
          <a:p>
            <a:pPr lvl="2"/>
            <a:r>
              <a:rPr lang="en-US" dirty="0"/>
              <a:t>Entry of HR in C-suite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Expression of HR Utility in Business Metrics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Alignment of HR practices with strategy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Supported by organizational culture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CD3E4-0181-42C3-9CEF-11389EF7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Aft>
                <a:spcPct val="0"/>
              </a:spcAft>
              <a:defRPr/>
            </a:pPr>
            <a:r>
              <a:rPr lang="en-US">
                <a:solidFill>
                  <a:srgbClr val="3891A7">
                    <a:lumMod val="60000"/>
                    <a:lumOff val="40000"/>
                  </a:srgbClr>
                </a:solidFill>
              </a:rPr>
              <a:t>pv</a:t>
            </a:r>
            <a:endParaRPr lang="en-US" b="0">
              <a:solidFill>
                <a:srgbClr val="3891A7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02092"/>
      </p:ext>
    </p:extLst>
  </p:cSld>
  <p:clrMapOvr>
    <a:masterClrMapping/>
  </p:clrMapOvr>
</p:sld>
</file>

<file path=ppt/theme/theme1.xml><?xml version="1.0" encoding="utf-8"?>
<a:theme xmlns:a="http://schemas.openxmlformats.org/drawingml/2006/main" name="HRM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Whirlpoo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245</Words>
  <Application>Microsoft Office PowerPoint</Application>
  <PresentationFormat>Widescreen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Matisse ITC</vt:lpstr>
      <vt:lpstr>Monotype Sorts</vt:lpstr>
      <vt:lpstr>Times New Roman</vt:lpstr>
      <vt:lpstr>HRM</vt:lpstr>
      <vt:lpstr>Human Resource Management</vt:lpstr>
      <vt:lpstr>A Synopsis of HRM Transitions</vt:lpstr>
      <vt:lpstr>HRM Transitions</vt:lpstr>
      <vt:lpstr>HRM Transitions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Dr Villanova</dc:creator>
  <cp:lastModifiedBy>Villanova, Peter D.</cp:lastModifiedBy>
  <cp:revision>1</cp:revision>
  <dcterms:created xsi:type="dcterms:W3CDTF">2018-01-16T15:50:52Z</dcterms:created>
  <dcterms:modified xsi:type="dcterms:W3CDTF">2020-08-11T17:22:28Z</dcterms:modified>
</cp:coreProperties>
</file>