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83" r:id="rId4"/>
    <p:sldId id="302" r:id="rId5"/>
    <p:sldId id="284" r:id="rId6"/>
    <p:sldId id="285" r:id="rId7"/>
    <p:sldId id="311" r:id="rId8"/>
    <p:sldId id="312" r:id="rId9"/>
    <p:sldId id="310" r:id="rId10"/>
    <p:sldId id="313" r:id="rId11"/>
    <p:sldId id="314" r:id="rId12"/>
    <p:sldId id="269" r:id="rId13"/>
    <p:sldId id="270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E8411-35B8-4B79-8936-FB9B5AFBF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CEF95-8124-405D-80C2-70A042F76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Strategy = ethics. I have written books on this. Strategy as moral philosophy.  Show you a picture of me </a:t>
            </a:r>
            <a:r>
              <a:rPr lang="en-US" dirty="0" err="1" smtClean="0"/>
              <a:t>demonstarting</a:t>
            </a:r>
            <a:r>
              <a:rPr lang="en-US" dirty="0" smtClean="0"/>
              <a:t> great leadership in NZ.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EF95-8124-405D-80C2-70A042F765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Heres</a:t>
            </a:r>
            <a:r>
              <a:rPr lang="en-US" dirty="0" smtClean="0"/>
              <a:t> a picture of me showing leadership in New Zealand. </a:t>
            </a:r>
            <a:r>
              <a:rPr lang="en-US" baseline="0" dirty="0" smtClean="0"/>
              <a:t> A good leader knows the situation, the circumstances; when its time to restore balance, be moderate, compromise (ok we need another trail, another route)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EF95-8124-405D-80C2-70A042F765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6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Apologize no ladies selected, just worked out that way, not</a:t>
            </a:r>
            <a:r>
              <a:rPr lang="en-US" baseline="0" dirty="0" smtClean="0"/>
              <a:t> deliberate. Could quote from </a:t>
            </a:r>
            <a:r>
              <a:rPr lang="en-US" baseline="0" dirty="0" err="1" smtClean="0"/>
              <a:t>margaret</a:t>
            </a:r>
            <a:r>
              <a:rPr lang="en-US" baseline="0" dirty="0" smtClean="0"/>
              <a:t> thatcher “</a:t>
            </a:r>
            <a:r>
              <a:rPr lang="en-US" baseline="0" dirty="0" err="1" smtClean="0"/>
              <a:t>theres</a:t>
            </a:r>
            <a:r>
              <a:rPr lang="en-US" baseline="0" dirty="0" smtClean="0"/>
              <a:t> no such thing as society” but I’d rather not.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EF95-8124-405D-80C2-70A042F765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84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need can still get a </a:t>
            </a:r>
            <a:r>
              <a:rPr lang="en-US" dirty="0" err="1" smtClean="0"/>
              <a:t>boyfrind</a:t>
            </a:r>
            <a:r>
              <a:rPr lang="en-US" dirty="0" smtClean="0"/>
              <a:t> or girlfriend if I ride a bike.  That’s</a:t>
            </a:r>
            <a:r>
              <a:rPr lang="en-US" baseline="0" dirty="0" smtClean="0"/>
              <a:t> a fact.  I can d better if I resist credit purchases and end up paying much more.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EF95-8124-405D-80C2-70A042F765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98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Song about resilience, they read it then I 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EF95-8124-405D-80C2-70A042F765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4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3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4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8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3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2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3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5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5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A0D31-3FDE-49B9-B699-5025FCD910B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B10F-1FC8-43BD-A95E-9D2E5A4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1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0221" y="381000"/>
            <a:ext cx="70866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 the change ….</a:t>
            </a:r>
            <a:r>
              <a:rPr lang="en-US" sz="3600" b="1" i="1" dirty="0" smtClean="0">
                <a:solidFill>
                  <a:srgbClr val="0070C0"/>
                </a:solidFill>
              </a:rPr>
              <a:t>to what???</a:t>
            </a:r>
          </a:p>
          <a:p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blaze the trail …..</a:t>
            </a:r>
            <a:r>
              <a:rPr lang="en-US" sz="3600" b="1" i="1" dirty="0" smtClean="0">
                <a:solidFill>
                  <a:srgbClr val="0070C0"/>
                </a:solidFill>
              </a:rPr>
              <a:t>to where???</a:t>
            </a:r>
          </a:p>
          <a:p>
            <a:endParaRPr lang="en-US" sz="2800" dirty="0"/>
          </a:p>
          <a:p>
            <a:r>
              <a:rPr lang="en-US" sz="2800" dirty="0" smtClean="0"/>
              <a:t>Before you start ‘changing’ and ‘blazing’, you should:</a:t>
            </a:r>
          </a:p>
          <a:p>
            <a:endParaRPr lang="en-US" sz="800" dirty="0" smtClean="0"/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) understand what your trying to achieve, the really important things, and</a:t>
            </a:r>
          </a:p>
          <a:p>
            <a:endParaRPr lang="en-US" sz="800" dirty="0" smtClean="0"/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(ii) know the “situation and circumstances” (Sun Tzu). </a:t>
            </a:r>
          </a:p>
          <a:p>
            <a:endParaRPr lang="en-US" sz="900" dirty="0"/>
          </a:p>
          <a:p>
            <a:r>
              <a:rPr lang="en-US" sz="2800" dirty="0" smtClean="0"/>
              <a:t>e.g. don’t try to blaze a trail straight up a 2000’ ice cliff….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0827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“Relationship-oriented” can also refer to “bringing people together” which some consider to be “the true definition of leadership”.   However this depends on which people, which tribe. </a:t>
            </a:r>
          </a:p>
          <a:p>
            <a:endParaRPr lang="en-US" dirty="0"/>
          </a:p>
          <a:p>
            <a:r>
              <a:rPr lang="en-US" dirty="0" smtClean="0"/>
              <a:t> If it refers to all people in USA and the Red-Blue “divide” then one approach might be to teach the  “Table of blue &amp; red components” so that everyone can try to think about both sides.  </a:t>
            </a:r>
          </a:p>
          <a:p>
            <a:endParaRPr lang="en-US" dirty="0"/>
          </a:p>
          <a:p>
            <a:r>
              <a:rPr lang="en-US" dirty="0" smtClean="0"/>
              <a:t>More on this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0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63755"/>
              </p:ext>
            </p:extLst>
          </p:nvPr>
        </p:nvGraphicFramePr>
        <p:xfrm>
          <a:off x="1" y="-8"/>
          <a:ext cx="9143999" cy="7243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2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2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9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COMPONENT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LEFT-POLE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RIGHT-POLE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Comments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KLMBS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Compensate, refrain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exploit  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Exploiting KLMBS yields market-power and generates “above normal” returns to s/h.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Value-priority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justice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efficiency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Econ.-efficiency implies aggregate wealth, so these values are like HG’s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Variants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stakeholder      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shareholder     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Variants of capitalism (legal, cultural) or models of strategic management (conceptual)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Capitals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multi-forms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financial forms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Human, social, ecological, cultural, moral, political, economic; Classes of equity and debt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Politics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econ-left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econ-right  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Strong positions often reflect partial-knowledge, sense of identity, vague emotions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Timing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ethics now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ethics later 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First get rich, then maybe give it to charity when you get old (but you won’t give enough)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Co-</a:t>
                      </a:r>
                      <a:r>
                        <a:rPr lang="en-NZ" sz="1200" dirty="0" err="1">
                          <a:effectLst/>
                        </a:rPr>
                        <a:t>opetition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co-operation C 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NZ" sz="1200">
                          <a:solidFill>
                            <a:srgbClr val="0070C0"/>
                          </a:solidFill>
                          <a:effectLst/>
                        </a:rPr>
                        <a:t>competition </a:t>
                      </a:r>
                      <a:r>
                        <a:rPr lang="en-NZ" sz="1200" baseline="3000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NZ" sz="12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Dynamic prisoners’ dilemma games explain a lot about strategy and ethics. E.g. Tit-for-Tat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Language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values-based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value-based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There are separate (political) discourses, e.g. “Value-Based-</a:t>
                      </a:r>
                      <a:r>
                        <a:rPr lang="en-NZ" sz="1100" dirty="0" err="1">
                          <a:effectLst/>
                        </a:rPr>
                        <a:t>Mgmnt</a:t>
                      </a:r>
                      <a:r>
                        <a:rPr lang="en-NZ" sz="1100" dirty="0">
                          <a:effectLst/>
                        </a:rPr>
                        <a:t>” means s/h wealth-</a:t>
                      </a:r>
                      <a:r>
                        <a:rPr lang="en-NZ" sz="1100" dirty="0" err="1">
                          <a:effectLst/>
                        </a:rPr>
                        <a:t>max</a:t>
                      </a:r>
                      <a:r>
                        <a:rPr lang="en-NZ" sz="1100" baseline="30000" dirty="0" err="1">
                          <a:effectLst/>
                        </a:rPr>
                        <a:t>n</a:t>
                      </a:r>
                      <a:r>
                        <a:rPr lang="en-NZ" sz="1100" dirty="0">
                          <a:effectLst/>
                        </a:rPr>
                        <a:t>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Agency (</a:t>
                      </a:r>
                      <a:r>
                        <a:rPr lang="en-NZ" sz="1200" dirty="0" err="1">
                          <a:effectLst/>
                        </a:rPr>
                        <a:t>resp</a:t>
                      </a:r>
                      <a:r>
                        <a:rPr lang="en-NZ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corporate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individual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Pol-left endorses CM-</a:t>
                      </a:r>
                      <a:r>
                        <a:rPr lang="en-NZ" sz="1100" dirty="0" err="1">
                          <a:effectLst/>
                        </a:rPr>
                        <a:t>Resp</a:t>
                      </a:r>
                      <a:r>
                        <a:rPr lang="en-NZ" sz="1100" dirty="0">
                          <a:effectLst/>
                        </a:rPr>
                        <a:t> concept (like stakeholder </a:t>
                      </a:r>
                      <a:r>
                        <a:rPr lang="en-NZ" sz="1100" dirty="0" err="1">
                          <a:effectLst/>
                        </a:rPr>
                        <a:t>mod</a:t>
                      </a:r>
                      <a:r>
                        <a:rPr lang="en-NZ" sz="1100" baseline="30000" dirty="0" err="1">
                          <a:effectLst/>
                        </a:rPr>
                        <a:t>l</a:t>
                      </a:r>
                      <a:r>
                        <a:rPr lang="en-NZ" sz="1100" dirty="0">
                          <a:effectLst/>
                        </a:rPr>
                        <a:t>.), right emphasizes </a:t>
                      </a:r>
                      <a:r>
                        <a:rPr lang="en-NZ" sz="1100" dirty="0" err="1">
                          <a:effectLst/>
                        </a:rPr>
                        <a:t>indiv</a:t>
                      </a:r>
                      <a:r>
                        <a:rPr lang="en-NZ" sz="1100" dirty="0">
                          <a:effectLst/>
                        </a:rPr>
                        <a:t> resp.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Agency (rights)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individual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corporate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Pol-right endorses CM-</a:t>
                      </a:r>
                      <a:r>
                        <a:rPr lang="en-NZ" sz="1100" dirty="0" err="1">
                          <a:effectLst/>
                        </a:rPr>
                        <a:t>Ri</a:t>
                      </a:r>
                      <a:r>
                        <a:rPr lang="en-NZ" sz="1100" dirty="0">
                          <a:effectLst/>
                        </a:rPr>
                        <a:t> like right to political speech and funding. Left wants equal voices.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Trust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in governments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in markets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Right tends to trust markets more than governments to deliver a satisfying HG mix.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Hopes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enlightenment for all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prosperity for self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Left wants to elevate peoples’ consciousness, Right seeks personal salvation or prosperity.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Passions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 err="1">
                          <a:solidFill>
                            <a:srgbClr val="FF0000"/>
                          </a:solidFill>
                          <a:effectLst/>
                        </a:rPr>
                        <a:t>isothymic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 err="1">
                          <a:solidFill>
                            <a:srgbClr val="0070C0"/>
                          </a:solidFill>
                          <a:effectLst/>
                        </a:rPr>
                        <a:t>megalothymic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Passion for justice or for power? Plato noted the two types of character (cf. virtue ethics).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Leader-style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transformational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transactional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t-</a:t>
                      </a:r>
                      <a:r>
                        <a:rPr lang="en-NZ" sz="1100" dirty="0" err="1">
                          <a:effectLst/>
                        </a:rPr>
                        <a:t>form</a:t>
                      </a:r>
                      <a:r>
                        <a:rPr lang="en-NZ" sz="1100" baseline="30000" dirty="0" err="1">
                          <a:effectLst/>
                        </a:rPr>
                        <a:t>l</a:t>
                      </a:r>
                      <a:r>
                        <a:rPr lang="en-NZ" sz="1100" dirty="0">
                          <a:effectLst/>
                        </a:rPr>
                        <a:t> leader inspires and changes others’ abilities; t-</a:t>
                      </a:r>
                      <a:r>
                        <a:rPr lang="en-NZ" sz="1100" dirty="0" err="1">
                          <a:effectLst/>
                        </a:rPr>
                        <a:t>act</a:t>
                      </a:r>
                      <a:r>
                        <a:rPr lang="en-NZ" sz="1100" baseline="30000" dirty="0" err="1">
                          <a:effectLst/>
                        </a:rPr>
                        <a:t>l</a:t>
                      </a:r>
                      <a:r>
                        <a:rPr lang="en-NZ" sz="1100" dirty="0">
                          <a:effectLst/>
                        </a:rPr>
                        <a:t> uses  +/- incentives (exchanges)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Focus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 We/the other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 I/the self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Several psychological theories focus on this fundamental distinction (</a:t>
                      </a:r>
                      <a:r>
                        <a:rPr lang="en-NZ" sz="1100" dirty="0" err="1">
                          <a:effectLst/>
                        </a:rPr>
                        <a:t>Etzioni</a:t>
                      </a:r>
                      <a:r>
                        <a:rPr lang="en-NZ" sz="1100" dirty="0">
                          <a:effectLst/>
                        </a:rPr>
                        <a:t>, Piaget, Wu)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Yin/Yang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solidFill>
                            <a:srgbClr val="FF0000"/>
                          </a:solidFill>
                          <a:effectLst/>
                        </a:rPr>
                        <a:t> yin</a:t>
                      </a:r>
                      <a:endParaRPr lang="en-US" sz="12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yang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Female and male aspects in balance. L-R alignment is partial; yang includes “the light”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Science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Ecology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Engineering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Broadly, the right has an engineering view of economics; left has ecological-understanding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Rate of innov</a:t>
                      </a:r>
                      <a:r>
                        <a:rPr lang="en-NZ" sz="1200" baseline="300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FF0000"/>
                          </a:solidFill>
                          <a:effectLst/>
                        </a:rPr>
                        <a:t>Gradual, evolving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>
                          <a:solidFill>
                            <a:srgbClr val="0070C0"/>
                          </a:solidFill>
                          <a:effectLst/>
                        </a:rPr>
                        <a:t>Rapid, driven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Weber noted that many do </a:t>
                      </a:r>
                      <a:r>
                        <a:rPr lang="en-NZ" sz="1100" u="sng" dirty="0">
                          <a:effectLst/>
                        </a:rPr>
                        <a:t>not</a:t>
                      </a:r>
                      <a:r>
                        <a:rPr lang="en-NZ" sz="1100" dirty="0">
                          <a:effectLst/>
                        </a:rPr>
                        <a:t> want innovation, but just want to live in their “accustomed way”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Ethics theories*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MOMA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200" dirty="0" err="1">
                          <a:solidFill>
                            <a:srgbClr val="0070C0"/>
                          </a:solidFill>
                          <a:effectLst/>
                        </a:rPr>
                        <a:t>MFoC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41" marR="53641" marT="26821" marB="268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The partitioned ethics-set identifies and locates forms of (pol-) moral-reasoning on both sides.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9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I’m going to quote from several leaders: </a:t>
            </a:r>
            <a:r>
              <a:rPr lang="en-US" sz="2400" dirty="0" smtClean="0">
                <a:solidFill>
                  <a:srgbClr val="0070C0"/>
                </a:solidFill>
              </a:rPr>
              <a:t>Sun Tzu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Frank Sinatra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0070C0"/>
                </a:solidFill>
              </a:rPr>
              <a:t>Winston </a:t>
            </a:r>
            <a:r>
              <a:rPr lang="en-US" sz="2400" dirty="0" smtClean="0">
                <a:solidFill>
                  <a:srgbClr val="0070C0"/>
                </a:solidFill>
              </a:rPr>
              <a:t>Churchill, </a:t>
            </a:r>
            <a:r>
              <a:rPr lang="en-US" sz="2400" dirty="0" smtClean="0">
                <a:solidFill>
                  <a:srgbClr val="7030A0"/>
                </a:solidFill>
              </a:rPr>
              <a:t>Barak </a:t>
            </a:r>
            <a:r>
              <a:rPr lang="en-US" sz="2400" dirty="0">
                <a:solidFill>
                  <a:srgbClr val="7030A0"/>
                </a:solidFill>
              </a:rPr>
              <a:t>Obama</a:t>
            </a:r>
            <a:r>
              <a:rPr lang="en-US" sz="2400" dirty="0" smtClean="0">
                <a:solidFill>
                  <a:srgbClr val="FF0000"/>
                </a:solidFill>
              </a:rPr>
              <a:t>. Martin </a:t>
            </a:r>
            <a:r>
              <a:rPr lang="en-US" sz="2400" dirty="0">
                <a:solidFill>
                  <a:srgbClr val="FF0000"/>
                </a:solidFill>
              </a:rPr>
              <a:t>Luther King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Nestor Kirchner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endParaRPr lang="en-US" sz="2400" dirty="0"/>
          </a:p>
        </p:txBody>
      </p:sp>
      <p:pic>
        <p:nvPicPr>
          <p:cNvPr id="6146" name="Picture 2" descr="http://ts1.mm.bing.net/th?id=H.4858854733972004&amp;w=156&amp;h=174&amp;c=7&amp;rs=1&amp;qlt=80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35766"/>
            <a:ext cx="2438400" cy="271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s3.mm.bing.net/th?id=H.4524495862825010&amp;w=224&amp;h=171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898" y="1636209"/>
            <a:ext cx="2700738" cy="206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s3.mm.bing.net/th?id=H.4852768772785414&amp;w=205&amp;h=185&amp;c=7&amp;rs=1&amp;pid=1.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300" y="1219201"/>
            <a:ext cx="2810515" cy="25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ts3.mm.bing.net/th?id=H.4751489176306254&amp;w=144&amp;h=188&amp;c=7&amp;rs=1&amp;pid=1.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2209800" cy="28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ts4.mm.bing.net/th?id=H.4606783132010811&amp;w=218&amp;h=183&amp;c=7&amp;rs=1&amp;pid=1.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400" y="4191000"/>
            <a:ext cx="2989236" cy="250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ts4.mm.bing.net/th?id=H.4992715957995879&amp;w=232&amp;h=177&amp;c=7&amp;rs=1&amp;pid=1.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148" y="3962400"/>
            <a:ext cx="3037667" cy="231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533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3.mm.bing.net/th?id=H.4786737960650022&amp;w=334&amp;h=188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568127"/>
            <a:ext cx="31813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1.mm.bing.net/th?id=H.4560487676839840&amp;w=254&amp;h=175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743" y="694772"/>
            <a:ext cx="241935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ultiply 1"/>
          <p:cNvSpPr/>
          <p:nvPr/>
        </p:nvSpPr>
        <p:spPr>
          <a:xfrm>
            <a:off x="2664734" y="-121328"/>
            <a:ext cx="937982" cy="3505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29673" y="2068313"/>
            <a:ext cx="190500" cy="527390"/>
          </a:xfrm>
          <a:prstGeom prst="line">
            <a:avLst/>
          </a:prstGeom>
          <a:ln w="177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488916" y="1250272"/>
            <a:ext cx="1219200" cy="1365590"/>
          </a:xfrm>
          <a:prstGeom prst="line">
            <a:avLst/>
          </a:prstGeom>
          <a:ln w="177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://ts1.mm.bing.net/th?id=H.4670795294704028&amp;w=263&amp;h=188&amp;c=7&amp;rs=1&amp;pid=1.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2" y="3311556"/>
            <a:ext cx="250507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s4.mm.bing.net/th?id=H.4759842854928903&amp;w=140&amp;h=168&amp;c=7&amp;rs=1&amp;pid=1.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716" y="2766642"/>
            <a:ext cx="2532795" cy="303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7520173" y="4476382"/>
            <a:ext cx="190500" cy="527390"/>
          </a:xfrm>
          <a:prstGeom prst="line">
            <a:avLst/>
          </a:prstGeom>
          <a:ln w="177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72573" y="3612472"/>
            <a:ext cx="1187943" cy="1398790"/>
          </a:xfrm>
          <a:prstGeom prst="line">
            <a:avLst/>
          </a:prstGeom>
          <a:ln w="177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ultiply 23"/>
          <p:cNvSpPr/>
          <p:nvPr/>
        </p:nvSpPr>
        <p:spPr>
          <a:xfrm>
            <a:off x="2807609" y="2615862"/>
            <a:ext cx="937982" cy="3505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735715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1</a:t>
            </a:r>
            <a:endParaRPr lang="en-US" sz="9600" dirty="0"/>
          </a:p>
        </p:txBody>
      </p:sp>
      <p:sp>
        <p:nvSpPr>
          <p:cNvPr id="28" name="TextBox 27"/>
          <p:cNvSpPr txBox="1"/>
          <p:nvPr/>
        </p:nvSpPr>
        <p:spPr>
          <a:xfrm>
            <a:off x="332913" y="343411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2504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484" y="0"/>
            <a:ext cx="8839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That's </a:t>
            </a:r>
            <a:r>
              <a:rPr lang="en-US" sz="2400" b="1" i="1" dirty="0" smtClean="0"/>
              <a:t>life</a:t>
            </a:r>
            <a:r>
              <a:rPr lang="en-US" sz="2400" dirty="0" smtClean="0"/>
              <a:t>, </a:t>
            </a:r>
            <a:r>
              <a:rPr lang="en-US" sz="2400" dirty="0"/>
              <a:t>that's what all the people </a:t>
            </a:r>
            <a:r>
              <a:rPr lang="en-US" sz="2400" dirty="0" smtClean="0"/>
              <a:t>say;  </a:t>
            </a:r>
            <a:r>
              <a:rPr lang="en-US" sz="2400" dirty="0"/>
              <a:t>You're </a:t>
            </a:r>
            <a:r>
              <a:rPr lang="en-US" sz="2400" dirty="0" err="1"/>
              <a:t>ridin</a:t>
            </a:r>
            <a:r>
              <a:rPr lang="en-US" sz="2400" dirty="0"/>
              <a:t>' high in April, shot down in May </a:t>
            </a:r>
            <a:r>
              <a:rPr lang="en-US" sz="2400" dirty="0" smtClean="0"/>
              <a:t>; But </a:t>
            </a:r>
            <a:r>
              <a:rPr lang="en-US" sz="2400" dirty="0"/>
              <a:t>I know I'm </a:t>
            </a:r>
            <a:r>
              <a:rPr lang="en-US" sz="2400" dirty="0" err="1"/>
              <a:t>gonna</a:t>
            </a:r>
            <a:r>
              <a:rPr lang="en-US" sz="2400" dirty="0"/>
              <a:t> change that tune </a:t>
            </a:r>
            <a:r>
              <a:rPr lang="en-US" sz="2400" dirty="0" smtClean="0"/>
              <a:t>When </a:t>
            </a:r>
            <a:r>
              <a:rPr lang="en-US" sz="2400" dirty="0"/>
              <a:t>I'm back on top, back on top in </a:t>
            </a:r>
            <a:r>
              <a:rPr lang="en-US" sz="2400" dirty="0" smtClean="0"/>
              <a:t>June</a:t>
            </a:r>
          </a:p>
          <a:p>
            <a:endParaRPr lang="en-US" sz="800" dirty="0"/>
          </a:p>
          <a:p>
            <a:r>
              <a:rPr lang="en-US" sz="2400" dirty="0" smtClean="0"/>
              <a:t>I </a:t>
            </a:r>
            <a:r>
              <a:rPr lang="en-US" sz="2400" dirty="0"/>
              <a:t>said that's </a:t>
            </a:r>
            <a:r>
              <a:rPr lang="en-US" sz="2400" dirty="0" smtClean="0"/>
              <a:t>life, </a:t>
            </a:r>
            <a:r>
              <a:rPr lang="en-US" sz="2400" dirty="0"/>
              <a:t>and as funny as it may </a:t>
            </a:r>
            <a:r>
              <a:rPr lang="en-US" sz="2400" dirty="0" smtClean="0"/>
              <a:t>seem, </a:t>
            </a:r>
            <a:r>
              <a:rPr lang="en-US" sz="2400" dirty="0"/>
              <a:t>s</a:t>
            </a:r>
            <a:r>
              <a:rPr lang="en-US" sz="2400" dirty="0" smtClean="0"/>
              <a:t>ome </a:t>
            </a:r>
            <a:r>
              <a:rPr lang="en-US" sz="2400" dirty="0"/>
              <a:t>people get their kicks </a:t>
            </a:r>
            <a:r>
              <a:rPr lang="en-US" sz="2400" dirty="0" err="1"/>
              <a:t>stompin</a:t>
            </a:r>
            <a:r>
              <a:rPr lang="en-US" sz="2400" dirty="0"/>
              <a:t>' on a </a:t>
            </a:r>
            <a:r>
              <a:rPr lang="en-US" sz="2400" dirty="0" smtClean="0"/>
              <a:t>dream. But </a:t>
            </a:r>
            <a:r>
              <a:rPr lang="en-US" sz="2400" dirty="0"/>
              <a:t>I don't let </a:t>
            </a:r>
            <a:r>
              <a:rPr lang="en-US" sz="2400" dirty="0" smtClean="0"/>
              <a:t>it </a:t>
            </a:r>
            <a:r>
              <a:rPr lang="en-US" sz="2400" dirty="0"/>
              <a:t>get me down </a:t>
            </a:r>
            <a:r>
              <a:rPr lang="en-US" sz="2400" dirty="0" smtClean="0"/>
              <a:t>'cause </a:t>
            </a:r>
            <a:r>
              <a:rPr lang="en-US" sz="2400" dirty="0"/>
              <a:t>this fine old world, it keeps </a:t>
            </a:r>
            <a:r>
              <a:rPr lang="en-US" sz="2400" dirty="0" err="1"/>
              <a:t>spinnin</a:t>
            </a:r>
            <a:r>
              <a:rPr lang="en-US" sz="2400" dirty="0"/>
              <a:t>' </a:t>
            </a:r>
            <a:r>
              <a:rPr lang="en-US" sz="2400" dirty="0" smtClean="0"/>
              <a:t>around</a:t>
            </a:r>
          </a:p>
          <a:p>
            <a:endParaRPr lang="en-US" sz="800" dirty="0"/>
          </a:p>
          <a:p>
            <a:r>
              <a:rPr lang="en-US" sz="2400" dirty="0" smtClean="0"/>
              <a:t>I</a:t>
            </a:r>
            <a:r>
              <a:rPr lang="en-US" sz="2400" b="1" i="1" dirty="0" smtClean="0"/>
              <a:t>'ve </a:t>
            </a:r>
            <a:r>
              <a:rPr lang="en-US" sz="2400" b="1" i="1" dirty="0"/>
              <a:t>been a puppet, a pauper, a pirate, a poet, a pawn and a king </a:t>
            </a:r>
            <a:endParaRPr lang="en-US" sz="2400" b="1" i="1" dirty="0" smtClean="0"/>
          </a:p>
          <a:p>
            <a:r>
              <a:rPr lang="en-US" sz="2400" b="1" i="1" dirty="0" smtClean="0"/>
              <a:t>I've </a:t>
            </a:r>
            <a:r>
              <a:rPr lang="en-US" sz="2400" b="1" i="1" dirty="0"/>
              <a:t>been up and down and over and out and I know one </a:t>
            </a:r>
            <a:r>
              <a:rPr lang="en-US" sz="2400" b="1" i="1" dirty="0" smtClean="0"/>
              <a:t>thing</a:t>
            </a:r>
          </a:p>
          <a:p>
            <a:r>
              <a:rPr lang="en-US" sz="2400" b="1" i="1" u="sng" dirty="0" smtClean="0"/>
              <a:t>EACH TIME I FIND MYSELF FLAT ON MY FACE I PICK MYSELF UP AND GET BACK IN THE RACE.</a:t>
            </a:r>
          </a:p>
          <a:p>
            <a:endParaRPr lang="en-US" sz="800" dirty="0"/>
          </a:p>
          <a:p>
            <a:r>
              <a:rPr lang="en-US" sz="2400" dirty="0" smtClean="0"/>
              <a:t>That's life, </a:t>
            </a:r>
            <a:r>
              <a:rPr lang="en-US" sz="2400" dirty="0"/>
              <a:t>I tell you I can't deny </a:t>
            </a:r>
            <a:r>
              <a:rPr lang="en-US" sz="2400" dirty="0" smtClean="0"/>
              <a:t>it.  I </a:t>
            </a:r>
            <a:r>
              <a:rPr lang="en-US" sz="2400" dirty="0"/>
              <a:t>thought of quitting, baby, but my heart just </a:t>
            </a:r>
            <a:r>
              <a:rPr lang="en-US" sz="2400" dirty="0" err="1"/>
              <a:t>ain't</a:t>
            </a:r>
            <a:r>
              <a:rPr lang="en-US" sz="2400" dirty="0"/>
              <a:t> </a:t>
            </a:r>
            <a:r>
              <a:rPr lang="en-US" sz="2400" dirty="0" err="1"/>
              <a:t>gonna</a:t>
            </a:r>
            <a:r>
              <a:rPr lang="en-US" sz="2400" dirty="0"/>
              <a:t> buy </a:t>
            </a:r>
            <a:r>
              <a:rPr lang="en-US" sz="2400" dirty="0" smtClean="0"/>
              <a:t>it. And </a:t>
            </a:r>
            <a:r>
              <a:rPr lang="en-US" sz="2400" dirty="0"/>
              <a:t>if I didn't think it was worth one single </a:t>
            </a:r>
            <a:r>
              <a:rPr lang="en-US" sz="2400" dirty="0" smtClean="0"/>
              <a:t>try,  I'd </a:t>
            </a:r>
            <a:r>
              <a:rPr lang="en-US" sz="2400" dirty="0"/>
              <a:t>jump right on a big bird and then I'd </a:t>
            </a:r>
            <a:r>
              <a:rPr lang="en-US" sz="2400" dirty="0" smtClean="0"/>
              <a:t>fly</a:t>
            </a:r>
          </a:p>
          <a:p>
            <a:endParaRPr lang="en-US" sz="800" dirty="0" smtClean="0"/>
          </a:p>
          <a:p>
            <a:r>
              <a:rPr lang="en-US" sz="2400" dirty="0" smtClean="0"/>
              <a:t>That's </a:t>
            </a:r>
            <a:r>
              <a:rPr lang="en-US" sz="2400" dirty="0"/>
              <a:t>life (that's life), that's life and I can't deny </a:t>
            </a:r>
            <a:r>
              <a:rPr lang="en-US" sz="2400" dirty="0" smtClean="0"/>
              <a:t>it. Many </a:t>
            </a:r>
            <a:r>
              <a:rPr lang="en-US" sz="2400" dirty="0"/>
              <a:t>times I thought of </a:t>
            </a:r>
            <a:r>
              <a:rPr lang="en-US" sz="2400" dirty="0" err="1"/>
              <a:t>cuttin</a:t>
            </a:r>
            <a:r>
              <a:rPr lang="en-US" sz="2400" dirty="0"/>
              <a:t>' out but my heart won't buy </a:t>
            </a:r>
            <a:r>
              <a:rPr lang="en-US" sz="2400" dirty="0" smtClean="0"/>
              <a:t>it.  But </a:t>
            </a:r>
            <a:r>
              <a:rPr lang="en-US" sz="2400" dirty="0"/>
              <a:t>if there's </a:t>
            </a:r>
            <a:r>
              <a:rPr lang="en-US" sz="2400" dirty="0" err="1"/>
              <a:t>nothin</a:t>
            </a:r>
            <a:r>
              <a:rPr lang="en-US" sz="2400" dirty="0"/>
              <a:t>' </a:t>
            </a:r>
            <a:r>
              <a:rPr lang="en-US" sz="2400" dirty="0" err="1"/>
              <a:t>shakin</a:t>
            </a:r>
            <a:r>
              <a:rPr lang="en-US" sz="2400" dirty="0"/>
              <a:t>' come this </a:t>
            </a:r>
            <a:r>
              <a:rPr lang="en-US" sz="2400" dirty="0" smtClean="0"/>
              <a:t>July </a:t>
            </a:r>
            <a:r>
              <a:rPr lang="en-US" sz="2400" b="1" dirty="0" smtClean="0"/>
              <a:t>, I'm </a:t>
            </a:r>
            <a:r>
              <a:rPr lang="en-US" sz="2400" b="1" dirty="0" err="1"/>
              <a:t>gonna</a:t>
            </a:r>
            <a:r>
              <a:rPr lang="en-US" sz="2400" b="1" dirty="0"/>
              <a:t> </a:t>
            </a:r>
            <a:r>
              <a:rPr lang="en-US" sz="2400" b="1" strike="sngStrike" dirty="0"/>
              <a:t>roll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i="1" u="sng" dirty="0" smtClean="0"/>
              <a:t>LIFT</a:t>
            </a:r>
            <a:r>
              <a:rPr lang="en-US" sz="2400" b="1" dirty="0" smtClean="0"/>
              <a:t> myself </a:t>
            </a:r>
            <a:r>
              <a:rPr lang="en-US" sz="2400" b="1" dirty="0"/>
              <a:t>up </a:t>
            </a:r>
            <a:r>
              <a:rPr lang="en-US" sz="2400" b="1" strike="sngStrike" dirty="0"/>
              <a:t>in a big ball </a:t>
            </a:r>
            <a:r>
              <a:rPr lang="en-US" sz="2400" b="1" dirty="0"/>
              <a:t>a-and </a:t>
            </a:r>
            <a:r>
              <a:rPr lang="en-US" sz="2400" b="1" strike="sngStrike" dirty="0" smtClean="0"/>
              <a:t>die.  </a:t>
            </a:r>
            <a:r>
              <a:rPr lang="en-US" sz="2400" b="1" dirty="0"/>
              <a:t> </a:t>
            </a:r>
            <a:r>
              <a:rPr lang="en-US" sz="2400" b="1" i="1" u="sng" dirty="0" smtClean="0"/>
              <a:t>AND</a:t>
            </a:r>
            <a:r>
              <a:rPr lang="en-US" sz="2400" b="1" u="sng" dirty="0" smtClean="0"/>
              <a:t> </a:t>
            </a:r>
            <a:r>
              <a:rPr lang="en-US" sz="2400" b="1" i="1" u="sng" dirty="0" smtClean="0"/>
              <a:t>STAND TALL AND STILL TRY</a:t>
            </a:r>
            <a:r>
              <a:rPr lang="en-US" sz="2400" b="1" i="1" dirty="0" smtClean="0"/>
              <a:t>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96958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H.5055035902854971&amp;w=103&amp;h=103&amp;c=8&amp;pid=3.1&amp;qlt=90&amp;rm=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16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649071" y="4267200"/>
            <a:ext cx="2743200" cy="2136648"/>
          </a:xfrm>
          <a:prstGeom prst="wedgeEllipseCallout">
            <a:avLst>
              <a:gd name="adj1" fmla="val 95056"/>
              <a:gd name="adj2" fmla="val 34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S--- !! How   ‘we all  gonna get up there??</a:t>
            </a:r>
            <a:endParaRPr lang="en-US" sz="2400" dirty="0"/>
          </a:p>
        </p:txBody>
      </p:sp>
      <p:sp>
        <p:nvSpPr>
          <p:cNvPr id="3" name="Oval Callout 2"/>
          <p:cNvSpPr/>
          <p:nvPr/>
        </p:nvSpPr>
        <p:spPr>
          <a:xfrm>
            <a:off x="6705600" y="4191000"/>
            <a:ext cx="1828800" cy="914400"/>
          </a:xfrm>
          <a:prstGeom prst="wedgeEllipseCallout">
            <a:avLst>
              <a:gd name="adj1" fmla="val -24568"/>
              <a:gd name="adj2" fmla="val 136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Forget it dude, time to bail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72400" y="3048000"/>
            <a:ext cx="12666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Good </a:t>
            </a:r>
          </a:p>
          <a:p>
            <a:r>
              <a:rPr lang="en-US" sz="3200" b="1" dirty="0" smtClean="0"/>
              <a:t>leader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858470"/>
            <a:ext cx="14276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Typical</a:t>
            </a:r>
          </a:p>
          <a:p>
            <a:r>
              <a:rPr lang="en-US" sz="2800" b="1" dirty="0" smtClean="0"/>
              <a:t>follower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972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07394"/>
              </p:ext>
            </p:extLst>
          </p:nvPr>
        </p:nvGraphicFramePr>
        <p:xfrm>
          <a:off x="1752600" y="533400"/>
          <a:ext cx="556260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6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98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LEADING</a:t>
                      </a:r>
                      <a:r>
                        <a:rPr lang="en-US" baseline="0" dirty="0" smtClean="0"/>
                        <a:t> TO </a:t>
                      </a:r>
                    </a:p>
                    <a:p>
                      <a:r>
                        <a:rPr lang="en-US" baseline="0" dirty="0" smtClean="0"/>
                        <a:t>A GOOD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LEADING</a:t>
                      </a:r>
                      <a:r>
                        <a:rPr lang="en-US" baseline="0" dirty="0" smtClean="0"/>
                        <a:t> TO A BAD PLACE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GETTING MANY FOLLOWERS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hero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villain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GETTING  FOLLOWERS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Unappreciated loner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pathetic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29480"/>
              </p:ext>
            </p:extLst>
          </p:nvPr>
        </p:nvGraphicFramePr>
        <p:xfrm>
          <a:off x="1752600" y="3048000"/>
          <a:ext cx="58674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6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4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LEADING</a:t>
                      </a:r>
                      <a:r>
                        <a:rPr lang="en-US" baseline="0" dirty="0" smtClean="0"/>
                        <a:t> TO </a:t>
                      </a:r>
                    </a:p>
                    <a:p>
                      <a:r>
                        <a:rPr lang="en-US" baseline="0" dirty="0" smtClean="0"/>
                        <a:t>A GOOD PLACE*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LEADING</a:t>
                      </a:r>
                      <a:r>
                        <a:rPr lang="en-US" baseline="0" dirty="0" smtClean="0"/>
                        <a:t> TO A BAD PLACE*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GETTING MANY FOLLOWERS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RR? Bernie?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Hitler, Stalin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GETTING  FOLLOWERS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Cheney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5334000"/>
            <a:ext cx="7013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*Everyone’s “Good </a:t>
            </a:r>
            <a:r>
              <a:rPr lang="en-US" i="1" dirty="0" smtClean="0"/>
              <a:t>vs</a:t>
            </a:r>
            <a:r>
              <a:rPr lang="en-US" dirty="0" smtClean="0"/>
              <a:t> bad” descriptions are influenced by their emotions</a:t>
            </a:r>
          </a:p>
          <a:p>
            <a:r>
              <a:rPr lang="en-US" dirty="0" smtClean="0"/>
              <a:t> and </a:t>
            </a:r>
            <a:r>
              <a:rPr lang="en-US" b="1" dirty="0" smtClean="0"/>
              <a:t>value-priorities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red </a:t>
            </a:r>
            <a:r>
              <a:rPr lang="en-US" i="1" dirty="0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(see </a:t>
            </a:r>
            <a:r>
              <a:rPr lang="en-US" smtClean="0"/>
              <a:t>chapter list) </a:t>
            </a:r>
            <a:r>
              <a:rPr lang="en-US" dirty="0" smtClean="0"/>
              <a:t>which </a:t>
            </a:r>
          </a:p>
          <a:p>
            <a:r>
              <a:rPr lang="en-US" dirty="0" smtClean="0"/>
              <a:t>includes the motives to benefit Self </a:t>
            </a:r>
            <a:r>
              <a:rPr lang="en-US" i="1" dirty="0" smtClean="0"/>
              <a:t>vs</a:t>
            </a:r>
            <a:r>
              <a:rPr lang="en-US" dirty="0" smtClean="0"/>
              <a:t> others or I </a:t>
            </a:r>
            <a:r>
              <a:rPr lang="en-US" i="1" dirty="0" smtClean="0"/>
              <a:t>vs</a:t>
            </a:r>
            <a:r>
              <a:rPr lang="en-US" dirty="0" smtClean="0"/>
              <a:t> we.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7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0"/>
            <a:ext cx="8763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FORMS (TYPES) OF LEADERSHIP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 </a:t>
            </a:r>
            <a:r>
              <a:rPr lang="en-US" sz="2000" b="1" dirty="0" smtClean="0"/>
              <a:t>good / bad place x  many / few followers  (</a:t>
            </a:r>
            <a:r>
              <a:rPr lang="en-US" sz="2000" dirty="0" smtClean="0"/>
              <a:t>4 categories)</a:t>
            </a:r>
            <a:endParaRPr lang="en-US" sz="2000" b="1" dirty="0" smtClean="0"/>
          </a:p>
          <a:p>
            <a:r>
              <a:rPr lang="en-US" sz="2000" dirty="0" smtClean="0"/>
              <a:t>(ii) </a:t>
            </a:r>
            <a:r>
              <a:rPr lang="en-US" sz="2000" b="1" dirty="0" smtClean="0"/>
              <a:t>Skill based</a:t>
            </a:r>
            <a:r>
              <a:rPr lang="en-US" sz="2000" dirty="0" smtClean="0"/>
              <a:t>: people follow you because you are obviously good at some activity that is important to them and they want to learn how to do it. </a:t>
            </a:r>
            <a:r>
              <a:rPr lang="en-US" sz="1600" dirty="0" smtClean="0"/>
              <a:t>E.g. in any sport, any profession (e.g. military, or the coastguard in “</a:t>
            </a:r>
            <a:r>
              <a:rPr lang="en-US" sz="1600" i="1" dirty="0" smtClean="0"/>
              <a:t>Guardian</a:t>
            </a:r>
            <a:r>
              <a:rPr lang="en-US" sz="1600" dirty="0" smtClean="0"/>
              <a:t>” movie), finance &amp; investment (including real-estate), software,  music, detailing cars &amp; bikes, cleaning windows, etc.  This is like the alpha-male form of leadership by wolves.  For many people this is the only type of leadership that counts;  </a:t>
            </a:r>
            <a:r>
              <a:rPr lang="en-US" sz="1600" i="1" dirty="0" smtClean="0"/>
              <a:t>“Don’t order people to do things that you couldn’t do, or wouldn’t do, yourself” </a:t>
            </a:r>
            <a:r>
              <a:rPr lang="en-US" sz="1600" dirty="0" smtClean="0"/>
              <a:t>but assign tasks to followers that you know can do it, perhaps better than you. </a:t>
            </a:r>
          </a:p>
          <a:p>
            <a:r>
              <a:rPr lang="en-US" sz="2000" dirty="0" smtClean="0"/>
              <a:t>(iii) </a:t>
            </a:r>
            <a:r>
              <a:rPr lang="en-US" sz="2000" b="1" dirty="0" smtClean="0"/>
              <a:t>Knowledge-of-system or wisdom based:  </a:t>
            </a:r>
            <a:r>
              <a:rPr lang="en-US" sz="2000" dirty="0" smtClean="0"/>
              <a:t>the leader understands the entire situation and circumstances (e.g. the details of the operation, industry or system)  </a:t>
            </a:r>
          </a:p>
          <a:p>
            <a:r>
              <a:rPr lang="en-US" sz="2000" dirty="0" smtClean="0"/>
              <a:t>(iv) </a:t>
            </a:r>
            <a:r>
              <a:rPr lang="en-US" sz="2000" b="1" dirty="0" smtClean="0"/>
              <a:t>Transactional </a:t>
            </a:r>
            <a:r>
              <a:rPr lang="en-US" sz="2000" i="1" dirty="0" smtClean="0"/>
              <a:t>vs</a:t>
            </a:r>
            <a:r>
              <a:rPr lang="en-US" sz="2000" b="1" dirty="0" smtClean="0"/>
              <a:t> transformational (</a:t>
            </a:r>
            <a:r>
              <a:rPr lang="en-US" sz="2000" dirty="0" smtClean="0"/>
              <a:t>stick &amp; carrot; reward power* </a:t>
            </a:r>
            <a:r>
              <a:rPr lang="en-US" sz="2000" i="1" dirty="0" smtClean="0"/>
              <a:t>vs</a:t>
            </a:r>
            <a:r>
              <a:rPr lang="en-US" sz="2000" dirty="0" smtClean="0"/>
              <a:t> changing the followers’ motivation, cognition, attitude, character and sense of identity)</a:t>
            </a:r>
          </a:p>
          <a:p>
            <a:r>
              <a:rPr lang="en-US" sz="2000" dirty="0" smtClean="0"/>
              <a:t>(v) </a:t>
            </a:r>
            <a:r>
              <a:rPr lang="en-US" sz="2000" b="1" dirty="0"/>
              <a:t>Task-oriented</a:t>
            </a:r>
            <a:r>
              <a:rPr lang="en-US" sz="2000" dirty="0"/>
              <a:t> </a:t>
            </a:r>
            <a:r>
              <a:rPr lang="en-US" sz="2000" i="1" dirty="0"/>
              <a:t>vs</a:t>
            </a:r>
            <a:r>
              <a:rPr lang="en-US" sz="2000" dirty="0"/>
              <a:t> </a:t>
            </a:r>
            <a:r>
              <a:rPr lang="en-US" sz="2000" b="1" dirty="0"/>
              <a:t>relationship-oriented</a:t>
            </a:r>
            <a:r>
              <a:rPr lang="en-US" sz="2000" dirty="0"/>
              <a:t> (focus on the task for leader &amp; followers, vs improving relationships amongst all involved) </a:t>
            </a:r>
            <a:endParaRPr lang="en-US" sz="2000" dirty="0" smtClean="0"/>
          </a:p>
          <a:p>
            <a:r>
              <a:rPr lang="en-US" sz="2000" dirty="0" smtClean="0"/>
              <a:t>(vi) </a:t>
            </a:r>
            <a:r>
              <a:rPr lang="en-US" sz="2000" b="1" dirty="0" smtClean="0"/>
              <a:t>Charismatic</a:t>
            </a:r>
            <a:r>
              <a:rPr lang="en-US" sz="2000" dirty="0" smtClean="0"/>
              <a:t> leadership (the transformations of followers and relationship-building are achieved in part by the mysterious force (or cult) of the leader’s personality.*  </a:t>
            </a:r>
            <a:endParaRPr lang="en-US" sz="2000" dirty="0"/>
          </a:p>
          <a:p>
            <a:r>
              <a:rPr lang="en-US" sz="2000" dirty="0" smtClean="0"/>
              <a:t>(vii)</a:t>
            </a:r>
            <a:r>
              <a:rPr lang="en-US" sz="2000" b="1" dirty="0" smtClean="0"/>
              <a:t> Servant </a:t>
            </a:r>
            <a:r>
              <a:rPr lang="en-US" sz="2000" dirty="0" smtClean="0"/>
              <a:t>leadership  (leader tries to serve followers, does the grunt work;  Sun </a:t>
            </a:r>
            <a:r>
              <a:rPr lang="en-US" sz="2000" dirty="0" err="1" smtClean="0"/>
              <a:t>Tsu</a:t>
            </a:r>
            <a:r>
              <a:rPr lang="en-US" sz="2000" dirty="0" smtClean="0"/>
              <a:t> quote about “in their tents” .  Seeking benefits for followers (or others) vs seeking power for self. </a:t>
            </a:r>
            <a:r>
              <a:rPr lang="en-US" b="1" dirty="0" smtClean="0"/>
              <a:t>Any others? [*power</a:t>
            </a:r>
            <a:r>
              <a:rPr lang="en-US" b="1" dirty="0"/>
              <a:t>: </a:t>
            </a:r>
            <a:r>
              <a:rPr lang="en-US" dirty="0" smtClean="0"/>
              <a:t>reward-power, charismatic, positional]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3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685800" y="457200"/>
            <a:ext cx="7848600" cy="5410200"/>
          </a:xfrm>
          <a:prstGeom prst="ellipse">
            <a:avLst/>
          </a:prstGeom>
          <a:solidFill>
            <a:srgbClr val="7030A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38200" y="1143000"/>
            <a:ext cx="7543800" cy="4191000"/>
          </a:xfrm>
          <a:prstGeom prst="ellipse">
            <a:avLst/>
          </a:prstGeom>
          <a:solidFill>
            <a:srgbClr val="7030A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043502" y="2189486"/>
            <a:ext cx="2173926" cy="1905001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10374" y="2194694"/>
            <a:ext cx="2173926" cy="1905001"/>
          </a:xfrm>
          <a:prstGeom prst="ellipse">
            <a:avLst/>
          </a:prstGeom>
          <a:solidFill>
            <a:schemeClr val="bg1">
              <a:lumMod val="65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66902" y="2219366"/>
            <a:ext cx="2173926" cy="1905001"/>
          </a:xfrm>
          <a:prstGeom prst="ellipse">
            <a:avLst/>
          </a:prstGeom>
          <a:solidFill>
            <a:schemeClr val="bg1">
              <a:lumMod val="6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9702" y="2403322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p</a:t>
            </a:r>
            <a:r>
              <a:rPr lang="en-US" b="1" i="1" dirty="0" smtClean="0"/>
              <a:t>sych-states </a:t>
            </a:r>
            <a:r>
              <a:rPr lang="en-US" dirty="0" smtClean="0"/>
              <a:t>happiness</a:t>
            </a:r>
            <a:endParaRPr lang="en-US" dirty="0"/>
          </a:p>
          <a:p>
            <a:pPr algn="ctr"/>
            <a:r>
              <a:rPr lang="en-US" dirty="0"/>
              <a:t>health</a:t>
            </a:r>
          </a:p>
          <a:p>
            <a:pPr algn="ctr"/>
            <a:r>
              <a:rPr lang="en-US" dirty="0" smtClean="0"/>
              <a:t>pleasure</a:t>
            </a:r>
          </a:p>
          <a:p>
            <a:pPr algn="ctr"/>
            <a:r>
              <a:rPr lang="en-US" dirty="0" smtClean="0"/>
              <a:t> aesthetics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6737" y="2264822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traits</a:t>
            </a:r>
          </a:p>
          <a:p>
            <a:pPr algn="ctr"/>
            <a:r>
              <a:rPr lang="en-US" dirty="0" smtClean="0"/>
              <a:t>sociality</a:t>
            </a:r>
            <a:endParaRPr lang="en-US" dirty="0"/>
          </a:p>
          <a:p>
            <a:pPr algn="ctr"/>
            <a:r>
              <a:rPr lang="en-US" dirty="0" smtClean="0"/>
              <a:t>nobility </a:t>
            </a:r>
            <a:endParaRPr lang="en-US" dirty="0"/>
          </a:p>
          <a:p>
            <a:pPr algn="ctr"/>
            <a:r>
              <a:rPr lang="en-US" dirty="0" smtClean="0"/>
              <a:t>respect</a:t>
            </a:r>
            <a:endParaRPr lang="en-US" dirty="0"/>
          </a:p>
          <a:p>
            <a:pPr algn="ctr"/>
            <a:r>
              <a:rPr lang="en-US" dirty="0" smtClean="0"/>
              <a:t>charity    </a:t>
            </a:r>
          </a:p>
          <a:p>
            <a:pPr algn="ctr"/>
            <a:r>
              <a:rPr lang="en-US" dirty="0"/>
              <a:t>care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57610" y="2408530"/>
            <a:ext cx="2392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c</a:t>
            </a:r>
            <a:r>
              <a:rPr lang="en-US" b="1" i="1" dirty="0" smtClean="0"/>
              <a:t>ircumstances</a:t>
            </a:r>
          </a:p>
          <a:p>
            <a:pPr algn="ctr"/>
            <a:r>
              <a:rPr lang="en-US" dirty="0" smtClean="0"/>
              <a:t>wealth</a:t>
            </a:r>
            <a:endParaRPr lang="en-US" dirty="0"/>
          </a:p>
          <a:p>
            <a:pPr algn="ctr"/>
            <a:r>
              <a:rPr lang="en-US" dirty="0" smtClean="0"/>
              <a:t>justice  </a:t>
            </a:r>
            <a:endParaRPr lang="en-US" dirty="0"/>
          </a:p>
          <a:p>
            <a:pPr algn="ctr"/>
            <a:r>
              <a:rPr lang="en-US" dirty="0" smtClean="0"/>
              <a:t>freedoms</a:t>
            </a:r>
            <a:endParaRPr lang="en-US" dirty="0"/>
          </a:p>
          <a:p>
            <a:pPr algn="ctr"/>
            <a:r>
              <a:rPr lang="en-US" dirty="0" smtClean="0"/>
              <a:t>friendship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4906" y="1447800"/>
            <a:ext cx="5454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meta-goods</a:t>
            </a:r>
          </a:p>
          <a:p>
            <a:pPr algn="ctr"/>
            <a:r>
              <a:rPr lang="en-US" dirty="0" smtClean="0"/>
              <a:t>balance, </a:t>
            </a:r>
            <a:r>
              <a:rPr lang="en-US" dirty="0"/>
              <a:t>optimality, rationality, </a:t>
            </a:r>
            <a:r>
              <a:rPr lang="en-US" dirty="0" smtClean="0"/>
              <a:t>understanding, wisdom</a:t>
            </a:r>
            <a:endParaRPr lang="en-US" dirty="0"/>
          </a:p>
        </p:txBody>
      </p:sp>
      <p:sp>
        <p:nvSpPr>
          <p:cNvPr id="2" name="Curved Up Arrow 1"/>
          <p:cNvSpPr/>
          <p:nvPr/>
        </p:nvSpPr>
        <p:spPr>
          <a:xfrm>
            <a:off x="3081291" y="4104227"/>
            <a:ext cx="1216152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rot="10800000">
            <a:off x="4724400" y="4063556"/>
            <a:ext cx="1216152" cy="49787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2992727" y="4028027"/>
            <a:ext cx="270335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719562" y="4037429"/>
            <a:ext cx="270335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45606" y="4648200"/>
            <a:ext cx="2452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complex inter-relationships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894570" y="629744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h</a:t>
            </a:r>
            <a:r>
              <a:rPr lang="en-US" b="1" i="1" dirty="0" smtClean="0"/>
              <a:t>uman-lives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0176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60897" y="1976477"/>
            <a:ext cx="4410770" cy="2570186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205144" y="1948364"/>
            <a:ext cx="4572000" cy="2557232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597029"/>
            <a:ext cx="23487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wealth,</a:t>
            </a:r>
          </a:p>
          <a:p>
            <a:pPr algn="ctr"/>
            <a:r>
              <a:rPr lang="en-US" b="1" dirty="0" smtClean="0"/>
              <a:t>negative-freedom</a:t>
            </a:r>
          </a:p>
          <a:p>
            <a:pPr algn="ctr"/>
            <a:r>
              <a:rPr lang="en-US" sz="1400" b="1" dirty="0" smtClean="0"/>
              <a:t>(from state </a:t>
            </a:r>
            <a:r>
              <a:rPr lang="en-US" sz="1400" b="1" dirty="0"/>
              <a:t>regimes)</a:t>
            </a:r>
          </a:p>
          <a:p>
            <a:pPr algn="ctr"/>
            <a:r>
              <a:rPr lang="en-US" b="1" dirty="0" smtClean="0"/>
              <a:t>pleasure, aesthetics</a:t>
            </a:r>
          </a:p>
          <a:p>
            <a:pPr algn="ctr"/>
            <a:r>
              <a:rPr lang="en-US" b="1" dirty="0" smtClean="0"/>
              <a:t>justice </a:t>
            </a:r>
            <a:r>
              <a:rPr lang="en-US" sz="1400" b="1" dirty="0" smtClean="0"/>
              <a:t>(ret)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515338"/>
            <a:ext cx="129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positive-</a:t>
            </a:r>
          </a:p>
          <a:p>
            <a:pPr algn="ctr"/>
            <a:r>
              <a:rPr lang="en-US" b="1" dirty="0"/>
              <a:t>freedom</a:t>
            </a:r>
          </a:p>
          <a:p>
            <a:pPr algn="ctr"/>
            <a:r>
              <a:rPr lang="en-US" b="1" dirty="0" smtClean="0"/>
              <a:t>happiness</a:t>
            </a:r>
          </a:p>
          <a:p>
            <a:pPr algn="ctr"/>
            <a:r>
              <a:rPr lang="en-US" b="1" dirty="0"/>
              <a:t>c</a:t>
            </a:r>
            <a:r>
              <a:rPr lang="en-US" b="1" dirty="0" smtClean="0"/>
              <a:t>harity</a:t>
            </a:r>
          </a:p>
          <a:p>
            <a:pPr algn="ctr"/>
            <a:r>
              <a:rPr lang="en-US" b="1" dirty="0"/>
              <a:t>health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    </a:t>
            </a:r>
            <a:endParaRPr lang="en-US" b="1" dirty="0"/>
          </a:p>
        </p:txBody>
      </p:sp>
      <p:sp>
        <p:nvSpPr>
          <p:cNvPr id="11" name="Left Arrow 10"/>
          <p:cNvSpPr/>
          <p:nvPr/>
        </p:nvSpPr>
        <p:spPr>
          <a:xfrm rot="10800000">
            <a:off x="1538818" y="4650534"/>
            <a:ext cx="3730598" cy="637032"/>
          </a:xfrm>
          <a:prstGeom prst="leftArrow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4838700" y="1073629"/>
            <a:ext cx="3238500" cy="637032"/>
          </a:xfrm>
          <a:prstGeom prst="rightArrow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1" y="2560161"/>
            <a:ext cx="262111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 justice </a:t>
            </a:r>
            <a:r>
              <a:rPr lang="en-US" sz="1400" b="1" dirty="0" smtClean="0"/>
              <a:t>(D &amp; Res) </a:t>
            </a:r>
            <a:endParaRPr lang="en-US" b="1" dirty="0"/>
          </a:p>
          <a:p>
            <a:pPr algn="ctr"/>
            <a:r>
              <a:rPr lang="en-US" b="1" dirty="0" smtClean="0"/>
              <a:t>negative-freedom</a:t>
            </a:r>
            <a:endParaRPr lang="en-US" b="1" dirty="0"/>
          </a:p>
          <a:p>
            <a:pPr algn="ctr"/>
            <a:r>
              <a:rPr lang="en-US" sz="1400" b="1" dirty="0"/>
              <a:t>(from private regimes)</a:t>
            </a:r>
          </a:p>
          <a:p>
            <a:pPr algn="ctr"/>
            <a:r>
              <a:rPr lang="en-US" b="1" dirty="0"/>
              <a:t>friendship, </a:t>
            </a:r>
            <a:r>
              <a:rPr lang="en-US" b="1" dirty="0" smtClean="0"/>
              <a:t>sociality</a:t>
            </a:r>
          </a:p>
          <a:p>
            <a:pPr algn="ctr"/>
            <a:r>
              <a:rPr lang="en-US" b="1" dirty="0" smtClean="0"/>
              <a:t> care</a:t>
            </a:r>
            <a:r>
              <a:rPr lang="en-US" b="1" dirty="0"/>
              <a:t>, </a:t>
            </a:r>
            <a:r>
              <a:rPr lang="en-US" b="1" dirty="0" smtClean="0"/>
              <a:t>nobility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1190405"/>
            <a:ext cx="18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Global Capitalism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8818" y="4784384"/>
            <a:ext cx="3480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more-obviously-moral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78725"/>
              </p:ext>
            </p:extLst>
          </p:nvPr>
        </p:nvGraphicFramePr>
        <p:xfrm>
          <a:off x="533400" y="457200"/>
          <a:ext cx="7848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9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0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75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8858">
                <a:tc>
                  <a:txBody>
                    <a:bodyPr/>
                    <a:lstStyle/>
                    <a:p>
                      <a:r>
                        <a:rPr lang="en-US" dirty="0" smtClean="0"/>
                        <a:t>Task- oriented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1545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Relationship- oriented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1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83847"/>
              </p:ext>
            </p:extLst>
          </p:nvPr>
        </p:nvGraphicFramePr>
        <p:xfrm>
          <a:off x="533400" y="457200"/>
          <a:ext cx="7848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9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0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Task- oriented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the follower’s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performance</a:t>
                      </a:r>
                      <a:r>
                        <a:rPr lang="en-US" baseline="0" dirty="0" smtClean="0"/>
                        <a:t>) by structuring the </a:t>
                      </a:r>
                      <a:r>
                        <a:rPr lang="en-US" u="sng" baseline="0" dirty="0" smtClean="0"/>
                        <a:t>task</a:t>
                      </a:r>
                      <a:r>
                        <a:rPr lang="en-US" baseline="0" dirty="0" smtClean="0"/>
                        <a:t> well, optimize the challenge*. Also perhaps change </a:t>
                      </a:r>
                      <a:r>
                        <a:rPr lang="en-US" i="1" baseline="0" dirty="0" smtClean="0"/>
                        <a:t>values </a:t>
                      </a:r>
                      <a:r>
                        <a:rPr lang="en-US" baseline="0" dirty="0" smtClean="0"/>
                        <a:t>by </a:t>
                      </a:r>
                      <a:r>
                        <a:rPr lang="en-US" u="sng" baseline="0" dirty="0" smtClean="0"/>
                        <a:t>choosing the task</a:t>
                      </a:r>
                      <a:r>
                        <a:rPr lang="en-US" baseline="0" dirty="0" smtClean="0"/>
                        <a:t>, e.g. get a bad guy to design a CSR program.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stick and carrot to a </a:t>
                      </a:r>
                      <a:r>
                        <a:rPr lang="en-US" u="sng" dirty="0" smtClean="0"/>
                        <a:t>task</a:t>
                      </a:r>
                      <a:r>
                        <a:rPr lang="en-US" dirty="0" smtClean="0"/>
                        <a:t> e.g. “get</a:t>
                      </a:r>
                      <a:r>
                        <a:rPr lang="en-US" baseline="0" dirty="0" smtClean="0"/>
                        <a:t> this software working properly by 5pm and you all get a $500 bonus” (or promotion,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).   If its still not working  by Friday 7pm you are all fired.”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Relationship- oriented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the follower (</a:t>
                      </a:r>
                      <a:r>
                        <a:rPr lang="en-US" i="1" dirty="0" smtClean="0"/>
                        <a:t>values</a:t>
                      </a:r>
                      <a:r>
                        <a:rPr lang="en-US" dirty="0" smtClean="0"/>
                        <a:t>/goals; </a:t>
                      </a:r>
                      <a:r>
                        <a:rPr lang="en-US" i="1" dirty="0" smtClean="0"/>
                        <a:t>performance</a:t>
                      </a:r>
                      <a:r>
                        <a:rPr lang="en-US" dirty="0" smtClean="0"/>
                        <a:t>; character) by persuading, heart-to heart, inspiring, showing charisma,. By inspiring</a:t>
                      </a:r>
                      <a:r>
                        <a:rPr lang="en-US" baseline="0" dirty="0" smtClean="0"/>
                        <a:t> loyalty, “I’ll do anything for this person”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friendship or sociality to the task. </a:t>
                      </a:r>
                      <a:r>
                        <a:rPr lang="en-US" dirty="0" err="1" smtClean="0"/>
                        <a:t>Eg</a:t>
                      </a:r>
                      <a:r>
                        <a:rPr lang="en-US" dirty="0" smtClean="0"/>
                        <a:t>, get</a:t>
                      </a:r>
                      <a:r>
                        <a:rPr lang="en-US" baseline="0" dirty="0" smtClean="0"/>
                        <a:t> this software working properly by 5pm and you can come to my apartment tonight for dinner…”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900136"/>
            <a:ext cx="8642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600" dirty="0" smtClean="0"/>
              <a:t>this is motivational qualities of the task itself,  </a:t>
            </a:r>
            <a:r>
              <a:rPr lang="en-US" sz="1600" i="1" dirty="0" smtClean="0"/>
              <a:t>intrinsic</a:t>
            </a:r>
            <a:r>
              <a:rPr lang="en-US" sz="1600" dirty="0" smtClean="0"/>
              <a:t>-to-the-task type of motivation</a:t>
            </a:r>
          </a:p>
          <a:p>
            <a:r>
              <a:rPr lang="en-US" sz="1600" dirty="0" smtClean="0"/>
              <a:t>Another similar type is motivation comes from within the person, expressive, regardless of stick and carrot. Also called “</a:t>
            </a:r>
            <a:r>
              <a:rPr lang="en-US" sz="1600" i="1" dirty="0" smtClean="0"/>
              <a:t>intrinsic</a:t>
            </a:r>
            <a:r>
              <a:rPr lang="en-US" sz="1600" dirty="0" smtClean="0"/>
              <a:t>-to-the-person”.  Carrot &amp; stick provide “</a:t>
            </a:r>
            <a:r>
              <a:rPr lang="en-US" sz="1600" i="1" dirty="0" smtClean="0"/>
              <a:t>extrinsic</a:t>
            </a:r>
            <a:r>
              <a:rPr lang="en-US" sz="1600" dirty="0" smtClean="0"/>
              <a:t> motivation”</a:t>
            </a:r>
          </a:p>
          <a:p>
            <a:endParaRPr lang="en-US" sz="800" dirty="0" smtClean="0"/>
          </a:p>
          <a:p>
            <a:r>
              <a:rPr lang="en-US" sz="1600" dirty="0" smtClean="0"/>
              <a:t>It’s all overlapping, for example you might become loyal to a boss (relationship-oriented) because you are sure he has integrity and will eventually promote you for  good performance (task-oriented).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2547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725" y="152400"/>
            <a:ext cx="838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IDEOLOGY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A framework of ideas</a:t>
            </a:r>
            <a:r>
              <a:rPr lang="en-US" sz="2000" dirty="0" smtClean="0"/>
              <a:t> that can be used to explain a set of value-priorities (like blue or red in the overlapping circle diagram).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The ideas </a:t>
            </a:r>
            <a:r>
              <a:rPr lang="en-US" sz="2000" b="1" dirty="0" smtClean="0"/>
              <a:t>do not have to be true </a:t>
            </a:r>
            <a:r>
              <a:rPr lang="en-US" sz="2000" dirty="0" smtClean="0"/>
              <a:t>like “1 +1 =2” they just have to be reasonably coherent (fit together with each other). 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Leaders can advocate and propagate an ideology </a:t>
            </a:r>
            <a:r>
              <a:rPr lang="en-US" sz="2000" dirty="0" smtClean="0"/>
              <a:t>(whether true or false). 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Followers</a:t>
            </a:r>
            <a:r>
              <a:rPr lang="en-US" sz="2000" dirty="0" smtClean="0"/>
              <a:t> will “believe” the ideology (learn it, re-state it, write in favor of it, act in accordance with it) in part because they want (for various conscious and unconscious reasons) to remain </a:t>
            </a:r>
            <a:r>
              <a:rPr lang="en-US" sz="2000" b="1" dirty="0" smtClean="0"/>
              <a:t>loyal</a:t>
            </a:r>
            <a:r>
              <a:rPr lang="en-US" sz="2000" dirty="0" smtClean="0"/>
              <a:t> to the leader or the party; not because the ideas might be true.  “</a:t>
            </a:r>
            <a:r>
              <a:rPr lang="en-US" sz="2000" i="1" dirty="0" smtClean="0"/>
              <a:t>2+2=5 if the party says it is</a:t>
            </a:r>
            <a:r>
              <a:rPr lang="en-US" sz="2000" dirty="0" smtClean="0"/>
              <a:t>”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They “want” to remain loyal partly because of the leader’s </a:t>
            </a:r>
            <a:r>
              <a:rPr lang="en-US" sz="2000" b="1" dirty="0" smtClean="0"/>
              <a:t>power. </a:t>
            </a:r>
            <a:r>
              <a:rPr lang="en-US" sz="2000" dirty="0" smtClean="0"/>
              <a:t>(reward &amp; punishment power, positional-power</a:t>
            </a:r>
            <a:r>
              <a:rPr lang="en-US" sz="2000" dirty="0"/>
              <a:t>, </a:t>
            </a:r>
            <a:r>
              <a:rPr lang="en-US" sz="2000" dirty="0" smtClean="0"/>
              <a:t> charismatic-power based on </a:t>
            </a:r>
            <a:r>
              <a:rPr lang="en-US" sz="2000" i="1" dirty="0" smtClean="0"/>
              <a:t>persona</a:t>
            </a:r>
            <a:r>
              <a:rPr lang="en-US" sz="2000" dirty="0" smtClean="0"/>
              <a:t> and skill)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This aspect of human social psychology is “truly” dangerous, life threatening.  </a:t>
            </a:r>
            <a:r>
              <a:rPr lang="en-US" sz="2000" dirty="0" err="1" smtClean="0"/>
              <a:t>Eg</a:t>
            </a:r>
            <a:r>
              <a:rPr lang="en-US" sz="2000" dirty="0" smtClean="0"/>
              <a:t> “upper </a:t>
            </a:r>
            <a:r>
              <a:rPr lang="en-US" sz="2000" b="1" dirty="0" smtClean="0"/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bourgeoisie</a:t>
            </a:r>
            <a:r>
              <a:rPr lang="en-US" sz="2000" dirty="0" smtClean="0"/>
              <a:t> is the enemy” (Stalin)” “Jews (or other ethnic or religious or national group) are the enemy” (Hitler </a:t>
            </a:r>
            <a:r>
              <a:rPr lang="en-US" sz="2000" i="1" dirty="0" smtClean="0"/>
              <a:t>et al</a:t>
            </a:r>
            <a:r>
              <a:rPr lang="en-US" sz="2000" dirty="0" smtClean="0"/>
              <a:t>) etc.  “government </a:t>
            </a:r>
            <a:r>
              <a:rPr lang="en-US" sz="2000" i="1" dirty="0" smtClean="0"/>
              <a:t>per se</a:t>
            </a:r>
            <a:r>
              <a:rPr lang="en-US" sz="2000" dirty="0" smtClean="0"/>
              <a:t> is the enemy”  “environmentalists (or the Alt-Right etc.) are the enemy” .  </a:t>
            </a:r>
          </a:p>
          <a:p>
            <a:r>
              <a:rPr lang="en-US" sz="2000" dirty="0" smtClean="0"/>
              <a:t>The idea of leadership is loosely associated with tribalism (like the alpha-male wolf that leads the pack [</a:t>
            </a:r>
            <a:r>
              <a:rPr lang="en-US" sz="1600" dirty="0" smtClean="0"/>
              <a:t>1960s song?</a:t>
            </a:r>
            <a:r>
              <a:rPr lang="en-US" sz="2000" dirty="0" smtClean="0"/>
              <a:t>]). Hence we might refer to “</a:t>
            </a:r>
            <a:r>
              <a:rPr lang="en-US" sz="2000" b="1" dirty="0" smtClean="0"/>
              <a:t>moral tribes</a:t>
            </a:r>
            <a:r>
              <a:rPr lang="en-US" sz="2000" dirty="0" smtClean="0"/>
              <a:t>”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1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2010</Words>
  <Application>Microsoft Office PowerPoint</Application>
  <PresentationFormat>On-screen Show (4:3)</PresentationFormat>
  <Paragraphs>223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Singer, Alan Evan</cp:lastModifiedBy>
  <cp:revision>100</cp:revision>
  <dcterms:created xsi:type="dcterms:W3CDTF">2013-10-18T14:28:22Z</dcterms:created>
  <dcterms:modified xsi:type="dcterms:W3CDTF">2019-01-14T20:05:15Z</dcterms:modified>
</cp:coreProperties>
</file>