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0" r:id="rId5"/>
    <p:sldId id="263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B31C-7B0E-4233-A785-D436E784880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DA12-3AEE-4FFA-A945-B07638E00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98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B31C-7B0E-4233-A785-D436E784880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DA12-3AEE-4FFA-A945-B07638E00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56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B31C-7B0E-4233-A785-D436E784880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DA12-3AEE-4FFA-A945-B07638E00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12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8CD5-FD07-47D9-B9D1-D20E25CEB262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898E-BE53-459A-AD75-614245FA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46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8CD5-FD07-47D9-B9D1-D20E25CEB262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898E-BE53-459A-AD75-614245FA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56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8CD5-FD07-47D9-B9D1-D20E25CEB262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898E-BE53-459A-AD75-614245FA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87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8CD5-FD07-47D9-B9D1-D20E25CEB262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898E-BE53-459A-AD75-614245FA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18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8CD5-FD07-47D9-B9D1-D20E25CEB262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898E-BE53-459A-AD75-614245FA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43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8CD5-FD07-47D9-B9D1-D20E25CEB262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898E-BE53-459A-AD75-614245FA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929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8CD5-FD07-47D9-B9D1-D20E25CEB262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898E-BE53-459A-AD75-614245FA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416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8CD5-FD07-47D9-B9D1-D20E25CEB262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898E-BE53-459A-AD75-614245FA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09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B31C-7B0E-4233-A785-D436E784880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DA12-3AEE-4FFA-A945-B07638E00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17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8CD5-FD07-47D9-B9D1-D20E25CEB262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898E-BE53-459A-AD75-614245FA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10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8CD5-FD07-47D9-B9D1-D20E25CEB262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898E-BE53-459A-AD75-614245FA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513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8CD5-FD07-47D9-B9D1-D20E25CEB262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898E-BE53-459A-AD75-614245FA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66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B31C-7B0E-4233-A785-D436E784880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DA12-3AEE-4FFA-A945-B07638E00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B31C-7B0E-4233-A785-D436E784880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DA12-3AEE-4FFA-A945-B07638E00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7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B31C-7B0E-4233-A785-D436E784880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DA12-3AEE-4FFA-A945-B07638E00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69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B31C-7B0E-4233-A785-D436E784880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DA12-3AEE-4FFA-A945-B07638E00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77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B31C-7B0E-4233-A785-D436E784880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DA12-3AEE-4FFA-A945-B07638E00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9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B31C-7B0E-4233-A785-D436E784880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DA12-3AEE-4FFA-A945-B07638E00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35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B31C-7B0E-4233-A785-D436E784880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DA12-3AEE-4FFA-A945-B07638E00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88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7B31C-7B0E-4233-A785-D436E784880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FDA12-3AEE-4FFA-A945-B07638E00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06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68CD5-FD07-47D9-B9D1-D20E25CEB262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3898E-BE53-459A-AD75-614245FA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0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211" y="90817"/>
            <a:ext cx="9040533" cy="6767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238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731" y="62047"/>
            <a:ext cx="9061271" cy="679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16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3463637"/>
            <a:ext cx="1600200" cy="24600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500"/>
                    </a14:imgEffect>
                    <a14:imgEffect>
                      <a14:saturation sat="390000"/>
                    </a14:imgEffect>
                    <a14:imgEffect>
                      <a14:brightnessContrast bright="30000" contrast="-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48001" y="3429001"/>
            <a:ext cx="1909763" cy="2430607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6096000" y="762000"/>
            <a:ext cx="3276600" cy="2059126"/>
          </a:xfrm>
          <a:prstGeom prst="cloudCallout">
            <a:avLst>
              <a:gd name="adj1" fmla="val 7566"/>
              <a:gd name="adj2" fmla="val 87254"/>
            </a:avLst>
          </a:prstGeom>
          <a:solidFill>
            <a:schemeClr val="bg1">
              <a:lumMod val="8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prstClr val="black"/>
                </a:solidFill>
                <a:latin typeface="Calibri"/>
              </a:rPr>
              <a:t>Frequent HGs gains from idealized work</a:t>
            </a: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Calibri"/>
              </a:rPr>
              <a:t>wealth, charity</a:t>
            </a: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Calibri"/>
              </a:rPr>
              <a:t>respect &amp; dignity</a:t>
            </a: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Calibri"/>
              </a:rPr>
              <a:t>sociality</a:t>
            </a: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Calibri"/>
              </a:rPr>
              <a:t>positive-freedom </a:t>
            </a:r>
          </a:p>
        </p:txBody>
      </p:sp>
      <p:sp>
        <p:nvSpPr>
          <p:cNvPr id="7" name="Cloud Callout 6"/>
          <p:cNvSpPr/>
          <p:nvPr/>
        </p:nvSpPr>
        <p:spPr>
          <a:xfrm>
            <a:off x="2822153" y="762001"/>
            <a:ext cx="3144007" cy="2117077"/>
          </a:xfrm>
          <a:prstGeom prst="cloudCallout">
            <a:avLst>
              <a:gd name="adj1" fmla="val -3327"/>
              <a:gd name="adj2" fmla="val 78562"/>
            </a:avLst>
          </a:prstGeom>
          <a:solidFill>
            <a:schemeClr val="bg1">
              <a:lumMod val="8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prstClr val="black"/>
                </a:solidFill>
                <a:latin typeface="Calibri"/>
              </a:rPr>
              <a:t>Frequent HGs losses at real work</a:t>
            </a: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Calibri"/>
              </a:rPr>
              <a:t>health, pleasure</a:t>
            </a: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Calibri"/>
              </a:rPr>
              <a:t>respect &amp; dignity</a:t>
            </a: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Calibri"/>
              </a:rPr>
              <a:t>negative-freedom</a:t>
            </a:r>
          </a:p>
        </p:txBody>
      </p:sp>
    </p:spTree>
    <p:extLst>
      <p:ext uri="{BB962C8B-B14F-4D97-AF65-F5344CB8AC3E}">
        <p14:creationId xmlns:p14="http://schemas.microsoft.com/office/powerpoint/2010/main" val="74814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819400" y="1143000"/>
            <a:ext cx="4408446" cy="285750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5103764" y="1143000"/>
            <a:ext cx="4306566" cy="2773236"/>
          </a:xfrm>
          <a:prstGeom prst="ellipse">
            <a:avLst/>
          </a:prstGeom>
          <a:solidFill>
            <a:schemeClr val="bg1">
              <a:lumMod val="85000"/>
              <a:alpha val="29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45729" y="1778714"/>
            <a:ext cx="234870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wealth </a:t>
            </a:r>
          </a:p>
          <a:p>
            <a:pPr algn="ctr"/>
            <a:r>
              <a:rPr lang="en-US" b="1" dirty="0"/>
              <a:t>happiness</a:t>
            </a:r>
          </a:p>
          <a:p>
            <a:pPr algn="ctr"/>
            <a:r>
              <a:rPr lang="en-US" b="1" dirty="0"/>
              <a:t>pleasure</a:t>
            </a:r>
          </a:p>
          <a:p>
            <a:pPr algn="ctr"/>
            <a:r>
              <a:rPr lang="en-US" b="1" dirty="0"/>
              <a:t>negative-freedom</a:t>
            </a:r>
            <a:endParaRPr lang="en-US" b="1" dirty="0"/>
          </a:p>
          <a:p>
            <a:pPr algn="ctr"/>
            <a:r>
              <a:rPr lang="en-US" sz="1400" b="1" dirty="0"/>
              <a:t>(from state </a:t>
            </a:r>
            <a:r>
              <a:rPr lang="en-US" sz="1400" b="1" dirty="0"/>
              <a:t>regimes)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34601" y="1729771"/>
            <a:ext cx="21224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health    </a:t>
            </a:r>
          </a:p>
          <a:p>
            <a:pPr algn="ctr"/>
            <a:r>
              <a:rPr lang="en-US" b="1" dirty="0"/>
              <a:t>aesthetics </a:t>
            </a:r>
            <a:endParaRPr lang="en-US" b="1" dirty="0"/>
          </a:p>
          <a:p>
            <a:pPr algn="ctr"/>
            <a:r>
              <a:rPr lang="en-US" b="1" dirty="0"/>
              <a:t>friendship</a:t>
            </a:r>
          </a:p>
          <a:p>
            <a:pPr algn="ctr"/>
            <a:r>
              <a:rPr lang="en-US" b="1" dirty="0"/>
              <a:t>charity &amp; </a:t>
            </a:r>
            <a:r>
              <a:rPr lang="en-US" b="1" dirty="0"/>
              <a:t>nobility</a:t>
            </a:r>
          </a:p>
          <a:p>
            <a:pPr algn="ctr"/>
            <a:r>
              <a:rPr lang="en-US" b="1" dirty="0"/>
              <a:t>positive-freedom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952565" y="1778714"/>
            <a:ext cx="239251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justice &amp; </a:t>
            </a:r>
            <a:r>
              <a:rPr lang="en-US" b="1" dirty="0"/>
              <a:t>fairness </a:t>
            </a:r>
            <a:endParaRPr lang="en-US" b="1" dirty="0"/>
          </a:p>
          <a:p>
            <a:pPr algn="ctr"/>
            <a:r>
              <a:rPr lang="en-US" b="1" dirty="0"/>
              <a:t>dignity &amp; respect</a:t>
            </a:r>
          </a:p>
          <a:p>
            <a:pPr algn="ctr"/>
            <a:r>
              <a:rPr lang="en-US" b="1" dirty="0"/>
              <a:t>care &amp; kindness</a:t>
            </a:r>
          </a:p>
          <a:p>
            <a:pPr algn="ctr"/>
            <a:r>
              <a:rPr lang="en-US" b="1" dirty="0"/>
              <a:t>negative-freedom</a:t>
            </a:r>
          </a:p>
          <a:p>
            <a:pPr algn="ctr"/>
            <a:r>
              <a:rPr lang="en-US" sz="1400" b="1" dirty="0"/>
              <a:t>(from private regimes</a:t>
            </a:r>
            <a:r>
              <a:rPr lang="en-US" sz="1400" b="1" dirty="0"/>
              <a:t>)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81510" y="4077154"/>
            <a:ext cx="1677146" cy="25783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2438401" y="4049445"/>
            <a:ext cx="2025807" cy="257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866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ictures of karl mar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586" y="2493204"/>
            <a:ext cx="2396689" cy="3366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se1.mm.bing.net/th?&amp;id=OIP.M187f74af0be89132df12ee4032e211fbo1&amp;w=204&amp;h=299&amp;c=0&amp;pid=1.9&amp;rs=0&amp;p=0&amp;r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135" y="2493204"/>
            <a:ext cx="2431343" cy="3366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loud Callout 1"/>
          <p:cNvSpPr/>
          <p:nvPr/>
        </p:nvSpPr>
        <p:spPr>
          <a:xfrm>
            <a:off x="4350058" y="213064"/>
            <a:ext cx="3240350" cy="2601157"/>
          </a:xfrm>
          <a:prstGeom prst="cloudCallout">
            <a:avLst>
              <a:gd name="adj1" fmla="val -72549"/>
              <a:gd name="adj2" fmla="val 60148"/>
            </a:avLst>
          </a:prstGeom>
          <a:solidFill>
            <a:schemeClr val="bg1">
              <a:lumMod val="75000"/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Freedom is a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very important  human good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8074239" y="2871926"/>
            <a:ext cx="150920" cy="150920"/>
          </a:xfrm>
          <a:prstGeom prst="ellipse">
            <a:avLst/>
          </a:prstGeom>
          <a:solidFill>
            <a:schemeClr val="bg1">
              <a:lumMod val="7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668828" y="2487227"/>
            <a:ext cx="327733" cy="326994"/>
          </a:xfrm>
          <a:prstGeom prst="ellipse">
            <a:avLst/>
          </a:prstGeom>
          <a:solidFill>
            <a:schemeClr val="bg1">
              <a:lumMod val="7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211628" y="2058198"/>
            <a:ext cx="457200" cy="457200"/>
          </a:xfrm>
          <a:prstGeom prst="ellipse">
            <a:avLst/>
          </a:prstGeom>
          <a:solidFill>
            <a:schemeClr val="bg1">
              <a:lumMod val="7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97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518465" y="4906948"/>
            <a:ext cx="1269130" cy="1951052"/>
          </a:xfrm>
          <a:prstGeom prst="rect">
            <a:avLst/>
          </a:prstGeom>
        </p:spPr>
      </p:pic>
      <p:sp>
        <p:nvSpPr>
          <p:cNvPr id="9" name="Cloud Callout 8"/>
          <p:cNvSpPr/>
          <p:nvPr/>
        </p:nvSpPr>
        <p:spPr>
          <a:xfrm>
            <a:off x="3977986" y="3366175"/>
            <a:ext cx="3467100" cy="1830526"/>
          </a:xfrm>
          <a:prstGeom prst="cloudCallout">
            <a:avLst>
              <a:gd name="adj1" fmla="val 53690"/>
              <a:gd name="adj2" fmla="val 44818"/>
            </a:avLst>
          </a:prstGeom>
          <a:solidFill>
            <a:schemeClr val="bg1">
              <a:lumMod val="7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Attending </a:t>
            </a:r>
            <a:r>
              <a:rPr lang="en-US" sz="1600" dirty="0">
                <a:solidFill>
                  <a:schemeClr val="tx1"/>
                </a:solidFill>
              </a:rPr>
              <a:t>to the </a:t>
            </a:r>
            <a:r>
              <a:rPr lang="en-US" sz="1600" dirty="0">
                <a:solidFill>
                  <a:schemeClr val="tx1"/>
                </a:solidFill>
              </a:rPr>
              <a:t>arguments from and considering the HG priorities </a:t>
            </a:r>
            <a:r>
              <a:rPr lang="en-US" sz="1600" dirty="0">
                <a:solidFill>
                  <a:schemeClr val="tx1"/>
                </a:solidFill>
              </a:rPr>
              <a:t>of 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Left </a:t>
            </a:r>
            <a:r>
              <a:rPr lang="en-US" sz="1600" b="1" dirty="0">
                <a:solidFill>
                  <a:schemeClr val="tx1"/>
                </a:solidFill>
              </a:rPr>
              <a:t>AND Right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29150" y="1219201"/>
            <a:ext cx="2743200" cy="646331"/>
          </a:xfrm>
          <a:prstGeom prst="rect">
            <a:avLst/>
          </a:prstGeom>
          <a:solidFill>
            <a:schemeClr val="bg1">
              <a:lumMod val="75000"/>
              <a:alpha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Understanding, wisdom, balance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43550" y="2490084"/>
            <a:ext cx="1828800" cy="369332"/>
          </a:xfrm>
          <a:prstGeom prst="rect">
            <a:avLst/>
          </a:prstGeom>
          <a:solidFill>
            <a:schemeClr val="bg1">
              <a:lumMod val="75000"/>
              <a:alpha val="5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Sociality, respect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38750" y="228600"/>
            <a:ext cx="1295400" cy="369332"/>
          </a:xfrm>
          <a:prstGeom prst="rect">
            <a:avLst/>
          </a:prstGeom>
          <a:solidFill>
            <a:schemeClr val="bg1">
              <a:lumMod val="75000"/>
              <a:alpha val="2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Human life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395659" y="5018734"/>
            <a:ext cx="349558" cy="304800"/>
          </a:xfrm>
          <a:prstGeom prst="ellipse">
            <a:avLst/>
          </a:prstGeom>
          <a:solidFill>
            <a:schemeClr val="bg1">
              <a:lumMod val="7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191216" y="5196701"/>
            <a:ext cx="237931" cy="228600"/>
          </a:xfrm>
          <a:prstGeom prst="ellipse">
            <a:avLst/>
          </a:prstGeom>
          <a:solidFill>
            <a:schemeClr val="bg1">
              <a:lumMod val="7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6215634" y="2909846"/>
            <a:ext cx="413766" cy="456330"/>
          </a:xfrm>
          <a:prstGeom prst="upArrow">
            <a:avLst/>
          </a:prstGeom>
          <a:solidFill>
            <a:schemeClr val="bg1">
              <a:lumMod val="50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6215634" y="1865532"/>
            <a:ext cx="413766" cy="583163"/>
          </a:xfrm>
          <a:prstGeom prst="upArrow">
            <a:avLst/>
          </a:prstGeom>
          <a:solidFill>
            <a:schemeClr val="bg1">
              <a:lumMod val="50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5031867" y="1865531"/>
            <a:ext cx="413766" cy="1500644"/>
          </a:xfrm>
          <a:prstGeom prst="upArrow">
            <a:avLst/>
          </a:prstGeom>
          <a:solidFill>
            <a:schemeClr val="bg1">
              <a:lumMod val="50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>
            <a:off x="5731002" y="586096"/>
            <a:ext cx="364998" cy="583163"/>
          </a:xfrm>
          <a:prstGeom prst="upArrow">
            <a:avLst/>
          </a:prstGeom>
          <a:solidFill>
            <a:schemeClr val="bg1">
              <a:lumMod val="50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534150" y="3047538"/>
            <a:ext cx="85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produces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7364952" y="2483149"/>
            <a:ext cx="1394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H</a:t>
            </a:r>
            <a:r>
              <a:rPr lang="en-US" sz="1600" b="1" dirty="0"/>
              <a:t>uman </a:t>
            </a:r>
            <a:r>
              <a:rPr lang="en-US" sz="1600" b="1" dirty="0"/>
              <a:t>G</a:t>
            </a:r>
            <a:r>
              <a:rPr lang="en-US" sz="1600" b="1" dirty="0"/>
              <a:t>oods</a:t>
            </a:r>
            <a:endParaRPr lang="en-US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372351" y="1373088"/>
            <a:ext cx="1248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/>
              <a:t>Meta</a:t>
            </a:r>
            <a:r>
              <a:rPr lang="en-US" sz="1600" b="1" dirty="0"/>
              <a:t>-Goods</a:t>
            </a:r>
            <a:endParaRPr lang="en-US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141314" y="2505474"/>
            <a:ext cx="85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produces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6027443" y="708400"/>
            <a:ext cx="1820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Improves and protects</a:t>
            </a:r>
            <a:endParaRPr lang="en-US" sz="140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2658245" y="4906948"/>
            <a:ext cx="1532970" cy="195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878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97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Singer, Alan Evan</dc:creator>
  <cp:lastModifiedBy>Singer, Alan Evan</cp:lastModifiedBy>
  <cp:revision>7</cp:revision>
  <dcterms:created xsi:type="dcterms:W3CDTF">2017-12-02T00:27:51Z</dcterms:created>
  <dcterms:modified xsi:type="dcterms:W3CDTF">2017-12-02T01:24:02Z</dcterms:modified>
</cp:coreProperties>
</file>