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2" r:id="rId3"/>
    <p:sldId id="258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B7C12-B8E2-4EFB-BF94-7BD22B6C114B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A6032-6647-4DDC-BF10-4855290F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5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9F651E-BFEB-4B48-86E1-3FE6508A86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2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6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7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3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AB62-1FFB-43F8-BC3B-FB5797AC761D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95314-004C-4956-94C8-4E9C771C8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316641" y="1222328"/>
            <a:ext cx="2286000" cy="3352800"/>
          </a:xfrm>
          <a:prstGeom prst="triangle">
            <a:avLst/>
          </a:prstGeom>
          <a:solidFill>
            <a:schemeClr val="bg1">
              <a:lumMod val="85000"/>
              <a:alpha val="53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682" y="203049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latin typeface="Calibri"/>
              </a:rPr>
              <a:t>nous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02117" y="2974928"/>
            <a:ext cx="111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latin typeface="Calibri"/>
              </a:rPr>
              <a:t>epithymia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4745" y="3965528"/>
            <a:ext cx="869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prstClr val="black"/>
                </a:solidFill>
                <a:latin typeface="Calibri"/>
              </a:rPr>
              <a:t>thymos</a:t>
            </a:r>
            <a:endParaRPr lang="en-US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669441" y="1222328"/>
            <a:ext cx="2286000" cy="3352800"/>
          </a:xfrm>
          <a:prstGeom prst="triangle">
            <a:avLst/>
          </a:prstGeom>
          <a:solidFill>
            <a:schemeClr val="bg1">
              <a:lumMod val="75000"/>
              <a:alpha val="53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5262" y="2030495"/>
            <a:ext cx="87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prstClr val="black"/>
                </a:solidFill>
                <a:latin typeface="Calibri"/>
              </a:rPr>
              <a:t>super-ego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0028" y="297492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latin typeface="Calibri"/>
              </a:rPr>
              <a:t>ego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3766" y="395607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latin typeface="Calibri"/>
              </a:rPr>
              <a:t>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6481" y="3965528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passion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2333" y="2328598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/>
              </a:rPr>
              <a:t>reason &amp; desire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682481" y="3660728"/>
            <a:ext cx="1539160" cy="0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56314" y="3660728"/>
            <a:ext cx="1539160" cy="0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rapezoid 17"/>
          <p:cNvSpPr/>
          <p:nvPr/>
        </p:nvSpPr>
        <p:spPr>
          <a:xfrm>
            <a:off x="3317491" y="3660728"/>
            <a:ext cx="2285150" cy="914400"/>
          </a:xfrm>
          <a:prstGeom prst="trapezoid">
            <a:avLst>
              <a:gd name="adj" fmla="val 33738"/>
            </a:avLst>
          </a:prstGeom>
          <a:solidFill>
            <a:schemeClr val="bg1">
              <a:lumMod val="65000"/>
              <a:alpha val="47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Trapezoid 18"/>
          <p:cNvSpPr/>
          <p:nvPr/>
        </p:nvSpPr>
        <p:spPr>
          <a:xfrm>
            <a:off x="6683319" y="3660728"/>
            <a:ext cx="2285150" cy="914400"/>
          </a:xfrm>
          <a:prstGeom prst="trapezoid">
            <a:avLst>
              <a:gd name="adj" fmla="val 33738"/>
            </a:avLst>
          </a:prstGeom>
          <a:solidFill>
            <a:schemeClr val="bg1">
              <a:lumMod val="50000"/>
              <a:alpha val="47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54905" y="4940891"/>
            <a:ext cx="1809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Plato’s ‘Soul’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4147" y="4936150"/>
            <a:ext cx="1999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Freud’s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Psyche</a:t>
            </a:r>
          </a:p>
        </p:txBody>
      </p:sp>
    </p:spTree>
    <p:extLst>
      <p:ext uri="{BB962C8B-B14F-4D97-AF65-F5344CB8AC3E}">
        <p14:creationId xmlns:p14="http://schemas.microsoft.com/office/powerpoint/2010/main" val="186103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2590801" y="3400035"/>
            <a:ext cx="1837677" cy="2825087"/>
          </a:xfrm>
          <a:prstGeom prst="rect">
            <a:avLst/>
          </a:prstGeom>
        </p:spPr>
      </p:pic>
      <p:sp>
        <p:nvSpPr>
          <p:cNvPr id="10" name="Cloud Callout 9"/>
          <p:cNvSpPr/>
          <p:nvPr/>
        </p:nvSpPr>
        <p:spPr>
          <a:xfrm>
            <a:off x="5257800" y="914400"/>
            <a:ext cx="4890180" cy="3048000"/>
          </a:xfrm>
          <a:prstGeom prst="cloudCallout">
            <a:avLst>
              <a:gd name="adj1" fmla="val -68094"/>
              <a:gd name="adj2" fmla="val 43729"/>
            </a:avLst>
          </a:pr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4" descr="http://tse1.mm.bing.net/th?&amp;id=OIP.M39d14df3e29b31f738171d445d832d57H0&amp;w=300&amp;h=3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05" y="155045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7044432" y="1928976"/>
            <a:ext cx="534109" cy="0"/>
          </a:xfrm>
          <a:prstGeom prst="straightConnector1">
            <a:avLst/>
          </a:prstGeom>
          <a:ln w="31750">
            <a:solidFill>
              <a:schemeClr val="tx1">
                <a:alpha val="66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44432" y="2424260"/>
            <a:ext cx="519313" cy="280550"/>
          </a:xfrm>
          <a:prstGeom prst="straightConnector1">
            <a:avLst/>
          </a:prstGeom>
          <a:ln w="31750">
            <a:solidFill>
              <a:schemeClr val="tx1">
                <a:alpha val="66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loud Callout 25"/>
          <p:cNvSpPr/>
          <p:nvPr/>
        </p:nvSpPr>
        <p:spPr>
          <a:xfrm>
            <a:off x="2216253" y="636053"/>
            <a:ext cx="3276600" cy="1814660"/>
          </a:xfrm>
          <a:prstGeom prst="cloudCallout">
            <a:avLst>
              <a:gd name="adj1" fmla="val -3173"/>
              <a:gd name="adj2" fmla="val 93409"/>
            </a:avLst>
          </a:prstGeom>
          <a:solidFill>
            <a:schemeClr val="bg1">
              <a:lumMod val="6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want my passions to be recognized as superior, more important that the others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3290" y="13716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53290" y="25645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53290" y="188007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5936211" y="1550454"/>
            <a:ext cx="1108221" cy="170368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5974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6001" y="3657600"/>
            <a:ext cx="2124487" cy="2703892"/>
          </a:xfrm>
          <a:prstGeom prst="rect">
            <a:avLst/>
          </a:prstGeom>
        </p:spPr>
      </p:pic>
      <p:sp>
        <p:nvSpPr>
          <p:cNvPr id="10" name="Cloud Callout 9"/>
          <p:cNvSpPr/>
          <p:nvPr/>
        </p:nvSpPr>
        <p:spPr>
          <a:xfrm>
            <a:off x="5029201" y="685800"/>
            <a:ext cx="5105400" cy="3352800"/>
          </a:xfrm>
          <a:prstGeom prst="cloudCallout">
            <a:avLst>
              <a:gd name="adj1" fmla="val -68094"/>
              <a:gd name="adj2" fmla="val 43729"/>
            </a:avLst>
          </a:pr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8" name="Picture 4" descr="http://tse1.mm.bing.net/th?&amp;id=OIP.M39d14df3e29b31f738171d445d832d57H0&amp;w=300&amp;h=300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06" y="1333819"/>
            <a:ext cx="1737019" cy="194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6928692" y="2027993"/>
            <a:ext cx="521263" cy="1"/>
          </a:xfrm>
          <a:prstGeom prst="straightConnector1">
            <a:avLst/>
          </a:prstGeom>
          <a:ln w="31750">
            <a:solidFill>
              <a:schemeClr val="tx1">
                <a:alpha val="66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4909" y="2108679"/>
            <a:ext cx="609600" cy="676761"/>
          </a:xfrm>
          <a:prstGeom prst="straightConnector1">
            <a:avLst/>
          </a:prstGeom>
          <a:ln w="31750">
            <a:solidFill>
              <a:schemeClr val="tx1">
                <a:alpha val="66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loud Callout 25"/>
          <p:cNvSpPr/>
          <p:nvPr/>
        </p:nvSpPr>
        <p:spPr>
          <a:xfrm>
            <a:off x="1982621" y="685801"/>
            <a:ext cx="3276600" cy="2003915"/>
          </a:xfrm>
          <a:prstGeom prst="cloudCallout">
            <a:avLst>
              <a:gd name="adj1" fmla="val 8297"/>
              <a:gd name="adj2" fmla="val 91393"/>
            </a:avLst>
          </a:prstGeom>
          <a:solidFill>
            <a:schemeClr val="bg1">
              <a:lumMod val="6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libri"/>
              </a:rPr>
              <a:t>We are all equally entitled to pursue our personal passions. I want to be treated that way, too.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28691" y="1333819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alibri"/>
              </a:rPr>
              <a:t>=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8145" y="1333819"/>
            <a:ext cx="1046273" cy="156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776631" y="3181581"/>
            <a:ext cx="23534" cy="21972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93995" y="3191435"/>
            <a:ext cx="46123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75430" y="300676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LEFT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93743" y="2996915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RIGHT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77463" y="990600"/>
            <a:ext cx="1593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>
                <a:solidFill>
                  <a:prstClr val="black"/>
                </a:solidFill>
                <a:latin typeface="Calibri"/>
              </a:rPr>
              <a:t>Megalothymia</a:t>
            </a:r>
            <a:endParaRPr lang="en-US" b="1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7030" y="5378825"/>
            <a:ext cx="112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>
                <a:solidFill>
                  <a:prstClr val="black"/>
                </a:solidFill>
                <a:latin typeface="Calibri"/>
              </a:rPr>
              <a:t>Isothymia</a:t>
            </a:r>
            <a:endParaRPr lang="en-US" b="1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60328" y="3386073"/>
            <a:ext cx="23051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Classical Liberalism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Negative-Freedom from the state to pursue your own passions, e.g. as an entrepreneur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07534" y="1676399"/>
            <a:ext cx="227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Authoritarian-Left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3600" y="1676400"/>
            <a:ext cx="2321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Authoritarian-Right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07535" y="3370710"/>
            <a:ext cx="2349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Democratic Socialism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Justice is done when  everyone is helped to pursue their own passions. e.g. as artists</a:t>
            </a:r>
          </a:p>
        </p:txBody>
      </p:sp>
      <p:sp>
        <p:nvSpPr>
          <p:cNvPr id="8" name="Curved Right Arrow 7"/>
          <p:cNvSpPr/>
          <p:nvPr/>
        </p:nvSpPr>
        <p:spPr>
          <a:xfrm rot="2668584">
            <a:off x="3397011" y="698927"/>
            <a:ext cx="492418" cy="2285249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Curved Right Arrow 24"/>
          <p:cNvSpPr/>
          <p:nvPr/>
        </p:nvSpPr>
        <p:spPr>
          <a:xfrm rot="13742483">
            <a:off x="7400007" y="3732528"/>
            <a:ext cx="492418" cy="2414067"/>
          </a:xfrm>
          <a:prstGeom prst="curv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774122" y="1447801"/>
            <a:ext cx="2511" cy="1733781"/>
          </a:xfrm>
          <a:prstGeom prst="line">
            <a:avLst/>
          </a:prstGeom>
          <a:ln w="38100">
            <a:solidFill>
              <a:schemeClr val="tx1">
                <a:alpha val="22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50381" y="2183026"/>
            <a:ext cx="344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passions of a </a:t>
            </a:r>
            <a:r>
              <a:rPr lang="en-US" i="1" dirty="0" err="1">
                <a:solidFill>
                  <a:prstClr val="black"/>
                </a:solidFill>
                <a:latin typeface="Calibri"/>
              </a:rPr>
              <a:t>Megalothymic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leader dominate the process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261" y="2191826"/>
            <a:ext cx="1309925" cy="19992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09" y="2235370"/>
            <a:ext cx="1480302" cy="188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6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599" y="2648129"/>
            <a:ext cx="1905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Sustained poverty &amp; inequality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7798" y="2648129"/>
            <a:ext cx="1884218" cy="1371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Stimulates Atavistic passions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8361216" y="2648129"/>
            <a:ext cx="1828800" cy="1371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</a:rPr>
              <a:t>Behavior based on emotions catharsis &amp; identity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9943" y="120033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Blocks recognition &amp; fosters </a:t>
            </a:r>
            <a:r>
              <a:rPr lang="en-US" i="1" dirty="0" err="1">
                <a:solidFill>
                  <a:prstClr val="black"/>
                </a:solidFill>
                <a:latin typeface="Calibri"/>
              </a:rPr>
              <a:t>megalothymia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9615" y="1200329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Narrows attention &amp; suppresses reason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246417" y="2648129"/>
            <a:ext cx="798782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354615" y="2648129"/>
            <a:ext cx="794003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Curved Left Arrow 11"/>
          <p:cNvSpPr/>
          <p:nvPr/>
        </p:nvSpPr>
        <p:spPr>
          <a:xfrm rot="5400000">
            <a:off x="5757948" y="2395452"/>
            <a:ext cx="731520" cy="4475016"/>
          </a:xfrm>
          <a:prstGeom prst="curvedLef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15411" y="4448294"/>
            <a:ext cx="216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Continues &amp; worsens</a:t>
            </a:r>
          </a:p>
        </p:txBody>
      </p:sp>
    </p:spTree>
    <p:extLst>
      <p:ext uri="{BB962C8B-B14F-4D97-AF65-F5344CB8AC3E}">
        <p14:creationId xmlns:p14="http://schemas.microsoft.com/office/powerpoint/2010/main" val="12334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136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7</cp:revision>
  <dcterms:created xsi:type="dcterms:W3CDTF">2017-12-05T17:10:08Z</dcterms:created>
  <dcterms:modified xsi:type="dcterms:W3CDTF">2017-12-18T18:11:20Z</dcterms:modified>
</cp:coreProperties>
</file>