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4660"/>
  </p:normalViewPr>
  <p:slideViewPr>
    <p:cSldViewPr snapToGrid="0">
      <p:cViewPr varScale="1">
        <p:scale>
          <a:sx n="71" d="100"/>
          <a:sy n="71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8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8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4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23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5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8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0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8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0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7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C4A3-12C5-449C-8EF0-37D0D2F9B47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F124-8E49-4DF3-A466-D966D557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738823" y="1447455"/>
            <a:ext cx="1795142" cy="1906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90171" y="544284"/>
            <a:ext cx="3537861" cy="32700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$</a:t>
            </a:r>
            <a:endParaRPr lang="en-US" sz="3600" b="1" dirty="0"/>
          </a:p>
        </p:txBody>
      </p:sp>
      <p:sp>
        <p:nvSpPr>
          <p:cNvPr id="8" name="Oval 7"/>
          <p:cNvSpPr/>
          <p:nvPr/>
        </p:nvSpPr>
        <p:spPr>
          <a:xfrm>
            <a:off x="2832047" y="1557905"/>
            <a:ext cx="1116877" cy="123559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$</a:t>
            </a:r>
            <a:endParaRPr lang="en-US" sz="3600" b="1" dirty="0"/>
          </a:p>
        </p:txBody>
      </p:sp>
      <p:sp>
        <p:nvSpPr>
          <p:cNvPr id="5" name="Oval 4"/>
          <p:cNvSpPr/>
          <p:nvPr/>
        </p:nvSpPr>
        <p:spPr>
          <a:xfrm>
            <a:off x="6245199" y="988422"/>
            <a:ext cx="300446" cy="317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 rot="17005185">
            <a:off x="6462352" y="3298190"/>
            <a:ext cx="978408" cy="1551267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19548" y="3859658"/>
            <a:ext cx="1752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Income &amp; wealth taxes   </a:t>
            </a:r>
          </a:p>
          <a:p>
            <a:r>
              <a:rPr lang="en-US" dirty="0" smtClean="0"/>
              <a:t>(e.g. 19% av. income tax rate)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 rot="14510583">
            <a:off x="3075890" y="3388448"/>
            <a:ext cx="2115934" cy="436379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43906" y="3770938"/>
            <a:ext cx="17159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 Income &amp; wealth taxes 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(E.g. 21 % av. income tax rate)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489895" y="544284"/>
            <a:ext cx="237972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Due in (large) part to tech-enabled global WTMM e.g.</a:t>
            </a:r>
            <a:r>
              <a:rPr lang="en-US" dirty="0" smtClean="0"/>
              <a:t> “the Federer-Bezos effect” </a:t>
            </a:r>
            <a:r>
              <a:rPr lang="en-US" dirty="0" smtClean="0"/>
              <a:t>&amp; non-wage/salary  income (‘econ-rents’ &amp; inheritances) &amp; other ‘factors that accelerate economic inequality’ (e.g. buy many homes and charge rents, use $ to corruptly influence </a:t>
            </a:r>
            <a:r>
              <a:rPr lang="en-US" dirty="0" smtClean="0"/>
              <a:t>govt. </a:t>
            </a:r>
            <a:r>
              <a:rPr lang="en-US" dirty="0" smtClean="0"/>
              <a:t>policies, etc.)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362915" y="4756576"/>
            <a:ext cx="2588641" cy="914400"/>
          </a:xfrm>
          <a:prstGeom prst="rect">
            <a:avLst/>
          </a:prstGeom>
          <a:solidFill>
            <a:srgbClr val="7030A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GOVERNMENT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24971" y="3466900"/>
            <a:ext cx="16433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“The rich pay most of the taxes”</a:t>
            </a:r>
            <a:endParaRPr lang="en-US" b="1" i="1" dirty="0"/>
          </a:p>
        </p:txBody>
      </p:sp>
      <p:sp>
        <p:nvSpPr>
          <p:cNvPr id="18" name="Left Arrow 17"/>
          <p:cNvSpPr/>
          <p:nvPr/>
        </p:nvSpPr>
        <p:spPr>
          <a:xfrm rot="16200000">
            <a:off x="4574840" y="5721107"/>
            <a:ext cx="603049" cy="502787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 rot="16200000">
            <a:off x="5180995" y="5740423"/>
            <a:ext cx="564417" cy="502787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 rot="16200000">
            <a:off x="5781590" y="5726666"/>
            <a:ext cx="536905" cy="502787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/>
          <p:cNvSpPr/>
          <p:nvPr/>
        </p:nvSpPr>
        <p:spPr>
          <a:xfrm rot="16200000">
            <a:off x="6354673" y="5749209"/>
            <a:ext cx="564417" cy="502787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213612" y="5398992"/>
            <a:ext cx="3985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Public goods (HG related)</a:t>
            </a:r>
          </a:p>
          <a:p>
            <a:r>
              <a:rPr lang="en-US" dirty="0" smtClean="0"/>
              <a:t>Private income supplements “transfers”</a:t>
            </a:r>
          </a:p>
          <a:p>
            <a:r>
              <a:rPr lang="en-US" dirty="0" smtClean="0"/>
              <a:t>Military (specifically governmental)</a:t>
            </a:r>
          </a:p>
          <a:p>
            <a:r>
              <a:rPr lang="en-US" dirty="0" smtClean="0"/>
              <a:t>Debt servicing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46715" y="659955"/>
            <a:ext cx="871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1%  to 3%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4316354" y="1252342"/>
            <a:ext cx="1033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          97- 99%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752789" y="5359481"/>
            <a:ext cx="2348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What happens if you reduce the tax rates a little on the 97% and a lot on the 1-3% ?? </a:t>
            </a:r>
            <a:endParaRPr lang="en-US" b="1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47918" y="228378"/>
            <a:ext cx="3072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Here is </a:t>
            </a:r>
            <a:r>
              <a:rPr lang="en-US" b="1" i="1" u="sng" dirty="0" smtClean="0"/>
              <a:t>a Pythagoras-like fact </a:t>
            </a:r>
            <a:r>
              <a:rPr lang="en-US" b="1" i="1" dirty="0" smtClean="0"/>
              <a:t>that a lot of voters don’t realize or consider, when voting….</a:t>
            </a:r>
            <a:endParaRPr lang="en-US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88299" y="1852534"/>
            <a:ext cx="211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“$” refers to  income </a:t>
            </a:r>
          </a:p>
          <a:p>
            <a:pPr algn="ctr"/>
            <a:r>
              <a:rPr lang="en-US" dirty="0" smtClean="0"/>
              <a:t>(or to wealth/assets)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35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12</cp:revision>
  <dcterms:created xsi:type="dcterms:W3CDTF">2018-03-12T14:20:54Z</dcterms:created>
  <dcterms:modified xsi:type="dcterms:W3CDTF">2018-03-12T15:39:32Z</dcterms:modified>
</cp:coreProperties>
</file>