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6417A801-09F8-4CBB-8E5E-5F029A02120A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CD9479E5-E553-4B53-958A-7ADDB6DC0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75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CA80-BC2A-4028-B84E-856AD7E6105F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6729-9CFC-4815-B6AC-F894BA02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1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CA80-BC2A-4028-B84E-856AD7E6105F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6729-9CFC-4815-B6AC-F894BA02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23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CA80-BC2A-4028-B84E-856AD7E6105F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6729-9CFC-4815-B6AC-F894BA02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1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CA80-BC2A-4028-B84E-856AD7E6105F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6729-9CFC-4815-B6AC-F894BA02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6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CA80-BC2A-4028-B84E-856AD7E6105F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6729-9CFC-4815-B6AC-F894BA02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7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CA80-BC2A-4028-B84E-856AD7E6105F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6729-9CFC-4815-B6AC-F894BA02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5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CA80-BC2A-4028-B84E-856AD7E6105F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6729-9CFC-4815-B6AC-F894BA02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9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CA80-BC2A-4028-B84E-856AD7E6105F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6729-9CFC-4815-B6AC-F894BA02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9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CA80-BC2A-4028-B84E-856AD7E6105F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6729-9CFC-4815-B6AC-F894BA02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5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CA80-BC2A-4028-B84E-856AD7E6105F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6729-9CFC-4815-B6AC-F894BA02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4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CA80-BC2A-4028-B84E-856AD7E6105F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6729-9CFC-4815-B6AC-F894BA02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0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CA80-BC2A-4028-B84E-856AD7E6105F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46729-9CFC-4815-B6AC-F894BA02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9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3698" y="0"/>
            <a:ext cx="1128171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800" dirty="0"/>
              <a:t>According to publically available US Inland Revenue service (IRS) tables, the </a:t>
            </a:r>
            <a:r>
              <a:rPr lang="en-US" sz="2800" b="1" dirty="0"/>
              <a:t>400</a:t>
            </a:r>
            <a:r>
              <a:rPr lang="en-US" sz="2800" dirty="0"/>
              <a:t> highest-income individuals in the US reported an adjusted net income before tax of about </a:t>
            </a:r>
            <a:r>
              <a:rPr lang="en-US" sz="2800" b="1" dirty="0"/>
              <a:t>$1,000,000 </a:t>
            </a:r>
            <a:r>
              <a:rPr lang="en-US" sz="2800" b="1" i="1" dirty="0"/>
              <a:t>per day</a:t>
            </a:r>
            <a:r>
              <a:rPr lang="en-US" sz="2800" i="1" dirty="0"/>
              <a:t>, </a:t>
            </a:r>
            <a:r>
              <a:rPr lang="en-US" sz="2800" dirty="0"/>
              <a:t>so it’s no surprise that they pay a significant amount of tax even when their average tax rate is quite low.  Let’s now suppose that any such income above, say, $10 million </a:t>
            </a:r>
            <a:r>
              <a:rPr lang="en-US" sz="2800" i="1" dirty="0"/>
              <a:t>per annum </a:t>
            </a:r>
            <a:r>
              <a:rPr lang="en-US" sz="2800" dirty="0"/>
              <a:t>were taxed in at a (1950’s style) top marginal rate of 90% (instead of the typical relevant current rate of around 20%). The extra revenue to the government </a:t>
            </a:r>
            <a:r>
              <a:rPr lang="en-US" sz="2800" dirty="0" smtClean="0"/>
              <a:t>could </a:t>
            </a:r>
            <a:r>
              <a:rPr lang="en-US" sz="2800" dirty="0"/>
              <a:t>cover </a:t>
            </a:r>
            <a:r>
              <a:rPr lang="en-US" sz="2800" i="1" dirty="0"/>
              <a:t>about 40% of all public college costs in the USA</a:t>
            </a:r>
            <a:r>
              <a:rPr lang="en-US" sz="2800" dirty="0"/>
              <a:t> (i.e. everyone’s </a:t>
            </a:r>
            <a:r>
              <a:rPr lang="en-US" sz="2800" dirty="0" smtClean="0"/>
              <a:t>out of pocket costs). </a:t>
            </a:r>
            <a:r>
              <a:rPr lang="en-US" sz="2800" dirty="0"/>
              <a:t>This amount of potential extra revenue is from </a:t>
            </a:r>
            <a:r>
              <a:rPr lang="en-US" sz="2800" b="1" dirty="0"/>
              <a:t>only these 400 highest-income taxpayers. </a:t>
            </a:r>
            <a:r>
              <a:rPr lang="en-US" sz="2800" dirty="0"/>
              <a:t>To make it real, </a:t>
            </a:r>
            <a:r>
              <a:rPr lang="en-US" sz="2800" b="1" dirty="0"/>
              <a:t>they would have to </a:t>
            </a:r>
            <a:r>
              <a:rPr lang="en-US" sz="2800" b="1" u="sng" dirty="0"/>
              <a:t>agree</a:t>
            </a:r>
            <a:r>
              <a:rPr lang="en-US" sz="2800" b="1" dirty="0"/>
              <a:t> to manage on just </a:t>
            </a:r>
            <a:r>
              <a:rPr lang="en-US" sz="2800" b="1" i="1" dirty="0"/>
              <a:t>$100,000</a:t>
            </a:r>
            <a:r>
              <a:rPr lang="en-US" sz="2800" b="1" dirty="0"/>
              <a:t> </a:t>
            </a:r>
            <a:r>
              <a:rPr lang="en-US" sz="2800" b="1" i="1" dirty="0"/>
              <a:t>per day</a:t>
            </a:r>
            <a:r>
              <a:rPr lang="en-US" sz="2800" b="1" dirty="0"/>
              <a:t> </a:t>
            </a:r>
            <a:r>
              <a:rPr lang="en-US" sz="2800" dirty="0"/>
              <a:t>whilst doing whatever they do, but also agree (or be required) to remain as a US tax resident. In the USA there are about </a:t>
            </a:r>
            <a:r>
              <a:rPr lang="en-US" sz="2800" b="1" dirty="0"/>
              <a:t>140,000,000 individual taxpayers</a:t>
            </a:r>
            <a:r>
              <a:rPr lang="en-US" sz="2800" dirty="0"/>
              <a:t>, so </a:t>
            </a:r>
            <a:r>
              <a:rPr lang="en-US" sz="2800" dirty="0" smtClean="0"/>
              <a:t>even the </a:t>
            </a:r>
            <a:r>
              <a:rPr lang="en-US" sz="2800" dirty="0"/>
              <a:t>‘top 0.1%’ contains roughly an additional 140,000 high-income individuals. The potential for deficit reduction and public-goods delivery is thus apparent.    </a:t>
            </a:r>
          </a:p>
        </p:txBody>
      </p:sp>
    </p:spTree>
    <p:extLst>
      <p:ext uri="{BB962C8B-B14F-4D97-AF65-F5344CB8AC3E}">
        <p14:creationId xmlns:p14="http://schemas.microsoft.com/office/powerpoint/2010/main" val="1311465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651" y="918535"/>
            <a:ext cx="10102997" cy="57711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9114" y="111211"/>
            <a:ext cx="4992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Two </a:t>
            </a:r>
            <a:r>
              <a:rPr lang="en-US" sz="2000" b="1" dirty="0"/>
              <a:t>Dogs </a:t>
            </a:r>
            <a:r>
              <a:rPr lang="en-US" sz="2000" b="1" dirty="0" smtClean="0"/>
              <a:t>debating Corporation </a:t>
            </a:r>
            <a:r>
              <a:rPr lang="en-US" sz="2000" b="1" dirty="0"/>
              <a:t>Taxes</a:t>
            </a:r>
          </a:p>
        </p:txBody>
      </p:sp>
    </p:spTree>
    <p:extLst>
      <p:ext uri="{BB962C8B-B14F-4D97-AF65-F5344CB8AC3E}">
        <p14:creationId xmlns:p14="http://schemas.microsoft.com/office/powerpoint/2010/main" val="763643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881" y="864974"/>
            <a:ext cx="10402738" cy="58624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0832" y="271848"/>
            <a:ext cx="8575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Preferred tax regimes depend on </a:t>
            </a:r>
            <a:r>
              <a:rPr lang="en-US" sz="2400" b="1" dirty="0" smtClean="0"/>
              <a:t>expected expenditure </a:t>
            </a:r>
            <a:r>
              <a:rPr lang="en-US" sz="2400" b="1" dirty="0"/>
              <a:t>categories</a:t>
            </a:r>
          </a:p>
        </p:txBody>
      </p:sp>
    </p:spTree>
    <p:extLst>
      <p:ext uri="{BB962C8B-B14F-4D97-AF65-F5344CB8AC3E}">
        <p14:creationId xmlns:p14="http://schemas.microsoft.com/office/powerpoint/2010/main" val="2334658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770329"/>
              </p:ext>
            </p:extLst>
          </p:nvPr>
        </p:nvGraphicFramePr>
        <p:xfrm>
          <a:off x="927100" y="871146"/>
          <a:ext cx="10248900" cy="5890133"/>
        </p:xfrm>
        <a:graphic>
          <a:graphicData uri="http://schemas.openxmlformats.org/drawingml/2006/table">
            <a:tbl>
              <a:tblPr firstRow="1" firstCol="1" bandRow="1"/>
              <a:tblGrid>
                <a:gridCol w="5191275"/>
                <a:gridCol w="5057625"/>
              </a:tblGrid>
              <a:tr h="2515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LEFT 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LIKES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BECAUSE…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RIGHT 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LIKES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LOW BECAUSE…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15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30:1 pay ratios seem reasonable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Pay ratios should be set by the market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Inequality is too high &amp; increasing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Inequality does not matter. Envy is bad.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Wealth gushes up, poverty trickles down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Wealth trickles down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WTMMs distorted the ratio, ‘Federer effect’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Technology, talent, evolution creates losers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Complex motives, Inverted–U, greed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Psycho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-babble, be free to acquire $ billions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Others’ labor, unearned, exploitation, luck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Appropriate fruits of one’s labor.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Classroom rewards for performance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classroom, only supply!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 pie is tax-funded, strategies shrink pie 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fixed pie, maximize incentives to produce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Rigged or unearned high incomes, lotteries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market is fair and sets top pay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Many poor people have several jobs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Many poor people are lazy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loopholes using NSA-tech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Rich will find loopholes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Few productive rich emigrate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Productive rich might emigrate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tax to increase revenue (Laffer)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Reduce tax to increase revenue (Laffer)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More $ for needy citizens &amp; public goods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More $ for me &amp; my family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$-to-poor lifts  spending, creates growth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$-to-rich lifts production, lowers inflation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Government programs effective, reduce poverty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Charity is effective, low taxes reduce poverty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‘The rich want out’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‘Noblesse Oblige’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‘No taxation without representation’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Flat-tax gives everyone ‘skin in the game’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27100" y="132482"/>
            <a:ext cx="914399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1. Summary of reasons for high and low income tax rates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346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8104"/>
            <a:ext cx="11885782" cy="668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5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" y="355601"/>
            <a:ext cx="12183997" cy="5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26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92" y="151087"/>
            <a:ext cx="11523999" cy="647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65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7175"/>
            <a:ext cx="11361352" cy="639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71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654343"/>
              </p:ext>
            </p:extLst>
          </p:nvPr>
        </p:nvGraphicFramePr>
        <p:xfrm>
          <a:off x="1680519" y="593123"/>
          <a:ext cx="8686800" cy="5523471"/>
        </p:xfrm>
        <a:graphic>
          <a:graphicData uri="http://schemas.openxmlformats.org/drawingml/2006/table">
            <a:tbl>
              <a:tblPr firstRow="1" firstCol="1" bandRow="1"/>
              <a:tblGrid>
                <a:gridCol w="2895600"/>
                <a:gridCol w="2895600"/>
                <a:gridCol w="2895600"/>
              </a:tblGrid>
              <a:tr h="1448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INCOME BRACKET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MID-RANGE % 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MID POINT 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8149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&gt;3mill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47.5 – 65*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b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8149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1-3mill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38-53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b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8149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500K-1mill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32-47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b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8149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250-500K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30-40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b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8149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150-250K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25-35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81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68" y="679621"/>
            <a:ext cx="10511342" cy="59065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3168" y="494956"/>
            <a:ext cx="4925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Preferred capital gains tax rates.</a:t>
            </a:r>
          </a:p>
        </p:txBody>
      </p:sp>
    </p:spTree>
    <p:extLst>
      <p:ext uri="{BB962C8B-B14F-4D97-AF65-F5344CB8AC3E}">
        <p14:creationId xmlns:p14="http://schemas.microsoft.com/office/powerpoint/2010/main" val="1908908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42" y="135924"/>
            <a:ext cx="11479331" cy="646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23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522</Words>
  <Application>Microsoft Office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Appalachian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Singer, Alan Evan</dc:creator>
  <cp:lastModifiedBy>Singer, Alan Evan</cp:lastModifiedBy>
  <cp:revision>10</cp:revision>
  <cp:lastPrinted>2019-02-16T18:02:24Z</cp:lastPrinted>
  <dcterms:created xsi:type="dcterms:W3CDTF">2019-02-16T17:35:38Z</dcterms:created>
  <dcterms:modified xsi:type="dcterms:W3CDTF">2019-02-16T18:03:59Z</dcterms:modified>
</cp:coreProperties>
</file>