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5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1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4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8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5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16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2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3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86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9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2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70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79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4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1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7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3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3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4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CC32C-30FA-4E46-8CE8-0BDD8A6B03FF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FF79-9859-4EE1-8AF1-57DE6F0F1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3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A07E3-4AAB-41BC-B444-87775BCC36F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72A0-4A9D-4B26-9AA7-7A200697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6248400" y="990600"/>
            <a:ext cx="3657600" cy="1830526"/>
          </a:xfrm>
          <a:prstGeom prst="cloudCallout">
            <a:avLst>
              <a:gd name="adj1" fmla="val -14497"/>
              <a:gd name="adj2" fmla="val 80243"/>
            </a:avLst>
          </a:prstGeom>
          <a:solidFill>
            <a:schemeClr val="bg1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The limitations </a:t>
            </a:r>
            <a:r>
              <a:rPr lang="en-US" sz="1600" b="1" u="sng" dirty="0">
                <a:solidFill>
                  <a:schemeClr val="tx1"/>
                </a:solidFill>
              </a:rPr>
              <a:t>are acceptable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They </a:t>
            </a:r>
            <a:r>
              <a:rPr lang="en-US" sz="1400" dirty="0">
                <a:solidFill>
                  <a:schemeClr val="tx1"/>
                </a:solidFill>
              </a:rPr>
              <a:t>are outweighed by </a:t>
            </a:r>
            <a:r>
              <a:rPr lang="en-US" sz="1400" dirty="0">
                <a:solidFill>
                  <a:schemeClr val="tx1"/>
                </a:solidFill>
              </a:rPr>
              <a:t>the benefits </a:t>
            </a:r>
            <a:r>
              <a:rPr lang="en-US" sz="1400" dirty="0">
                <a:solidFill>
                  <a:schemeClr val="tx1"/>
                </a:solidFill>
              </a:rPr>
              <a:t>of </a:t>
            </a:r>
            <a:r>
              <a:rPr lang="en-US" sz="1400" dirty="0">
                <a:solidFill>
                  <a:schemeClr val="tx1"/>
                </a:solidFill>
              </a:rPr>
              <a:t>markets </a:t>
            </a:r>
            <a:r>
              <a:rPr lang="en-US" sz="1400" dirty="0">
                <a:solidFill>
                  <a:schemeClr val="tx1"/>
                </a:solidFill>
              </a:rPr>
              <a:t>involving wealth, </a:t>
            </a:r>
            <a:r>
              <a:rPr lang="en-US" sz="1400" dirty="0">
                <a:solidFill>
                  <a:schemeClr val="tx1"/>
                </a:solidFill>
              </a:rPr>
              <a:t>freedom </a:t>
            </a:r>
            <a:r>
              <a:rPr lang="en-US" sz="1400" dirty="0">
                <a:solidFill>
                  <a:schemeClr val="tx1"/>
                </a:solidFill>
              </a:rPr>
              <a:t>&amp; innovation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2590801" y="1143001"/>
            <a:ext cx="3144007" cy="1615243"/>
          </a:xfrm>
          <a:prstGeom prst="cloudCallout">
            <a:avLst>
              <a:gd name="adj1" fmla="val 17003"/>
              <a:gd name="adj2" fmla="val 87680"/>
            </a:avLst>
          </a:prstGeom>
          <a:solidFill>
            <a:schemeClr val="bg1">
              <a:lumMod val="6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The </a:t>
            </a:r>
            <a:r>
              <a:rPr lang="en-US" sz="1600" b="1" u="sng" dirty="0">
                <a:solidFill>
                  <a:schemeClr val="tx1"/>
                </a:solidFill>
              </a:rPr>
              <a:t>limitations </a:t>
            </a:r>
            <a:r>
              <a:rPr lang="en-US" sz="1600" b="1" u="sng" dirty="0">
                <a:solidFill>
                  <a:schemeClr val="tx1"/>
                </a:solidFill>
              </a:rPr>
              <a:t>are unacceptable </a:t>
            </a:r>
            <a:endParaRPr lang="en-US" sz="1600" b="1" u="sng" dirty="0">
              <a:solidFill>
                <a:schemeClr val="tx1"/>
              </a:solidFill>
            </a:endParaRPr>
          </a:p>
          <a:p>
            <a:pPr algn="ctr"/>
            <a:endParaRPr lang="en-US" sz="800" b="1" u="sng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They </a:t>
            </a:r>
            <a:r>
              <a:rPr lang="en-US" sz="1400" dirty="0">
                <a:solidFill>
                  <a:schemeClr val="tx1"/>
                </a:solidFill>
              </a:rPr>
              <a:t>prevent a RBMDHG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1" y="3606715"/>
            <a:ext cx="2209800" cy="28129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606714"/>
            <a:ext cx="1828800" cy="281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7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6248400" y="990600"/>
            <a:ext cx="3657600" cy="1830526"/>
          </a:xfrm>
          <a:prstGeom prst="cloudCallout">
            <a:avLst>
              <a:gd name="adj1" fmla="val -14497"/>
              <a:gd name="adj2" fmla="val 80243"/>
            </a:avLst>
          </a:prstGeom>
          <a:solidFill>
            <a:schemeClr val="bg1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Exploit some of the limitations because that’s how you create wealth for shareholders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2590801" y="1143001"/>
            <a:ext cx="3144007" cy="1615243"/>
          </a:xfrm>
          <a:prstGeom prst="cloudCallout">
            <a:avLst>
              <a:gd name="adj1" fmla="val 17003"/>
              <a:gd name="adj2" fmla="val 87680"/>
            </a:avLst>
          </a:prstGeom>
          <a:solidFill>
            <a:schemeClr val="bg1">
              <a:lumMod val="6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Refrain for exploiting the limitations &amp; compensate for them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1" y="3606715"/>
            <a:ext cx="2209800" cy="28129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606714"/>
            <a:ext cx="1828800" cy="281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51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2</cp:revision>
  <dcterms:created xsi:type="dcterms:W3CDTF">2017-12-04T17:28:58Z</dcterms:created>
  <dcterms:modified xsi:type="dcterms:W3CDTF">2017-12-04T17:33:19Z</dcterms:modified>
</cp:coreProperties>
</file>