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7" r:id="rId5"/>
    <p:sldId id="268" r:id="rId6"/>
    <p:sldId id="260" r:id="rId7"/>
    <p:sldId id="262" r:id="rId8"/>
    <p:sldId id="269" r:id="rId9"/>
    <p:sldId id="263" r:id="rId10"/>
    <p:sldId id="261" r:id="rId11"/>
    <p:sldId id="264" r:id="rId12"/>
    <p:sldId id="265" r:id="rId13"/>
    <p:sldId id="266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7981" autoAdjust="0"/>
    <p:restoredTop sz="37224" autoAdjust="0"/>
  </p:normalViewPr>
  <p:slideViewPr>
    <p:cSldViewPr snapToGrid="0">
      <p:cViewPr varScale="1">
        <p:scale>
          <a:sx n="31" d="100"/>
          <a:sy n="31" d="100"/>
        </p:scale>
        <p:origin x="24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00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2C8C4A-A99A-407D-81AB-90AE8E057CA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8C1EB-F808-46C9-8C62-44C23A075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899698" cy="4356074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4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26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508324"/>
            <a:ext cx="5608320" cy="3660458"/>
          </a:xfrm>
        </p:spPr>
        <p:txBody>
          <a:bodyPr/>
          <a:lstStyle/>
          <a:p>
            <a:pPr marL="174708" indent="-174708" fontAlgn="t">
              <a:buFont typeface="Wingdings" panose="05000000000000000000" pitchFamily="2" charset="2"/>
              <a:buChar char="à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6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494675"/>
            <a:ext cx="5368457" cy="2840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9869" y="3568617"/>
            <a:ext cx="6610662" cy="5494566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9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 </a:t>
            </a: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C8AEC5C-6CE9-4234-9C56-C5990B76CA93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12718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 </a:t>
            </a:r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084BAA-04D9-4954-9DE5-EFB9BE0225AF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6820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8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3892" y="4395706"/>
            <a:ext cx="6185308" cy="4590815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52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9BB0CDE-0EB8-46D7-8FBF-DBF1F0E5B8EA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10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6600" y="685800"/>
            <a:ext cx="5537200" cy="3114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0940" y="3974211"/>
            <a:ext cx="6346864" cy="5147882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A8D13-0228-4969-B5EA-9F64432B3C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Strategic Management for MNCs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6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Exporting: common in SMEs</a:t>
            </a:r>
            <a:r>
              <a:rPr lang="en-US" dirty="0"/>
              <a:t> </a:t>
            </a:r>
            <a:r>
              <a:rPr lang="en-US" dirty="0" smtClean="0"/>
              <a:t>&amp; initial stages of internationalization</a:t>
            </a:r>
          </a:p>
          <a:p>
            <a:pPr lvl="1"/>
            <a:r>
              <a:rPr lang="en-US" dirty="0" smtClean="0"/>
              <a:t>Indirect exporting – through intermediary who connects MNS with distributors</a:t>
            </a:r>
          </a:p>
          <a:p>
            <a:pPr lvl="1"/>
            <a:r>
              <a:rPr lang="en-US" dirty="0" smtClean="0"/>
              <a:t>Direct exporting – direct contact with distributors</a:t>
            </a:r>
          </a:p>
          <a:p>
            <a:r>
              <a:rPr lang="en-US" dirty="0" smtClean="0"/>
              <a:t>Licensing: license in exchange for royalties  </a:t>
            </a:r>
          </a:p>
          <a:p>
            <a:pPr lvl="1"/>
            <a:r>
              <a:rPr lang="en-US" dirty="0" smtClean="0"/>
              <a:t>International franchising</a:t>
            </a:r>
          </a:p>
          <a:p>
            <a:pPr lvl="1"/>
            <a:r>
              <a:rPr lang="en-US" dirty="0" smtClean="0"/>
              <a:t>Contract manufacturing</a:t>
            </a:r>
          </a:p>
          <a:p>
            <a:pPr lvl="1"/>
            <a:r>
              <a:rPr lang="en-US" dirty="0" smtClean="0"/>
              <a:t>Turnkey operations</a:t>
            </a:r>
          </a:p>
          <a:p>
            <a:r>
              <a:rPr lang="en-US" dirty="0" smtClean="0"/>
              <a:t>International Strategic Alliances</a:t>
            </a:r>
          </a:p>
          <a:p>
            <a:r>
              <a:rPr lang="en-US" dirty="0" smtClean="0"/>
              <a:t>Foreign Direct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9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847775"/>
              </p:ext>
            </p:extLst>
          </p:nvPr>
        </p:nvGraphicFramePr>
        <p:xfrm>
          <a:off x="677863" y="1474237"/>
          <a:ext cx="8596312" cy="3978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0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Advantages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Disadvantages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86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Option to generate revenue from older or soon-to-be replaced technology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Overcome trade barriers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Overcome lack of financial, technical or managerial resources to export</a:t>
                      </a:r>
                      <a:r>
                        <a:rPr lang="en-US" sz="2200" baseline="0" dirty="0" smtClean="0"/>
                        <a:t> or FDI.</a:t>
                      </a: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Loss</a:t>
                      </a:r>
                      <a:r>
                        <a:rPr lang="en-US" sz="2200" baseline="0" dirty="0" smtClean="0"/>
                        <a:t> of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Create new competitor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Limited income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Opportunity cost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675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Direct Investment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430753"/>
              </p:ext>
            </p:extLst>
          </p:nvPr>
        </p:nvGraphicFramePr>
        <p:xfrm>
          <a:off x="677863" y="1474237"/>
          <a:ext cx="8718064" cy="464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0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Advantages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Disadvantages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557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Grater control of product marketing &amp; strategy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Lower cost of local sales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Avoid import quotas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Opportunity to adapt product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to local tastes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Better local image of</a:t>
                      </a:r>
                      <a:r>
                        <a:rPr lang="en-US" sz="2200" baseline="0" dirty="0" smtClean="0"/>
                        <a:t> product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Better after-market service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Grater potential profits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Significant capital investment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Drain on managerial talent to staff &amp; train HCNs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Increased</a:t>
                      </a:r>
                      <a:r>
                        <a:rPr lang="en-US" sz="2200" baseline="0" dirty="0" smtClean="0"/>
                        <a:t> coordination costs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Exposure to local political risks (expropriation)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Greater financial risk exposure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38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versus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920" y="6041796"/>
            <a:ext cx="4046654" cy="3617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Control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81123" y="1795538"/>
            <a:ext cx="0" cy="3966547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825448" y="5860899"/>
            <a:ext cx="6300439" cy="361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Low                                                                       High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2601" y="2149863"/>
            <a:ext cx="66236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Low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525726" y="5762085"/>
            <a:ext cx="7428703" cy="2679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 rot="16200000">
            <a:off x="-1012695" y="3925230"/>
            <a:ext cx="4046654" cy="361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Risk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481123" y="5242128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Indirect Export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78221" y="4780978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Direct Export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89935" y="3778811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97247" y="3072916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Strategic Alliances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820574" y="1988666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FDI</a:t>
            </a:r>
          </a:p>
          <a:p>
            <a:pPr marL="0" indent="0" algn="ctr">
              <a:buFont typeface="Wingdings 3" charset="2"/>
              <a:buNone/>
            </a:pPr>
            <a:r>
              <a:rPr lang="en-US" dirty="0" smtClean="0"/>
              <a:t> </a:t>
            </a:r>
          </a:p>
          <a:p>
            <a:pPr marL="0" indent="0" algn="ctr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2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9511"/>
            <a:ext cx="8596668" cy="436185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Strategy</a:t>
            </a:r>
            <a:r>
              <a:rPr lang="en-US" sz="2400" dirty="0" smtClean="0"/>
              <a:t>: “Comprehensive, integrated and externally oriented set of choices as to how a company will achieve its objectives.”</a:t>
            </a:r>
          </a:p>
          <a:p>
            <a:pPr lvl="1"/>
            <a:r>
              <a:rPr lang="en-US" sz="2200" b="1" dirty="0" smtClean="0"/>
              <a:t>Competitive advantage</a:t>
            </a:r>
            <a:r>
              <a:rPr lang="en-US" sz="2200" dirty="0" smtClean="0"/>
              <a:t>: when a company creates superior value for its target customers that is too costly / difficult to imitate</a:t>
            </a:r>
          </a:p>
          <a:p>
            <a:pPr lvl="1"/>
            <a:r>
              <a:rPr lang="en-US" sz="2200" b="1" dirty="0" smtClean="0"/>
              <a:t>Differentiation strategy</a:t>
            </a:r>
            <a:r>
              <a:rPr lang="en-US" sz="2200" dirty="0" smtClean="0"/>
              <a:t>: creating superior value for customers </a:t>
            </a:r>
          </a:p>
          <a:p>
            <a:pPr lvl="1"/>
            <a:r>
              <a:rPr lang="en-US" sz="2200" b="1" dirty="0" smtClean="0"/>
              <a:t>Low cost strategy</a:t>
            </a:r>
            <a:r>
              <a:rPr lang="en-US" sz="2200" dirty="0" smtClean="0"/>
              <a:t>: providing products / services similar to competitors at lower cost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9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3529" y="1788627"/>
            <a:ext cx="2205826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/>
              <a:t>Upstream Activities</a:t>
            </a:r>
            <a:endParaRPr lang="en-US" sz="1700" b="1" dirty="0"/>
          </a:p>
        </p:txBody>
      </p:sp>
      <p:sp>
        <p:nvSpPr>
          <p:cNvPr id="5" name="Rectangle 4"/>
          <p:cNvSpPr/>
          <p:nvPr/>
        </p:nvSpPr>
        <p:spPr>
          <a:xfrm>
            <a:off x="4076711" y="1812771"/>
            <a:ext cx="2249443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Primary Activities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413366" y="1810139"/>
            <a:ext cx="2607712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Downstream Activities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07586" y="1963614"/>
            <a:ext cx="1346718" cy="311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26155" y="1963614"/>
            <a:ext cx="1087211" cy="1922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457" y="2709762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Research &amp; Development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906859" y="2718090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Input Logistics:</a:t>
            </a:r>
          </a:p>
          <a:p>
            <a:pPr algn="ctr"/>
            <a:r>
              <a:rPr lang="en-US" sz="1400" dirty="0" smtClean="0"/>
              <a:t>Raw Materials supply  </a:t>
            </a:r>
          </a:p>
          <a:p>
            <a:pPr algn="ctr"/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556519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Operations:</a:t>
            </a:r>
          </a:p>
          <a:p>
            <a:pPr algn="ctr"/>
            <a:r>
              <a:rPr lang="en-US" sz="1400" dirty="0" smtClean="0"/>
              <a:t>Manufacturing, Assembly, Facility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2659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Marketing &amp; Sales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9507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Output Logistics: </a:t>
            </a:r>
            <a:r>
              <a:rPr lang="en-US" sz="1400" dirty="0" smtClean="0"/>
              <a:t>Delivery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86355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&amp; Repair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891278" y="4932575"/>
            <a:ext cx="4889240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Support Activities</a:t>
            </a:r>
          </a:p>
          <a:p>
            <a:pPr algn="ctr"/>
            <a:r>
              <a:rPr lang="en-US" sz="1400" dirty="0" smtClean="0"/>
              <a:t>Organizational Design &amp; control</a:t>
            </a:r>
          </a:p>
          <a:p>
            <a:pPr algn="ctr"/>
            <a:r>
              <a:rPr lang="en-US" sz="1400" dirty="0" smtClean="0"/>
              <a:t>Human Resource Management</a:t>
            </a:r>
          </a:p>
          <a:p>
            <a:pPr algn="ctr"/>
            <a:r>
              <a:rPr lang="en-US" sz="1400" dirty="0" smtClean="0"/>
              <a:t>Technology use &amp; Development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246915" y="4018972"/>
            <a:ext cx="0" cy="83180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61201" y="3271523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342221" y="3279851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17673" y="3301565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10741" y="3322830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24807" y="3226553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7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xfrm>
            <a:off x="315310" y="365126"/>
            <a:ext cx="9724040" cy="1325563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Value Chain 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>
          <a:xfrm>
            <a:off x="315309" y="1166648"/>
            <a:ext cx="9333187" cy="514684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b="1" i="1" dirty="0" smtClean="0"/>
              <a:t>Primary Activities</a:t>
            </a:r>
            <a:r>
              <a:rPr lang="en-US" dirty="0" smtClean="0"/>
              <a:t>: All actions of creating, selling, and after-sale service of products.</a:t>
            </a:r>
          </a:p>
          <a:p>
            <a:pPr lvl="1">
              <a:defRPr/>
            </a:pPr>
            <a:r>
              <a:rPr lang="en-US" sz="2100" b="1" i="1" dirty="0"/>
              <a:t>Upstream</a:t>
            </a:r>
            <a:r>
              <a:rPr lang="en-US" sz="2100" dirty="0"/>
              <a:t>: early activities in the value chain, including Research &amp; Development (R&amp;D), production and dealing with suppliers</a:t>
            </a:r>
          </a:p>
          <a:p>
            <a:pPr lvl="1">
              <a:defRPr/>
            </a:pPr>
            <a:r>
              <a:rPr lang="en-US" sz="2100" b="1" i="1" dirty="0"/>
              <a:t>Downstream</a:t>
            </a:r>
            <a:r>
              <a:rPr lang="en-US" sz="2100" dirty="0"/>
              <a:t>: later value chain activities such as sales and dealing with distribution channels</a:t>
            </a:r>
          </a:p>
          <a:p>
            <a:pPr marL="0" indent="0">
              <a:buNone/>
              <a:defRPr/>
            </a:pPr>
            <a:r>
              <a:rPr lang="en-US" altLang="en-US" b="1" i="1" dirty="0" smtClean="0"/>
              <a:t>Support Activities</a:t>
            </a:r>
            <a:r>
              <a:rPr lang="en-US" altLang="en-US" dirty="0" smtClean="0"/>
              <a:t>: infrastructure including systems for human resources management, materials management, organizational design and control, and a firm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basic technology.</a:t>
            </a:r>
          </a:p>
          <a:p>
            <a:pPr marL="0" indent="0">
              <a:buNone/>
              <a:defRPr/>
            </a:pPr>
            <a:endParaRPr lang="en-US" altLang="ja-JP" sz="1000" dirty="0"/>
          </a:p>
          <a:p>
            <a:pPr>
              <a:defRPr/>
            </a:pPr>
            <a:r>
              <a:rPr lang="en-US" altLang="en-US" b="1" dirty="0" smtClean="0"/>
              <a:t>Utility of value chain</a:t>
            </a:r>
            <a:r>
              <a:rPr lang="en-US" altLang="en-US" dirty="0" smtClean="0"/>
              <a:t>: value chain analysis for MNCs helps determine internal cost structure by assessing cost levels of different activities</a:t>
            </a:r>
          </a:p>
          <a:p>
            <a:pPr>
              <a:defRPr/>
            </a:pPr>
            <a:r>
              <a:rPr lang="en-US" altLang="en-US" dirty="0" smtClean="0"/>
              <a:t>Benchmarked against industry &amp; competitors to know if and where cost advantages or disadvantages exist</a:t>
            </a:r>
          </a:p>
          <a:p>
            <a:pPr lvl="1">
              <a:defRPr/>
            </a:pPr>
            <a:endParaRPr lang="en-US" dirty="0" smtClean="0"/>
          </a:p>
          <a:p>
            <a:pPr lvl="1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27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72966" y="365126"/>
            <a:ext cx="9566384" cy="1325563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Value Chain </a:t>
            </a:r>
            <a:endParaRPr lang="en-US" altLang="en-US" sz="4000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472966" y="1690689"/>
            <a:ext cx="9490184" cy="4351337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500" dirty="0"/>
              <a:t>Ways to reduce cost / increase efficiency in the value chain:</a:t>
            </a:r>
          </a:p>
          <a:p>
            <a:pPr>
              <a:defRPr/>
            </a:pPr>
            <a:r>
              <a:rPr lang="en-US" sz="2500" b="1" i="1" dirty="0"/>
              <a:t>Outsourcing</a:t>
            </a:r>
            <a:r>
              <a:rPr lang="en-US" sz="2500" dirty="0"/>
              <a:t>: A deliberate decision to have outsiders or strategic allies perform certain activities in the value chain for lower cost or more effectivity to strengthen the company’s business.</a:t>
            </a:r>
          </a:p>
          <a:p>
            <a:pPr>
              <a:defRPr/>
            </a:pPr>
            <a:r>
              <a:rPr lang="en-US" sz="2500" b="1" i="1" dirty="0"/>
              <a:t>Offshoring</a:t>
            </a:r>
            <a:r>
              <a:rPr lang="en-US" sz="2500" dirty="0"/>
              <a:t>: Outsourcing to a foreign country.</a:t>
            </a:r>
          </a:p>
          <a:p>
            <a:pPr>
              <a:defRPr/>
            </a:pPr>
            <a:r>
              <a:rPr lang="en-US" sz="2500" dirty="0"/>
              <a:t>Increasingly, MNCs outsource across borders to take advantage of lower costs or expertise in other countries.</a:t>
            </a:r>
          </a:p>
          <a:p>
            <a:pPr>
              <a:defRPr/>
            </a:pPr>
            <a:r>
              <a:rPr lang="en-US" sz="2500" dirty="0"/>
              <a:t>Outsourcing is a popular yet controversial way to correct internal cost disadvantages.</a:t>
            </a:r>
          </a:p>
        </p:txBody>
      </p:sp>
    </p:spTree>
    <p:extLst>
      <p:ext uri="{BB962C8B-B14F-4D97-AF65-F5344CB8AC3E}">
        <p14:creationId xmlns:p14="http://schemas.microsoft.com/office/powerpoint/2010/main" val="417701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Porter’s Five Forces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Degree of competition in the industry</a:t>
            </a:r>
          </a:p>
          <a:p>
            <a:r>
              <a:rPr lang="en-US" sz="2200" dirty="0" smtClean="0"/>
              <a:t>Threat of new entrants (barriers to entry)</a:t>
            </a:r>
          </a:p>
          <a:p>
            <a:r>
              <a:rPr lang="en-US" sz="2200" dirty="0" smtClean="0"/>
              <a:t>Buyers’ bargaining power</a:t>
            </a:r>
          </a:p>
          <a:p>
            <a:r>
              <a:rPr lang="en-US" sz="2200" dirty="0" smtClean="0"/>
              <a:t>Suppliers’ bargaining power</a:t>
            </a:r>
          </a:p>
          <a:p>
            <a:r>
              <a:rPr lang="en-US" sz="2200" dirty="0" smtClean="0"/>
              <a:t>Threat of substitutes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5251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67747" y="230156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</a:rPr>
              <a:t>SWOT Matrix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60020"/>
              </p:ext>
            </p:extLst>
          </p:nvPr>
        </p:nvGraphicFramePr>
        <p:xfrm>
          <a:off x="867747" y="996822"/>
          <a:ext cx="7924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8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351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STRENGTH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WEAKNESSES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74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OPPORTUNITIES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Easy/obvious path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Internal strength match external opportunity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Easy implementation, high likelihood of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Potential Future Path</a:t>
                      </a:r>
                    </a:p>
                    <a:p>
                      <a:endParaRPr lang="en-US" sz="900" b="1" dirty="0" smtClean="0"/>
                    </a:p>
                    <a:p>
                      <a:r>
                        <a:rPr lang="en-US" b="0" dirty="0" smtClean="0"/>
                        <a:t>Likely to produce growth 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Identify and address</a:t>
                      </a:r>
                      <a:r>
                        <a:rPr lang="en-US" b="0" baseline="0" dirty="0" smtClean="0"/>
                        <a:t> internal issues</a:t>
                      </a:r>
                    </a:p>
                    <a:p>
                      <a:endParaRPr lang="en-US" sz="900" b="0" baseline="0" dirty="0" smtClean="0"/>
                    </a:p>
                    <a:p>
                      <a:r>
                        <a:rPr lang="en-US" b="0" baseline="0" dirty="0" smtClean="0"/>
                        <a:t>Internal improvements</a:t>
                      </a:r>
                    </a:p>
                    <a:p>
                      <a:endParaRPr lang="en-US" sz="900" b="0" baseline="0" dirty="0" smtClean="0"/>
                    </a:p>
                    <a:p>
                      <a:r>
                        <a:rPr lang="en-US" b="0" baseline="0" dirty="0" smtClean="0"/>
                        <a:t>Good risk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94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THREATS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Easy to Defend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Awareness of external factors needed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Internal capabilities are present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Should be easy to address</a:t>
                      </a: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 Risk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Awareness and motoring</a:t>
                      </a:r>
                      <a:r>
                        <a:rPr lang="en-US" baseline="0" dirty="0" smtClean="0"/>
                        <a:t> crucial</a:t>
                      </a:r>
                      <a:endParaRPr lang="en-US" dirty="0" smtClean="0"/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High risk of failure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09903" y="365126"/>
            <a:ext cx="7296150" cy="13255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SWOT Analysis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902" y="1690689"/>
            <a:ext cx="983899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+mj-lt"/>
              </a:rPr>
              <a:t>Managers must understand what their company can and cannot do. They must assess: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b="1" dirty="0">
                <a:latin typeface="+mj-lt"/>
              </a:rPr>
              <a:t>Strengths: </a:t>
            </a:r>
            <a:r>
              <a:rPr lang="en-US" sz="2400" dirty="0">
                <a:latin typeface="+mj-lt"/>
              </a:rPr>
              <a:t>Strengths are distinctive capabilities, resources, skills or advantages relative to competitors. Strengths may come from technological superiority, marketing, etc.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b="1" dirty="0">
                <a:latin typeface="+mj-lt"/>
              </a:rPr>
              <a:t>Weaknesses: </a:t>
            </a:r>
            <a:r>
              <a:rPr lang="en-US" sz="2400" dirty="0">
                <a:latin typeface="+mj-lt"/>
              </a:rPr>
              <a:t>Weaknesses are factors that prevent an organization from meetings its goals.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b="1" dirty="0">
                <a:latin typeface="+mj-lt"/>
              </a:rPr>
              <a:t>Opportunities: </a:t>
            </a:r>
            <a:r>
              <a:rPr lang="en-US" sz="2400" dirty="0">
                <a:latin typeface="+mj-lt"/>
              </a:rPr>
              <a:t>Opportunities are favorable conditions in the environment that the firm can potentially pursue.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b="1" dirty="0">
                <a:latin typeface="+mj-lt"/>
              </a:rPr>
              <a:t>Threats: </a:t>
            </a:r>
            <a:r>
              <a:rPr lang="en-US" sz="2400" dirty="0">
                <a:latin typeface="+mj-lt"/>
              </a:rPr>
              <a:t>Threats are unfavorable conditions tin the  environment that the firm must overcome. </a:t>
            </a:r>
          </a:p>
          <a:p>
            <a:pPr marL="342900" indent="-342900">
              <a:buFontTx/>
              <a:buChar char="-"/>
              <a:defRPr/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749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2082283" y="3072002"/>
            <a:ext cx="3320142" cy="106174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 rot="529222">
            <a:off x="2126029" y="1879335"/>
            <a:ext cx="1390056" cy="1671698"/>
            <a:chOff x="1296" y="1200"/>
            <a:chExt cx="1296" cy="1056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295" y="119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967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447" y="1247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2111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303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775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631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535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9627" y="1322850"/>
            <a:ext cx="14281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Global Integration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 rot="-9568163">
            <a:off x="3651996" y="3951803"/>
            <a:ext cx="1390056" cy="1671698"/>
            <a:chOff x="1296" y="1200"/>
            <a:chExt cx="1296" cy="1056"/>
          </a:xfrm>
        </p:grpSpPr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297" y="120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969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449" y="1248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2113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305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777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1633" y="1441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1537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 rot="-9568163">
            <a:off x="3853655" y="3731574"/>
            <a:ext cx="1390056" cy="1671698"/>
            <a:chOff x="1296" y="1200"/>
            <a:chExt cx="1296" cy="1056"/>
          </a:xfrm>
        </p:grpSpPr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1297" y="120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1969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2449" y="1248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2113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2305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777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1633" y="1441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1537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" name="Group 19"/>
          <p:cNvGrpSpPr>
            <a:grpSpLocks/>
          </p:cNvGrpSpPr>
          <p:nvPr/>
        </p:nvGrpSpPr>
        <p:grpSpPr bwMode="auto">
          <a:xfrm rot="529222">
            <a:off x="1973629" y="2031735"/>
            <a:ext cx="1390056" cy="1671698"/>
            <a:chOff x="1296" y="1200"/>
            <a:chExt cx="1296" cy="1056"/>
          </a:xfrm>
        </p:grpSpPr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1295" y="119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1967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2447" y="1247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>
              <a:off x="2111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303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1775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1631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1535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657934" y="207392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Global-Local Dilemma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20247" y="1534600"/>
            <a:ext cx="355988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Multi-domestic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Transnational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International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Regional Strategy</a:t>
            </a:r>
          </a:p>
          <a:p>
            <a:endParaRPr lang="en-US" dirty="0"/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2369092" y="5318408"/>
            <a:ext cx="21253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Responsiveness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6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718</Words>
  <Application>Microsoft Office PowerPoint</Application>
  <PresentationFormat>Widescreen</PresentationFormat>
  <Paragraphs>179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PGothic</vt:lpstr>
      <vt:lpstr>Arial</vt:lpstr>
      <vt:lpstr>Calibri</vt:lpstr>
      <vt:lpstr>メイリオ</vt:lpstr>
      <vt:lpstr>Times New Roman</vt:lpstr>
      <vt:lpstr>Trebuchet MS</vt:lpstr>
      <vt:lpstr>Wingdings</vt:lpstr>
      <vt:lpstr>Wingdings 3</vt:lpstr>
      <vt:lpstr>Facet</vt:lpstr>
      <vt:lpstr>International Management: Strategic Management for MNCs</vt:lpstr>
      <vt:lpstr>Strategic Management</vt:lpstr>
      <vt:lpstr>Value Chain</vt:lpstr>
      <vt:lpstr>The Value Chain </vt:lpstr>
      <vt:lpstr>The Value Chain </vt:lpstr>
      <vt:lpstr>Porter’s Five Forces Model</vt:lpstr>
      <vt:lpstr>PowerPoint Presentation</vt:lpstr>
      <vt:lpstr>SWOT Analysis </vt:lpstr>
      <vt:lpstr>PowerPoint Presentation</vt:lpstr>
      <vt:lpstr>Modes of Entry</vt:lpstr>
      <vt:lpstr>Licensing</vt:lpstr>
      <vt:lpstr>Foreign Direct Investment</vt:lpstr>
      <vt:lpstr>Risk versus Control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Strategic Management for MNCs</dc:title>
  <dc:creator>Shinnar, Rachel Sheli</dc:creator>
  <cp:lastModifiedBy>Shinnar, Rachel Sheli</cp:lastModifiedBy>
  <cp:revision>42</cp:revision>
  <cp:lastPrinted>2018-05-21T16:51:27Z</cp:lastPrinted>
  <dcterms:created xsi:type="dcterms:W3CDTF">2017-05-11T14:19:51Z</dcterms:created>
  <dcterms:modified xsi:type="dcterms:W3CDTF">2019-05-11T19:52:20Z</dcterms:modified>
</cp:coreProperties>
</file>