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7" r:id="rId2"/>
    <p:sldId id="260" r:id="rId3"/>
    <p:sldId id="258" r:id="rId4"/>
    <p:sldId id="261" r:id="rId5"/>
    <p:sldId id="263" r:id="rId6"/>
    <p:sldId id="264" r:id="rId7"/>
    <p:sldId id="265" r:id="rId8"/>
    <p:sldId id="262" r:id="rId9"/>
    <p:sldId id="266" r:id="rId10"/>
    <p:sldId id="267" r:id="rId11"/>
    <p:sldId id="259" r:id="rId12"/>
    <p:sldId id="268" r:id="rId13"/>
    <p:sldId id="269" r:id="rId14"/>
    <p:sldId id="270" r:id="rId15"/>
    <p:sldId id="271" r:id="rId16"/>
    <p:sldId id="272" r:id="rId17"/>
    <p:sldId id="273" r:id="rId1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7981" autoAdjust="0"/>
    <p:restoredTop sz="69735" autoAdjust="0"/>
  </p:normalViewPr>
  <p:slideViewPr>
    <p:cSldViewPr snapToGrid="0">
      <p:cViewPr varScale="1">
        <p:scale>
          <a:sx n="67" d="100"/>
          <a:sy n="67" d="100"/>
        </p:scale>
        <p:origin x="1032" y="60"/>
      </p:cViewPr>
      <p:guideLst/>
    </p:cSldViewPr>
  </p:slideViewPr>
  <p:notesTextViewPr>
    <p:cViewPr>
      <p:scale>
        <a:sx n="1" d="1"/>
        <a:sy n="1" d="1"/>
      </p:scale>
      <p:origin x="0" y="0"/>
    </p:cViewPr>
  </p:notesTextViewPr>
  <p:notesViewPr>
    <p:cSldViewPr snapToGrid="0">
      <p:cViewPr varScale="1">
        <p:scale>
          <a:sx n="64" d="100"/>
          <a:sy n="64" d="100"/>
        </p:scale>
        <p:origin x="3000"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C87C9EA-206B-4C49-9DBB-5366964F1083}" type="datetimeFigureOut">
              <a:rPr lang="en-US" smtClean="0"/>
              <a:t>5/11/2019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E2797BE-203B-4147-AD14-79BFA9F3E2A1}" type="slidenum">
              <a:rPr lang="en-US" smtClean="0"/>
              <a:t>‹#›</a:t>
            </a:fld>
            <a:endParaRPr lang="en-US"/>
          </a:p>
        </p:txBody>
      </p:sp>
    </p:spTree>
    <p:extLst>
      <p:ext uri="{BB962C8B-B14F-4D97-AF65-F5344CB8AC3E}">
        <p14:creationId xmlns:p14="http://schemas.microsoft.com/office/powerpoint/2010/main" val="1386952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99ED39-0253-4253-8827-A648AC0BCE6D}" type="slidenum">
              <a:rPr lang="en-US" smtClean="0"/>
              <a:t>1</a:t>
            </a:fld>
            <a:endParaRPr lang="en-US"/>
          </a:p>
        </p:txBody>
      </p:sp>
    </p:spTree>
    <p:extLst>
      <p:ext uri="{BB962C8B-B14F-4D97-AF65-F5344CB8AC3E}">
        <p14:creationId xmlns:p14="http://schemas.microsoft.com/office/powerpoint/2010/main" val="19797916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 </a:t>
            </a:r>
            <a:endParaRPr lang="en-US" altLang="en-US" dirty="0"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0012581B-36EB-43F2-8C26-AFDC74C150D0}" type="slidenum">
              <a:rPr lang="en-US" altLang="en-US" sz="1200" smtClean="0"/>
              <a:pPr/>
              <a:t>10</a:t>
            </a:fld>
            <a:endParaRPr lang="en-US" altLang="en-US" sz="1200" smtClean="0"/>
          </a:p>
        </p:txBody>
      </p:sp>
    </p:spTree>
    <p:extLst>
      <p:ext uri="{BB962C8B-B14F-4D97-AF65-F5344CB8AC3E}">
        <p14:creationId xmlns:p14="http://schemas.microsoft.com/office/powerpoint/2010/main" val="18710667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28713"/>
            <a:ext cx="5575300" cy="3136900"/>
          </a:xfrm>
        </p:spPr>
      </p:sp>
      <p:sp>
        <p:nvSpPr>
          <p:cNvPr id="3" name="Notes Placeholder 2"/>
          <p:cNvSpPr>
            <a:spLocks noGrp="1"/>
          </p:cNvSpPr>
          <p:nvPr>
            <p:ph type="body" idx="1"/>
          </p:nvPr>
        </p:nvSpPr>
        <p:spPr>
          <a:xfrm>
            <a:off x="346194" y="4473893"/>
            <a:ext cx="6185306" cy="4133886"/>
          </a:xfrm>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1E2797BE-203B-4147-AD14-79BFA9F3E2A1}" type="slidenum">
              <a:rPr lang="en-US" smtClean="0"/>
              <a:t>11</a:t>
            </a:fld>
            <a:endParaRPr lang="en-US"/>
          </a:p>
        </p:txBody>
      </p:sp>
    </p:spTree>
    <p:extLst>
      <p:ext uri="{BB962C8B-B14F-4D97-AF65-F5344CB8AC3E}">
        <p14:creationId xmlns:p14="http://schemas.microsoft.com/office/powerpoint/2010/main" val="36891317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xfrm>
            <a:off x="717550" y="1162050"/>
            <a:ext cx="5575300" cy="240278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xfrm>
            <a:off x="248533" y="3657600"/>
            <a:ext cx="6576337" cy="545989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b="1" dirty="0" smtClean="0"/>
              <a:t> </a:t>
            </a:r>
            <a:endParaRPr lang="en-US" altLang="en-US" dirty="0" smtClean="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A8C68F12-DD08-430B-BEA0-AAE582707D62}" type="slidenum">
              <a:rPr lang="en-US" altLang="en-US" sz="1200" smtClean="0"/>
              <a:pPr/>
              <a:t>12</a:t>
            </a:fld>
            <a:endParaRPr lang="en-US" altLang="en-US" sz="1200" smtClean="0"/>
          </a:p>
        </p:txBody>
      </p:sp>
    </p:spTree>
    <p:extLst>
      <p:ext uri="{BB962C8B-B14F-4D97-AF65-F5344CB8AC3E}">
        <p14:creationId xmlns:p14="http://schemas.microsoft.com/office/powerpoint/2010/main" val="9739831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hangingPunct="1">
              <a:defRPr/>
            </a:pPr>
            <a:r>
              <a:rPr lang="en-US" dirty="0" smtClean="0"/>
              <a:t> </a:t>
            </a:r>
            <a:endParaRPr lang="en-US" dirty="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46AF064E-DDC3-4F57-8F78-152F5545AF2B}" type="slidenum">
              <a:rPr lang="en-US" altLang="en-US" sz="1200" smtClean="0"/>
              <a:pPr/>
              <a:t>13</a:t>
            </a:fld>
            <a:endParaRPr lang="en-US" altLang="en-US" sz="1200" smtClean="0"/>
          </a:p>
        </p:txBody>
      </p:sp>
    </p:spTree>
    <p:extLst>
      <p:ext uri="{BB962C8B-B14F-4D97-AF65-F5344CB8AC3E}">
        <p14:creationId xmlns:p14="http://schemas.microsoft.com/office/powerpoint/2010/main" val="18052677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7B672EDA-A707-4F2A-A169-891EC684F58C}" type="slidenum">
              <a:rPr lang="en-US" altLang="en-US" sz="1200" smtClean="0"/>
              <a:pPr/>
              <a:t>14</a:t>
            </a:fld>
            <a:endParaRPr lang="en-US" altLang="en-US" sz="1200" smtClean="0"/>
          </a:p>
        </p:txBody>
      </p:sp>
    </p:spTree>
    <p:extLst>
      <p:ext uri="{BB962C8B-B14F-4D97-AF65-F5344CB8AC3E}">
        <p14:creationId xmlns:p14="http://schemas.microsoft.com/office/powerpoint/2010/main" val="3853630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89D524A7-4EE8-46CA-A055-6C2DAEB07ECA}" type="slidenum">
              <a:rPr lang="en-US" altLang="en-US" sz="1200" smtClean="0"/>
              <a:pPr/>
              <a:t>15</a:t>
            </a:fld>
            <a:endParaRPr lang="en-US" altLang="en-US" sz="1200" smtClean="0"/>
          </a:p>
        </p:txBody>
      </p:sp>
    </p:spTree>
    <p:extLst>
      <p:ext uri="{BB962C8B-B14F-4D97-AF65-F5344CB8AC3E}">
        <p14:creationId xmlns:p14="http://schemas.microsoft.com/office/powerpoint/2010/main" val="33371963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smtClean="0"/>
              <a:t> </a:t>
            </a:r>
            <a:endParaRPr lang="en-US" altLang="en-US" dirty="0"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565C5373-CFF7-4524-8ACD-AEA6F9CA4701}" type="slidenum">
              <a:rPr lang="en-US" altLang="en-US" sz="1200" smtClean="0"/>
              <a:pPr/>
              <a:t>16</a:t>
            </a:fld>
            <a:endParaRPr lang="en-US" altLang="en-US" sz="1200" smtClean="0"/>
          </a:p>
        </p:txBody>
      </p:sp>
    </p:spTree>
    <p:extLst>
      <p:ext uri="{BB962C8B-B14F-4D97-AF65-F5344CB8AC3E}">
        <p14:creationId xmlns:p14="http://schemas.microsoft.com/office/powerpoint/2010/main" val="6479622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dirty="0"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43D19CD9-A346-402B-88C7-529DEB1D79DC}" type="slidenum">
              <a:rPr lang="en-US" altLang="en-US" sz="1200" smtClean="0"/>
              <a:pPr/>
              <a:t>17</a:t>
            </a:fld>
            <a:endParaRPr lang="en-US" altLang="en-US" sz="1200" smtClean="0"/>
          </a:p>
        </p:txBody>
      </p:sp>
    </p:spTree>
    <p:extLst>
      <p:ext uri="{BB962C8B-B14F-4D97-AF65-F5344CB8AC3E}">
        <p14:creationId xmlns:p14="http://schemas.microsoft.com/office/powerpoint/2010/main" val="16863146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90C2990D-1AB6-4BC8-A1E0-9D45F371D7A9}" type="slidenum">
              <a:rPr lang="en-US" altLang="en-US" sz="1200" smtClean="0"/>
              <a:pPr/>
              <a:t>2</a:t>
            </a:fld>
            <a:endParaRPr lang="en-US" altLang="en-US" sz="1200" smtClean="0"/>
          </a:p>
        </p:txBody>
      </p:sp>
    </p:spTree>
    <p:extLst>
      <p:ext uri="{BB962C8B-B14F-4D97-AF65-F5344CB8AC3E}">
        <p14:creationId xmlns:p14="http://schemas.microsoft.com/office/powerpoint/2010/main" val="2005282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4466719"/>
          </a:xfrm>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1E2797BE-203B-4147-AD14-79BFA9F3E2A1}" type="slidenum">
              <a:rPr lang="en-US" smtClean="0"/>
              <a:t>3</a:t>
            </a:fld>
            <a:endParaRPr lang="en-US"/>
          </a:p>
        </p:txBody>
      </p:sp>
    </p:spTree>
    <p:extLst>
      <p:ext uri="{BB962C8B-B14F-4D97-AF65-F5344CB8AC3E}">
        <p14:creationId xmlns:p14="http://schemas.microsoft.com/office/powerpoint/2010/main" val="4100679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 </a:t>
            </a:r>
            <a:endParaRPr lang="en-US" altLang="en-US" dirty="0"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98917EB9-2694-4816-9F25-4F1C331347B9}" type="slidenum">
              <a:rPr lang="en-US" altLang="en-US" sz="1200" smtClean="0"/>
              <a:pPr/>
              <a:t>4</a:t>
            </a:fld>
            <a:endParaRPr lang="en-US" altLang="en-US" sz="1200" smtClean="0"/>
          </a:p>
        </p:txBody>
      </p:sp>
    </p:spTree>
    <p:extLst>
      <p:ext uri="{BB962C8B-B14F-4D97-AF65-F5344CB8AC3E}">
        <p14:creationId xmlns:p14="http://schemas.microsoft.com/office/powerpoint/2010/main" val="13604930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 </a:t>
            </a:r>
            <a:endParaRPr lang="en-US" altLang="en-US" dirty="0"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F44BDFBB-993F-498C-A870-AF3CE0A823D1}" type="slidenum">
              <a:rPr lang="en-US" altLang="en-US" sz="1200" smtClean="0"/>
              <a:pPr/>
              <a:t>5</a:t>
            </a:fld>
            <a:endParaRPr lang="en-US" altLang="en-US" sz="1200" smtClean="0"/>
          </a:p>
        </p:txBody>
      </p:sp>
    </p:spTree>
    <p:extLst>
      <p:ext uri="{BB962C8B-B14F-4D97-AF65-F5344CB8AC3E}">
        <p14:creationId xmlns:p14="http://schemas.microsoft.com/office/powerpoint/2010/main" val="2244894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 </a:t>
            </a:r>
            <a:endParaRPr lang="en-US" altLang="en-US" dirty="0" smtClean="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FE12DA71-2692-47C8-BB43-E991EE9846F4}" type="slidenum">
              <a:rPr lang="en-US" altLang="en-US" sz="1200" smtClean="0"/>
              <a:pPr/>
              <a:t>6</a:t>
            </a:fld>
            <a:endParaRPr lang="en-US" altLang="en-US" sz="1200" smtClean="0"/>
          </a:p>
        </p:txBody>
      </p:sp>
    </p:spTree>
    <p:extLst>
      <p:ext uri="{BB962C8B-B14F-4D97-AF65-F5344CB8AC3E}">
        <p14:creationId xmlns:p14="http://schemas.microsoft.com/office/powerpoint/2010/main" val="37499557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dirty="0" smtClean="0"/>
              <a:t> </a:t>
            </a:r>
            <a:endParaRPr lang="en-US"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2C40793A-C666-4C14-9362-6E89D064155E}" type="slidenum">
              <a:rPr lang="en-US" altLang="en-US" sz="1200" smtClean="0"/>
              <a:pPr/>
              <a:t>7</a:t>
            </a:fld>
            <a:endParaRPr lang="en-US" altLang="en-US" sz="1200" smtClean="0"/>
          </a:p>
        </p:txBody>
      </p:sp>
    </p:spTree>
    <p:extLst>
      <p:ext uri="{BB962C8B-B14F-4D97-AF65-F5344CB8AC3E}">
        <p14:creationId xmlns:p14="http://schemas.microsoft.com/office/powerpoint/2010/main" val="6328718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4466719"/>
          </a:xfrm>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1E2797BE-203B-4147-AD14-79BFA9F3E2A1}" type="slidenum">
              <a:rPr lang="en-US" smtClean="0"/>
              <a:t>8</a:t>
            </a:fld>
            <a:endParaRPr lang="en-US"/>
          </a:p>
        </p:txBody>
      </p:sp>
    </p:spTree>
    <p:extLst>
      <p:ext uri="{BB962C8B-B14F-4D97-AF65-F5344CB8AC3E}">
        <p14:creationId xmlns:p14="http://schemas.microsoft.com/office/powerpoint/2010/main" val="27800351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400" b="1" i="1" dirty="0" smtClean="0"/>
              <a:t> </a:t>
            </a:r>
            <a:endParaRPr lang="en-US" altLang="en-US" sz="1400" dirty="0"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ea typeface="MS PGothic" panose="020B0600070205080204" pitchFamily="34" charset="-128"/>
              </a:defRPr>
            </a:lvl1pPr>
            <a:lvl2pPr marL="742950" indent="-285750">
              <a:defRPr sz="2400">
                <a:solidFill>
                  <a:schemeClr val="tx1"/>
                </a:solidFill>
                <a:latin typeface="Times New Roman" panose="02020603050405020304" pitchFamily="18" charset="0"/>
                <a:ea typeface="MS PGothic" panose="020B0600070205080204" pitchFamily="34" charset="-128"/>
              </a:defRPr>
            </a:lvl2pPr>
            <a:lvl3pPr marL="1143000" indent="-228600">
              <a:defRPr sz="2400">
                <a:solidFill>
                  <a:schemeClr val="tx1"/>
                </a:solidFill>
                <a:latin typeface="Times New Roman" panose="02020603050405020304" pitchFamily="18" charset="0"/>
                <a:ea typeface="MS PGothic" panose="020B0600070205080204" pitchFamily="34" charset="-128"/>
              </a:defRPr>
            </a:lvl3pPr>
            <a:lvl4pPr marL="1600200" indent="-228600">
              <a:defRPr sz="2400">
                <a:solidFill>
                  <a:schemeClr val="tx1"/>
                </a:solidFill>
                <a:latin typeface="Times New Roman" panose="02020603050405020304" pitchFamily="18" charset="0"/>
                <a:ea typeface="MS PGothic" panose="020B0600070205080204" pitchFamily="34" charset="-128"/>
              </a:defRPr>
            </a:lvl4pPr>
            <a:lvl5pPr marL="2057400" indent="-22860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F6FFC77F-51CD-44C5-8D0A-26EACD83B843}" type="slidenum">
              <a:rPr lang="en-US" altLang="en-US" sz="1200" smtClean="0"/>
              <a:pPr/>
              <a:t>9</a:t>
            </a:fld>
            <a:endParaRPr lang="en-US" altLang="en-US" sz="1200" smtClean="0"/>
          </a:p>
        </p:txBody>
      </p:sp>
    </p:spTree>
    <p:extLst>
      <p:ext uri="{BB962C8B-B14F-4D97-AF65-F5344CB8AC3E}">
        <p14:creationId xmlns:p14="http://schemas.microsoft.com/office/powerpoint/2010/main" val="3475103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5/11/2019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2428" y="541176"/>
            <a:ext cx="10114384" cy="2641913"/>
          </a:xfrm>
        </p:spPr>
        <p:txBody>
          <a:bodyPr/>
          <a:lstStyle/>
          <a:p>
            <a:pPr algn="l"/>
            <a:r>
              <a:rPr lang="en-US" sz="4000" dirty="0" smtClean="0"/>
              <a:t>International Management:</a:t>
            </a:r>
            <a:br>
              <a:rPr lang="en-US" sz="4000" dirty="0" smtClean="0"/>
            </a:br>
            <a:r>
              <a:rPr lang="en-US" sz="4000" dirty="0" smtClean="0"/>
              <a:t>Institutional Context</a:t>
            </a:r>
            <a:endParaRPr lang="en-US" sz="4000" dirty="0"/>
          </a:p>
        </p:txBody>
      </p:sp>
      <p:sp>
        <p:nvSpPr>
          <p:cNvPr id="3" name="Subtitle 2"/>
          <p:cNvSpPr>
            <a:spLocks noGrp="1"/>
          </p:cNvSpPr>
          <p:nvPr>
            <p:ph type="subTitle" idx="1"/>
          </p:nvPr>
        </p:nvSpPr>
        <p:spPr/>
        <p:txBody>
          <a:bodyPr>
            <a:noAutofit/>
          </a:bodyPr>
          <a:lstStyle/>
          <a:p>
            <a:pPr algn="l"/>
            <a:r>
              <a:rPr lang="en-US" sz="3000" dirty="0" smtClean="0">
                <a:solidFill>
                  <a:schemeClr val="tx1"/>
                </a:solidFill>
              </a:rPr>
              <a:t>Angers, France</a:t>
            </a:r>
          </a:p>
          <a:p>
            <a:pPr algn="l"/>
            <a:r>
              <a:rPr lang="en-US" sz="3000" dirty="0" smtClean="0">
                <a:solidFill>
                  <a:schemeClr val="tx1"/>
                </a:solidFill>
              </a:rPr>
              <a:t>Summer 2019</a:t>
            </a:r>
            <a:endParaRPr lang="en-US" sz="3000" dirty="0">
              <a:solidFill>
                <a:schemeClr val="tx1"/>
              </a:solidFill>
            </a:endParaRPr>
          </a:p>
        </p:txBody>
      </p:sp>
    </p:spTree>
    <p:extLst>
      <p:ext uri="{BB962C8B-B14F-4D97-AF65-F5344CB8AC3E}">
        <p14:creationId xmlns:p14="http://schemas.microsoft.com/office/powerpoint/2010/main" val="2390029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a:xfrm>
            <a:off x="328613" y="228601"/>
            <a:ext cx="10339387" cy="1325563"/>
          </a:xfrm>
        </p:spPr>
        <p:txBody>
          <a:bodyPr/>
          <a:lstStyle/>
          <a:p>
            <a:pPr eaLnBrk="1" hangingPunct="1"/>
            <a:r>
              <a:rPr lang="en-US" altLang="en-US" b="1" smtClean="0"/>
              <a:t>Managerial Implications: Industrialization</a:t>
            </a:r>
            <a:endParaRPr lang="en-US" altLang="en-US" smtClean="0"/>
          </a:p>
        </p:txBody>
      </p:sp>
      <p:sp>
        <p:nvSpPr>
          <p:cNvPr id="20483" name="Rectangle 5"/>
          <p:cNvSpPr>
            <a:spLocks noGrp="1" noChangeArrowheads="1"/>
          </p:cNvSpPr>
          <p:nvPr>
            <p:ph idx="1"/>
          </p:nvPr>
        </p:nvSpPr>
        <p:spPr>
          <a:xfrm>
            <a:off x="214313" y="1243013"/>
            <a:ext cx="10301287" cy="5386387"/>
          </a:xfrm>
        </p:spPr>
        <p:txBody>
          <a:bodyPr rtlCol="0">
            <a:normAutofit fontScale="62500" lnSpcReduction="20000"/>
          </a:bodyPr>
          <a:lstStyle/>
          <a:p>
            <a:pPr marL="0" indent="0">
              <a:buNone/>
              <a:defRPr/>
            </a:pPr>
            <a:r>
              <a:rPr lang="en-US" altLang="en-US" sz="2800" dirty="0"/>
              <a:t>Direct correspondence between industrialization and economic development:</a:t>
            </a:r>
          </a:p>
          <a:p>
            <a:pPr marL="0" indent="0">
              <a:buNone/>
              <a:defRPr/>
            </a:pPr>
            <a:r>
              <a:rPr lang="en-US" altLang="en-US" sz="2800" b="1" dirty="0"/>
              <a:t>Pre-industrial countries</a:t>
            </a:r>
            <a:r>
              <a:rPr lang="en-US" altLang="en-US" sz="2800" dirty="0"/>
              <a:t> provide cheap labor and untapped markets BUT</a:t>
            </a:r>
          </a:p>
          <a:p>
            <a:pPr lvl="1" eaLnBrk="1" hangingPunct="1">
              <a:defRPr/>
            </a:pPr>
            <a:r>
              <a:rPr lang="en-US" altLang="en-US" sz="2800" dirty="0"/>
              <a:t>Poor infrastructure for business.</a:t>
            </a:r>
          </a:p>
          <a:p>
            <a:pPr lvl="1" eaLnBrk="1" hangingPunct="1">
              <a:defRPr/>
            </a:pPr>
            <a:r>
              <a:rPr lang="en-US" altLang="en-US" sz="2800" dirty="0"/>
              <a:t>Traditional and communal values.</a:t>
            </a:r>
          </a:p>
          <a:p>
            <a:pPr marL="0" indent="0">
              <a:buNone/>
              <a:defRPr/>
            </a:pPr>
            <a:r>
              <a:rPr lang="en-US" altLang="en-US" sz="2800" b="1" dirty="0"/>
              <a:t>Industrial societies </a:t>
            </a:r>
            <a:r>
              <a:rPr lang="en-US" altLang="en-US" sz="2800" dirty="0"/>
              <a:t>favor innovation and individualism.</a:t>
            </a:r>
          </a:p>
          <a:p>
            <a:pPr lvl="1" eaLnBrk="1" hangingPunct="1">
              <a:defRPr/>
            </a:pPr>
            <a:r>
              <a:rPr lang="en-US" altLang="en-US" sz="2800" dirty="0"/>
              <a:t>Governments provide favorable environment. </a:t>
            </a:r>
          </a:p>
          <a:p>
            <a:pPr lvl="1" eaLnBrk="1" hangingPunct="1">
              <a:defRPr/>
            </a:pPr>
            <a:r>
              <a:rPr lang="en-US" altLang="en-US" sz="2800" dirty="0"/>
              <a:t>Educated (and more costly) labor force.</a:t>
            </a:r>
          </a:p>
          <a:p>
            <a:pPr marL="0" indent="0">
              <a:buNone/>
              <a:defRPr/>
            </a:pPr>
            <a:r>
              <a:rPr lang="en-US" altLang="en-US" sz="2800" b="1" dirty="0"/>
              <a:t>Postindustrial societies</a:t>
            </a:r>
          </a:p>
          <a:p>
            <a:pPr lvl="1" eaLnBrk="1" hangingPunct="1">
              <a:defRPr/>
            </a:pPr>
            <a:r>
              <a:rPr lang="en-US" altLang="en-US" sz="2800" dirty="0"/>
              <a:t>Dominance of service sector; knowledge based.</a:t>
            </a:r>
          </a:p>
          <a:p>
            <a:pPr lvl="1" eaLnBrk="1" hangingPunct="1">
              <a:defRPr/>
            </a:pPr>
            <a:r>
              <a:rPr lang="en-US" altLang="en-US" sz="2800" dirty="0"/>
              <a:t>Almost complete demise of agricultural sector.</a:t>
            </a:r>
          </a:p>
          <a:p>
            <a:pPr lvl="1" eaLnBrk="1" hangingPunct="1">
              <a:defRPr/>
            </a:pPr>
            <a:r>
              <a:rPr lang="en-US" altLang="en-US" sz="2800" dirty="0"/>
              <a:t>Significant decline in manufacturing sector rise in information-rich occupations.</a:t>
            </a:r>
          </a:p>
          <a:p>
            <a:pPr lvl="1" eaLnBrk="1" hangingPunct="1">
              <a:defRPr/>
            </a:pPr>
            <a:r>
              <a:rPr lang="en-US" altLang="en-US" sz="2800" dirty="0"/>
              <a:t>Increasing emphasis on quality-of-life.</a:t>
            </a:r>
          </a:p>
          <a:p>
            <a:pPr lvl="1" eaLnBrk="1" hangingPunct="1">
              <a:defRPr/>
            </a:pPr>
            <a:r>
              <a:rPr lang="en-US" altLang="en-US" sz="2800" dirty="0"/>
              <a:t>Non economic incentives favored.</a:t>
            </a:r>
          </a:p>
          <a:p>
            <a:pPr lvl="1" eaLnBrk="1" hangingPunct="1">
              <a:defRPr/>
            </a:pPr>
            <a:r>
              <a:rPr lang="en-US" altLang="en-US" sz="2800" dirty="0"/>
              <a:t>Post-materialist values, individual expression,                                                               and movement toward more a humane society.</a:t>
            </a:r>
          </a:p>
          <a:p>
            <a:pPr lvl="1" eaLnBrk="1" hangingPunct="1">
              <a:defRPr/>
            </a:pPr>
            <a:endParaRPr lang="en-US" altLang="en-US" sz="2600" dirty="0"/>
          </a:p>
          <a:p>
            <a:pPr lvl="1" eaLnBrk="1" hangingPunct="1">
              <a:buFontTx/>
              <a:buNone/>
              <a:defRPr/>
            </a:pPr>
            <a:endParaRPr lang="en-US" altLang="en-US" dirty="0" smtClean="0"/>
          </a:p>
        </p:txBody>
      </p:sp>
    </p:spTree>
    <p:extLst>
      <p:ext uri="{BB962C8B-B14F-4D97-AF65-F5344CB8AC3E}">
        <p14:creationId xmlns:p14="http://schemas.microsoft.com/office/powerpoint/2010/main" val="26200678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Institutions</a:t>
            </a:r>
            <a:endParaRPr lang="en-US" dirty="0"/>
          </a:p>
        </p:txBody>
      </p:sp>
      <p:sp>
        <p:nvSpPr>
          <p:cNvPr id="3" name="Content Placeholder 2"/>
          <p:cNvSpPr>
            <a:spLocks noGrp="1"/>
          </p:cNvSpPr>
          <p:nvPr>
            <p:ph idx="1"/>
          </p:nvPr>
        </p:nvSpPr>
        <p:spPr>
          <a:xfrm>
            <a:off x="677334" y="1315616"/>
            <a:ext cx="8596668" cy="4725747"/>
          </a:xfrm>
        </p:spPr>
        <p:txBody>
          <a:bodyPr>
            <a:normAutofit/>
          </a:bodyPr>
          <a:lstStyle/>
          <a:p>
            <a:r>
              <a:rPr lang="en-US" sz="2600" b="1" dirty="0" smtClean="0">
                <a:solidFill>
                  <a:schemeClr val="bg2">
                    <a:lumMod val="75000"/>
                  </a:schemeClr>
                </a:solidFill>
              </a:rPr>
              <a:t>Economic system</a:t>
            </a:r>
            <a:r>
              <a:rPr lang="en-US" sz="2600" dirty="0" smtClean="0">
                <a:solidFill>
                  <a:schemeClr val="bg2">
                    <a:lumMod val="75000"/>
                  </a:schemeClr>
                </a:solidFill>
              </a:rPr>
              <a:t>: </a:t>
            </a:r>
          </a:p>
          <a:p>
            <a:r>
              <a:rPr lang="en-US" sz="2600" b="1" dirty="0" smtClean="0">
                <a:solidFill>
                  <a:schemeClr val="bg2">
                    <a:lumMod val="75000"/>
                  </a:schemeClr>
                </a:solidFill>
              </a:rPr>
              <a:t>Level of industrialization</a:t>
            </a:r>
            <a:r>
              <a:rPr lang="en-US" sz="2600" dirty="0" smtClean="0">
                <a:solidFill>
                  <a:schemeClr val="bg2">
                    <a:lumMod val="75000"/>
                  </a:schemeClr>
                </a:solidFill>
              </a:rPr>
              <a:t>: </a:t>
            </a:r>
          </a:p>
          <a:p>
            <a:r>
              <a:rPr lang="en-US" sz="2600" b="1" dirty="0" smtClean="0">
                <a:solidFill>
                  <a:schemeClr val="tx1"/>
                </a:solidFill>
              </a:rPr>
              <a:t>Religion</a:t>
            </a:r>
            <a:r>
              <a:rPr lang="en-US" sz="2600" dirty="0" smtClean="0">
                <a:solidFill>
                  <a:schemeClr val="tx1"/>
                </a:solidFill>
              </a:rPr>
              <a:t>: MNCs influenced by dominant religious practices</a:t>
            </a:r>
            <a:endParaRPr lang="en-US" sz="2600" b="1" dirty="0" smtClean="0">
              <a:solidFill>
                <a:schemeClr val="tx1"/>
              </a:solidFill>
            </a:endParaRPr>
          </a:p>
          <a:p>
            <a:r>
              <a:rPr lang="en-US" sz="2600" b="1" dirty="0" smtClean="0">
                <a:solidFill>
                  <a:schemeClr val="tx1"/>
                </a:solidFill>
              </a:rPr>
              <a:t>Education system: </a:t>
            </a:r>
            <a:r>
              <a:rPr lang="en-US" sz="2600" dirty="0" smtClean="0">
                <a:solidFill>
                  <a:schemeClr val="tx1"/>
                </a:solidFill>
              </a:rPr>
              <a:t>impacts human capital potential</a:t>
            </a:r>
            <a:endParaRPr lang="en-US" sz="2600" b="1" dirty="0" smtClean="0">
              <a:solidFill>
                <a:schemeClr val="tx1"/>
              </a:solidFill>
            </a:endParaRPr>
          </a:p>
          <a:p>
            <a:r>
              <a:rPr lang="en-US" sz="2600" b="1" dirty="0" smtClean="0">
                <a:solidFill>
                  <a:schemeClr val="tx1"/>
                </a:solidFill>
              </a:rPr>
              <a:t>Social inequality: </a:t>
            </a:r>
            <a:r>
              <a:rPr lang="en-US" sz="2600" dirty="0" smtClean="0">
                <a:solidFill>
                  <a:schemeClr val="tx1"/>
                </a:solidFill>
              </a:rPr>
              <a:t>implications for business ethics &amp; choice of location</a:t>
            </a:r>
            <a:r>
              <a:rPr lang="en-US" sz="2600" b="1" dirty="0" smtClean="0">
                <a:solidFill>
                  <a:schemeClr val="tx1"/>
                </a:solidFill>
              </a:rPr>
              <a:t> </a:t>
            </a:r>
            <a:endParaRPr lang="en-US" sz="2600" b="1" dirty="0">
              <a:solidFill>
                <a:schemeClr val="tx1"/>
              </a:solidFill>
            </a:endParaRPr>
          </a:p>
        </p:txBody>
      </p:sp>
    </p:spTree>
    <p:extLst>
      <p:ext uri="{BB962C8B-B14F-4D97-AF65-F5344CB8AC3E}">
        <p14:creationId xmlns:p14="http://schemas.microsoft.com/office/powerpoint/2010/main" val="3038813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Grp="1" noChangeArrowheads="1"/>
          </p:cNvSpPr>
          <p:nvPr>
            <p:ph type="title"/>
          </p:nvPr>
        </p:nvSpPr>
        <p:spPr>
          <a:xfrm>
            <a:off x="400050" y="428626"/>
            <a:ext cx="7886700" cy="1325562"/>
          </a:xfrm>
        </p:spPr>
        <p:txBody>
          <a:bodyPr/>
          <a:lstStyle/>
          <a:p>
            <a:pPr eaLnBrk="1" hangingPunct="1"/>
            <a:r>
              <a:rPr lang="en-US" altLang="en-US" sz="4000" b="1" dirty="0"/>
              <a:t>Religion</a:t>
            </a:r>
          </a:p>
        </p:txBody>
      </p:sp>
      <p:sp>
        <p:nvSpPr>
          <p:cNvPr id="22531" name="Rectangle 5"/>
          <p:cNvSpPr>
            <a:spLocks noGrp="1" noChangeArrowheads="1"/>
          </p:cNvSpPr>
          <p:nvPr>
            <p:ph idx="1"/>
          </p:nvPr>
        </p:nvSpPr>
        <p:spPr>
          <a:xfrm>
            <a:off x="400050" y="1628776"/>
            <a:ext cx="9886950" cy="4848226"/>
          </a:xfrm>
        </p:spPr>
        <p:txBody>
          <a:bodyPr rtlCol="0">
            <a:normAutofit/>
          </a:bodyPr>
          <a:lstStyle/>
          <a:p>
            <a:pPr marL="0" indent="0">
              <a:buNone/>
              <a:defRPr/>
            </a:pPr>
            <a:r>
              <a:rPr lang="en-US" altLang="en-US" sz="2600" dirty="0"/>
              <a:t>Shared set of beliefs, activities, and institutions based on faith.</a:t>
            </a:r>
          </a:p>
          <a:p>
            <a:pPr eaLnBrk="1" hangingPunct="1">
              <a:defRPr/>
            </a:pPr>
            <a:r>
              <a:rPr lang="en-US" altLang="en-US" sz="2600" dirty="0"/>
              <a:t>Religion is an important aspect of most societies. Religiosity varies across nations</a:t>
            </a:r>
          </a:p>
          <a:p>
            <a:pPr eaLnBrk="1" hangingPunct="1">
              <a:defRPr/>
            </a:pPr>
            <a:r>
              <a:rPr lang="en-US" altLang="en-US" sz="2600" dirty="0"/>
              <a:t>Together, Christianity, Islam, Hinduism and Buddhism are followed by almost 71% of the world</a:t>
            </a:r>
            <a:r>
              <a:rPr lang="ja-JP" altLang="en-US" sz="2600" dirty="0"/>
              <a:t>’</a:t>
            </a:r>
            <a:r>
              <a:rPr lang="en-US" altLang="ja-JP" sz="2600" dirty="0"/>
              <a:t>s population.</a:t>
            </a:r>
          </a:p>
          <a:p>
            <a:pPr eaLnBrk="1" hangingPunct="1">
              <a:defRPr/>
            </a:pPr>
            <a:r>
              <a:rPr lang="en-US" altLang="en-US" sz="2600" dirty="0"/>
              <a:t>20% of world</a:t>
            </a:r>
            <a:r>
              <a:rPr lang="ja-JP" altLang="en-US" sz="2600" dirty="0"/>
              <a:t>’</a:t>
            </a:r>
            <a:r>
              <a:rPr lang="en-US" altLang="ja-JP" sz="2600" dirty="0"/>
              <a:t>s population are nonreligious.</a:t>
            </a:r>
          </a:p>
          <a:p>
            <a:pPr eaLnBrk="1" hangingPunct="1">
              <a:defRPr/>
            </a:pPr>
            <a:r>
              <a:rPr lang="en-US" altLang="en-US" sz="2600" dirty="0"/>
              <a:t>Different religions shape how people do business in different parts of the world with implications for international business. </a:t>
            </a:r>
          </a:p>
          <a:p>
            <a:pPr eaLnBrk="1" hangingPunct="1">
              <a:buFontTx/>
              <a:buNone/>
              <a:defRPr/>
            </a:pPr>
            <a:endParaRPr lang="en-US" altLang="en-US" dirty="0" smtClean="0"/>
          </a:p>
        </p:txBody>
      </p:sp>
    </p:spTree>
    <p:extLst>
      <p:ext uri="{BB962C8B-B14F-4D97-AF65-F5344CB8AC3E}">
        <p14:creationId xmlns:p14="http://schemas.microsoft.com/office/powerpoint/2010/main" val="14615076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Grp="1" noChangeArrowheads="1"/>
          </p:cNvSpPr>
          <p:nvPr>
            <p:ph type="title"/>
          </p:nvPr>
        </p:nvSpPr>
        <p:spPr>
          <a:xfrm>
            <a:off x="260350" y="328613"/>
            <a:ext cx="7886700" cy="1325562"/>
          </a:xfrm>
        </p:spPr>
        <p:txBody>
          <a:bodyPr/>
          <a:lstStyle/>
          <a:p>
            <a:pPr eaLnBrk="1" hangingPunct="1"/>
            <a:r>
              <a:rPr lang="en-US" altLang="en-US" sz="4000" b="1" dirty="0"/>
              <a:t>Education</a:t>
            </a:r>
          </a:p>
        </p:txBody>
      </p:sp>
      <p:sp>
        <p:nvSpPr>
          <p:cNvPr id="28675" name="Rectangle 5"/>
          <p:cNvSpPr>
            <a:spLocks noGrp="1" noChangeArrowheads="1"/>
          </p:cNvSpPr>
          <p:nvPr>
            <p:ph idx="1"/>
          </p:nvPr>
        </p:nvSpPr>
        <p:spPr>
          <a:xfrm>
            <a:off x="260350" y="1314450"/>
            <a:ext cx="9607550" cy="5214938"/>
          </a:xfrm>
        </p:spPr>
        <p:txBody>
          <a:bodyPr rtlCol="0">
            <a:normAutofit/>
          </a:bodyPr>
          <a:lstStyle/>
          <a:p>
            <a:pPr marL="0" indent="0">
              <a:buNone/>
              <a:defRPr/>
            </a:pPr>
            <a:r>
              <a:rPr lang="en-US" altLang="en-US" sz="2200" i="1" dirty="0" smtClean="0"/>
              <a:t>Education</a:t>
            </a:r>
            <a:r>
              <a:rPr lang="en-US" altLang="en-US" sz="2200" dirty="0" smtClean="0"/>
              <a:t>: organized networks of socialization experiences which prepare individuals to act in society.</a:t>
            </a:r>
          </a:p>
          <a:p>
            <a:pPr eaLnBrk="1" hangingPunct="1">
              <a:defRPr/>
            </a:pPr>
            <a:r>
              <a:rPr lang="en-US" altLang="en-US" sz="2200" dirty="0" smtClean="0"/>
              <a:t>Central element in organization of society.</a:t>
            </a:r>
          </a:p>
          <a:p>
            <a:pPr eaLnBrk="1" hangingPunct="1">
              <a:defRPr/>
            </a:pPr>
            <a:r>
              <a:rPr lang="en-US" altLang="en-US" sz="2200" dirty="0" smtClean="0"/>
              <a:t>Helps construct competencies, professions, and professionals.</a:t>
            </a:r>
          </a:p>
          <a:p>
            <a:pPr marL="0" indent="0">
              <a:buNone/>
              <a:defRPr/>
            </a:pPr>
            <a:r>
              <a:rPr lang="en-US" altLang="en-US" sz="2200" b="1" dirty="0" smtClean="0"/>
              <a:t>Implications for Multinationals:</a:t>
            </a:r>
          </a:p>
          <a:p>
            <a:pPr eaLnBrk="1" hangingPunct="1">
              <a:defRPr/>
            </a:pPr>
            <a:r>
              <a:rPr lang="en-US" altLang="en-US" sz="2200" dirty="0" smtClean="0"/>
              <a:t>Gives an idea of the skill level of workers in any society (human-capital potential).</a:t>
            </a:r>
          </a:p>
          <a:p>
            <a:pPr eaLnBrk="1" hangingPunct="1">
              <a:defRPr/>
            </a:pPr>
            <a:r>
              <a:rPr lang="en-US" altLang="en-US" sz="2200" dirty="0" smtClean="0"/>
              <a:t>Educational attainment helps determine the nature of the workforce.</a:t>
            </a:r>
          </a:p>
          <a:p>
            <a:pPr eaLnBrk="1" hangingPunct="1">
              <a:defRPr/>
            </a:pPr>
            <a:r>
              <a:rPr lang="en-US" altLang="en-US" sz="2200" dirty="0" smtClean="0"/>
              <a:t>May impact needed spending on training and development.</a:t>
            </a:r>
          </a:p>
          <a:p>
            <a:pPr eaLnBrk="1" hangingPunct="1">
              <a:defRPr/>
            </a:pPr>
            <a:r>
              <a:rPr lang="en-US" altLang="en-US" sz="2200" dirty="0" smtClean="0"/>
              <a:t>Other relevant information include Math and Science scores and R &amp; D expenditures.</a:t>
            </a:r>
          </a:p>
          <a:p>
            <a:pPr marL="0" indent="0">
              <a:buNone/>
              <a:defRPr/>
            </a:pPr>
            <a:endParaRPr lang="en-US" altLang="en-US" dirty="0" smtClean="0"/>
          </a:p>
        </p:txBody>
      </p:sp>
    </p:spTree>
    <p:extLst>
      <p:ext uri="{BB962C8B-B14F-4D97-AF65-F5344CB8AC3E}">
        <p14:creationId xmlns:p14="http://schemas.microsoft.com/office/powerpoint/2010/main" val="21942479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314325" y="381000"/>
            <a:ext cx="10134600" cy="1219200"/>
          </a:xfrm>
        </p:spPr>
        <p:txBody>
          <a:bodyPr rtlCol="0">
            <a:normAutofit/>
          </a:bodyPr>
          <a:lstStyle/>
          <a:p>
            <a:pPr>
              <a:defRPr/>
            </a:pPr>
            <a:r>
              <a:rPr lang="en-US" altLang="en-US" sz="3200" b="1" dirty="0" smtClean="0"/>
              <a:t>Tertiary </a:t>
            </a:r>
            <a:r>
              <a:rPr lang="en-US" altLang="en-US" sz="3200" b="1" dirty="0"/>
              <a:t>(postsecondary) Enrollment as </a:t>
            </a:r>
            <a:br>
              <a:rPr lang="en-US" altLang="en-US" sz="3200" b="1" dirty="0"/>
            </a:br>
            <a:r>
              <a:rPr lang="en-US" altLang="en-US" sz="3200" b="1" dirty="0"/>
              <a:t>Percentage of Relevant Age Groups</a:t>
            </a:r>
          </a:p>
        </p:txBody>
      </p:sp>
      <p:pic>
        <p:nvPicPr>
          <p:cNvPr id="37891" name="Picture 1" descr="76780_03_E09.jpg"/>
          <p:cNvPicPr>
            <a:picLocks noChangeAspect="1"/>
          </p:cNvPicPr>
          <p:nvPr/>
        </p:nvPicPr>
        <p:blipFill>
          <a:blip r:embed="rId3">
            <a:extLst>
              <a:ext uri="{28A0092B-C50C-407E-A947-70E740481C1C}">
                <a14:useLocalDpi xmlns:a14="http://schemas.microsoft.com/office/drawing/2010/main" val="0"/>
              </a:ext>
            </a:extLst>
          </a:blip>
          <a:srcRect t="9657"/>
          <a:stretch>
            <a:fillRect/>
          </a:stretch>
        </p:blipFill>
        <p:spPr bwMode="auto">
          <a:xfrm>
            <a:off x="471487" y="1600200"/>
            <a:ext cx="7467600" cy="5049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00078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Grp="1" noChangeArrowheads="1"/>
          </p:cNvSpPr>
          <p:nvPr>
            <p:ph type="title"/>
          </p:nvPr>
        </p:nvSpPr>
        <p:spPr>
          <a:xfrm>
            <a:off x="1240631" y="342901"/>
            <a:ext cx="7886700" cy="1325562"/>
          </a:xfrm>
        </p:spPr>
        <p:txBody>
          <a:bodyPr/>
          <a:lstStyle/>
          <a:p>
            <a:pPr eaLnBrk="1" hangingPunct="1"/>
            <a:r>
              <a:rPr lang="en-US" altLang="en-US" sz="4000" b="1" dirty="0"/>
              <a:t>Social Inequality</a:t>
            </a:r>
          </a:p>
        </p:txBody>
      </p:sp>
      <p:sp>
        <p:nvSpPr>
          <p:cNvPr id="31747" name="Rectangle 5"/>
          <p:cNvSpPr>
            <a:spLocks noGrp="1" noChangeArrowheads="1"/>
          </p:cNvSpPr>
          <p:nvPr>
            <p:ph idx="1"/>
          </p:nvPr>
        </p:nvSpPr>
        <p:spPr>
          <a:xfrm>
            <a:off x="328613" y="1557338"/>
            <a:ext cx="9710737" cy="4843463"/>
          </a:xfrm>
        </p:spPr>
        <p:txBody>
          <a:bodyPr rtlCol="0">
            <a:normAutofit/>
          </a:bodyPr>
          <a:lstStyle/>
          <a:p>
            <a:pPr marL="0" indent="0">
              <a:buNone/>
              <a:defRPr/>
            </a:pPr>
            <a:r>
              <a:rPr lang="en-US" altLang="en-US" sz="2600" dirty="0"/>
              <a:t>Refers to the degree to which people have privileged access to resources and positions within societies.</a:t>
            </a:r>
          </a:p>
          <a:p>
            <a:pPr eaLnBrk="1" hangingPunct="1">
              <a:defRPr/>
            </a:pPr>
            <a:r>
              <a:rPr lang="en-US" altLang="en-US" sz="2600" dirty="0"/>
              <a:t>In societies with high social inequality, a few individuals have the ability to control and use important resources.</a:t>
            </a:r>
          </a:p>
          <a:p>
            <a:pPr eaLnBrk="1" hangingPunct="1">
              <a:defRPr/>
            </a:pPr>
            <a:r>
              <a:rPr lang="en-US" altLang="en-US" sz="2600" dirty="0"/>
              <a:t>These select few use access to resources to acquire more power, thereby perpetuating inequality.</a:t>
            </a:r>
          </a:p>
          <a:p>
            <a:pPr eaLnBrk="1" hangingPunct="1">
              <a:defRPr/>
            </a:pPr>
            <a:r>
              <a:rPr lang="en-US" altLang="en-US" sz="2600" dirty="0"/>
              <a:t>Social inequality negatively impacts the degree to which people are attached to work.</a:t>
            </a:r>
          </a:p>
        </p:txBody>
      </p:sp>
    </p:spTree>
    <p:extLst>
      <p:ext uri="{BB962C8B-B14F-4D97-AF65-F5344CB8AC3E}">
        <p14:creationId xmlns:p14="http://schemas.microsoft.com/office/powerpoint/2010/main" val="4453865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4"/>
          <p:cNvSpPr>
            <a:spLocks noGrp="1" noChangeArrowheads="1"/>
          </p:cNvSpPr>
          <p:nvPr>
            <p:ph type="title"/>
          </p:nvPr>
        </p:nvSpPr>
        <p:spPr>
          <a:xfrm>
            <a:off x="285750" y="428625"/>
            <a:ext cx="10382250" cy="1247775"/>
          </a:xfrm>
        </p:spPr>
        <p:txBody>
          <a:bodyPr>
            <a:normAutofit/>
          </a:bodyPr>
          <a:lstStyle/>
          <a:p>
            <a:pPr eaLnBrk="1" hangingPunct="1"/>
            <a:r>
              <a:rPr lang="en-US" altLang="en-US" b="1" dirty="0"/>
              <a:t>Social Inequality: Managerial Implications</a:t>
            </a:r>
            <a:br>
              <a:rPr lang="en-US" altLang="en-US" b="1" dirty="0"/>
            </a:br>
            <a:endParaRPr lang="en-US" altLang="en-US" b="1" dirty="0"/>
          </a:p>
        </p:txBody>
      </p:sp>
      <p:sp>
        <p:nvSpPr>
          <p:cNvPr id="40963" name="Rectangle 5"/>
          <p:cNvSpPr>
            <a:spLocks noGrp="1" noChangeArrowheads="1"/>
          </p:cNvSpPr>
          <p:nvPr>
            <p:ph idx="1"/>
          </p:nvPr>
        </p:nvSpPr>
        <p:spPr>
          <a:xfrm>
            <a:off x="285749" y="1266825"/>
            <a:ext cx="9401175" cy="5048250"/>
          </a:xfrm>
        </p:spPr>
        <p:txBody>
          <a:bodyPr>
            <a:normAutofit/>
          </a:bodyPr>
          <a:lstStyle/>
          <a:p>
            <a:pPr marL="0" indent="0">
              <a:buNone/>
              <a:defRPr/>
            </a:pPr>
            <a:r>
              <a:rPr lang="en-US" altLang="en-US" sz="2300" dirty="0"/>
              <a:t>Degree to which people in a society have privileged access to resources and/or positions.</a:t>
            </a:r>
          </a:p>
          <a:p>
            <a:pPr eaLnBrk="1" hangingPunct="1">
              <a:defRPr/>
            </a:pPr>
            <a:r>
              <a:rPr lang="en-US" altLang="en-US" sz="2300" dirty="0"/>
              <a:t>Many MNCs are facing significant criticisms for their operations in countries with high social inequalities (ethical implications)</a:t>
            </a:r>
          </a:p>
          <a:p>
            <a:pPr lvl="1" eaLnBrk="1" hangingPunct="1">
              <a:defRPr/>
            </a:pPr>
            <a:r>
              <a:rPr lang="en-US" altLang="en-US" sz="2300" dirty="0"/>
              <a:t>Criticized for paying low wages, using child labor.</a:t>
            </a:r>
          </a:p>
          <a:p>
            <a:pPr lvl="1" eaLnBrk="1" hangingPunct="1">
              <a:defRPr/>
            </a:pPr>
            <a:r>
              <a:rPr lang="en-US" altLang="en-US" sz="2300" dirty="0"/>
              <a:t>Realizing social responsibility is also in their own interests.</a:t>
            </a:r>
          </a:p>
          <a:p>
            <a:pPr eaLnBrk="1" hangingPunct="1">
              <a:defRPr/>
            </a:pPr>
            <a:r>
              <a:rPr lang="en-US" altLang="en-US" sz="2300" dirty="0"/>
              <a:t>Implications for Management:</a:t>
            </a:r>
          </a:p>
          <a:p>
            <a:pPr lvl="1" eaLnBrk="1" hangingPunct="1">
              <a:defRPr/>
            </a:pPr>
            <a:r>
              <a:rPr lang="en-US" altLang="en-US" sz="2300" dirty="0"/>
              <a:t>Many key ethical issues arise in such countries.</a:t>
            </a:r>
          </a:p>
          <a:p>
            <a:pPr lvl="1" eaLnBrk="1" hangingPunct="1">
              <a:defRPr/>
            </a:pPr>
            <a:r>
              <a:rPr lang="en-US" altLang="en-US" sz="2300" dirty="0"/>
              <a:t>Consider the GINI Index on the degree of social inequality.</a:t>
            </a:r>
          </a:p>
          <a:p>
            <a:pPr lvl="1" eaLnBrk="1" hangingPunct="1">
              <a:defRPr/>
            </a:pPr>
            <a:r>
              <a:rPr lang="en-US" altLang="en-US" sz="2300" dirty="0"/>
              <a:t>Recognize that social inequality yields more demoralized workers, suspicious of management.</a:t>
            </a:r>
          </a:p>
        </p:txBody>
      </p:sp>
    </p:spTree>
    <p:extLst>
      <p:ext uri="{BB962C8B-B14F-4D97-AF65-F5344CB8AC3E}">
        <p14:creationId xmlns:p14="http://schemas.microsoft.com/office/powerpoint/2010/main" val="32959968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4"/>
          <p:cNvSpPr>
            <a:spLocks noGrp="1" noChangeArrowheads="1"/>
          </p:cNvSpPr>
          <p:nvPr>
            <p:ph type="title"/>
          </p:nvPr>
        </p:nvSpPr>
        <p:spPr>
          <a:xfrm>
            <a:off x="309562" y="395289"/>
            <a:ext cx="6870700" cy="1063625"/>
          </a:xfrm>
        </p:spPr>
        <p:txBody>
          <a:bodyPr/>
          <a:lstStyle/>
          <a:p>
            <a:pPr eaLnBrk="1" hangingPunct="1"/>
            <a:r>
              <a:rPr lang="en-US" altLang="en-US" sz="4000" b="1" dirty="0"/>
              <a:t>Summary</a:t>
            </a:r>
          </a:p>
        </p:txBody>
      </p:sp>
      <p:sp>
        <p:nvSpPr>
          <p:cNvPr id="41987" name="Rectangle 5"/>
          <p:cNvSpPr>
            <a:spLocks noGrp="1" noChangeArrowheads="1"/>
          </p:cNvSpPr>
          <p:nvPr>
            <p:ph idx="1"/>
          </p:nvPr>
        </p:nvSpPr>
        <p:spPr>
          <a:xfrm>
            <a:off x="142875" y="1825626"/>
            <a:ext cx="10067925" cy="4575175"/>
          </a:xfrm>
        </p:spPr>
        <p:txBody>
          <a:bodyPr rtlCol="0">
            <a:normAutofit lnSpcReduction="10000"/>
          </a:bodyPr>
          <a:lstStyle/>
          <a:p>
            <a:pPr>
              <a:defRPr/>
            </a:pPr>
            <a:r>
              <a:rPr lang="en-US" sz="3000" dirty="0"/>
              <a:t>To understand a society, it is essential to understand both its national culture and institutional context. </a:t>
            </a:r>
          </a:p>
          <a:p>
            <a:pPr>
              <a:defRPr/>
            </a:pPr>
            <a:r>
              <a:rPr lang="en-US" sz="3000" b="1" dirty="0"/>
              <a:t>Social institutions </a:t>
            </a:r>
            <a:r>
              <a:rPr lang="en-US" sz="3000" dirty="0"/>
              <a:t>affect individuals and organizations.</a:t>
            </a:r>
          </a:p>
          <a:p>
            <a:pPr>
              <a:defRPr/>
            </a:pPr>
            <a:r>
              <a:rPr lang="en-US" sz="3000" dirty="0"/>
              <a:t>Differing </a:t>
            </a:r>
            <a:r>
              <a:rPr lang="en-US" sz="3000" b="1" dirty="0"/>
              <a:t>economic systems </a:t>
            </a:r>
            <a:r>
              <a:rPr lang="en-US" sz="3000" dirty="0"/>
              <a:t>have major implications for multinational strategic management. </a:t>
            </a:r>
          </a:p>
          <a:p>
            <a:pPr>
              <a:defRPr/>
            </a:pPr>
            <a:r>
              <a:rPr lang="en-US" sz="3000" dirty="0"/>
              <a:t>The degree of </a:t>
            </a:r>
            <a:r>
              <a:rPr lang="en-US" sz="3000" b="1" dirty="0"/>
              <a:t>industrialization</a:t>
            </a:r>
            <a:r>
              <a:rPr lang="en-US" sz="3000" dirty="0"/>
              <a:t> of a society is linked to its economic development. </a:t>
            </a:r>
          </a:p>
          <a:p>
            <a:pPr>
              <a:defRPr/>
            </a:pPr>
            <a:r>
              <a:rPr lang="en-US" sz="3000" b="1" dirty="0"/>
              <a:t>Religion</a:t>
            </a:r>
            <a:r>
              <a:rPr lang="en-US" sz="3000" dirty="0"/>
              <a:t>, </a:t>
            </a:r>
            <a:r>
              <a:rPr lang="en-US" sz="3000" b="1" dirty="0"/>
              <a:t>education</a:t>
            </a:r>
            <a:r>
              <a:rPr lang="en-US" sz="3000" dirty="0"/>
              <a:t> &amp; </a:t>
            </a:r>
            <a:r>
              <a:rPr lang="en-US" sz="3000" b="1" dirty="0"/>
              <a:t>social inequality </a:t>
            </a:r>
            <a:r>
              <a:rPr lang="en-US" sz="3000" dirty="0"/>
              <a:t>also impact multinational management strategy. </a:t>
            </a:r>
          </a:p>
          <a:p>
            <a:pPr>
              <a:defRPr/>
            </a:pPr>
            <a:endParaRPr lang="en-US" dirty="0" smtClean="0"/>
          </a:p>
        </p:txBody>
      </p:sp>
    </p:spTree>
    <p:extLst>
      <p:ext uri="{BB962C8B-B14F-4D97-AF65-F5344CB8AC3E}">
        <p14:creationId xmlns:p14="http://schemas.microsoft.com/office/powerpoint/2010/main" val="38345613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312354" y="357352"/>
            <a:ext cx="7886700" cy="1325563"/>
          </a:xfrm>
        </p:spPr>
        <p:txBody>
          <a:bodyPr/>
          <a:lstStyle/>
          <a:p>
            <a:pPr eaLnBrk="1" hangingPunct="1"/>
            <a:r>
              <a:rPr lang="en-US" altLang="en-US" b="1" dirty="0"/>
              <a:t>National Context</a:t>
            </a:r>
          </a:p>
        </p:txBody>
      </p:sp>
      <p:sp>
        <p:nvSpPr>
          <p:cNvPr id="9219" name="Rectangle 5"/>
          <p:cNvSpPr>
            <a:spLocks noGrp="1" noChangeArrowheads="1"/>
          </p:cNvSpPr>
          <p:nvPr>
            <p:ph idx="1"/>
          </p:nvPr>
        </p:nvSpPr>
        <p:spPr>
          <a:xfrm>
            <a:off x="312353" y="1555531"/>
            <a:ext cx="9704005" cy="4624607"/>
          </a:xfrm>
        </p:spPr>
        <p:txBody>
          <a:bodyPr rtlCol="0">
            <a:normAutofit/>
          </a:bodyPr>
          <a:lstStyle/>
          <a:p>
            <a:pPr marL="0" indent="0">
              <a:buNone/>
              <a:defRPr/>
            </a:pPr>
            <a:r>
              <a:rPr lang="en-US" sz="2300" dirty="0"/>
              <a:t>The national context is composed of the respective (1) national cultures and (2) </a:t>
            </a:r>
            <a:r>
              <a:rPr lang="en-US" sz="2300" b="1" dirty="0"/>
              <a:t>social institutions </a:t>
            </a:r>
            <a:r>
              <a:rPr lang="en-US" sz="2300" dirty="0"/>
              <a:t>of a society that influence how managers make decisions regarding strategy.</a:t>
            </a:r>
          </a:p>
          <a:p>
            <a:pPr marL="0" indent="0">
              <a:buNone/>
              <a:defRPr/>
            </a:pPr>
            <a:r>
              <a:rPr lang="en-US" sz="2300" dirty="0"/>
              <a:t>Intertwined with national cultural forces are social institutions such as:</a:t>
            </a:r>
          </a:p>
          <a:p>
            <a:pPr>
              <a:defRPr/>
            </a:pPr>
            <a:r>
              <a:rPr lang="en-US" sz="2400" dirty="0"/>
              <a:t>Economic system</a:t>
            </a:r>
          </a:p>
          <a:p>
            <a:pPr>
              <a:defRPr/>
            </a:pPr>
            <a:r>
              <a:rPr lang="en-US" sz="2400" dirty="0"/>
              <a:t>Industrialization</a:t>
            </a:r>
          </a:p>
          <a:p>
            <a:pPr>
              <a:defRPr/>
            </a:pPr>
            <a:r>
              <a:rPr lang="en-US" sz="2400" dirty="0"/>
              <a:t>Religion</a:t>
            </a:r>
          </a:p>
          <a:p>
            <a:pPr>
              <a:defRPr/>
            </a:pPr>
            <a:r>
              <a:rPr lang="en-US" sz="2400" dirty="0"/>
              <a:t>Education</a:t>
            </a:r>
          </a:p>
          <a:p>
            <a:pPr>
              <a:defRPr/>
            </a:pPr>
            <a:r>
              <a:rPr lang="en-US" sz="2400" dirty="0"/>
              <a:t>Level of social inequality</a:t>
            </a:r>
          </a:p>
          <a:p>
            <a:pPr lvl="1">
              <a:defRPr/>
            </a:pPr>
            <a:endParaRPr lang="en-US" dirty="0" smtClean="0"/>
          </a:p>
          <a:p>
            <a:pPr>
              <a:defRPr/>
            </a:pPr>
            <a:endParaRPr lang="en-US" dirty="0" smtClean="0"/>
          </a:p>
        </p:txBody>
      </p:sp>
    </p:spTree>
    <p:extLst>
      <p:ext uri="{BB962C8B-B14F-4D97-AF65-F5344CB8AC3E}">
        <p14:creationId xmlns:p14="http://schemas.microsoft.com/office/powerpoint/2010/main" val="30185600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Institutions</a:t>
            </a:r>
            <a:endParaRPr lang="en-US" dirty="0"/>
          </a:p>
        </p:txBody>
      </p:sp>
      <p:sp>
        <p:nvSpPr>
          <p:cNvPr id="3" name="Content Placeholder 2"/>
          <p:cNvSpPr>
            <a:spLocks noGrp="1"/>
          </p:cNvSpPr>
          <p:nvPr>
            <p:ph idx="1"/>
          </p:nvPr>
        </p:nvSpPr>
        <p:spPr>
          <a:xfrm>
            <a:off x="677334" y="1315616"/>
            <a:ext cx="8596668" cy="4725747"/>
          </a:xfrm>
        </p:spPr>
        <p:txBody>
          <a:bodyPr>
            <a:normAutofit/>
          </a:bodyPr>
          <a:lstStyle/>
          <a:p>
            <a:r>
              <a:rPr lang="en-US" sz="2600" b="1" dirty="0" smtClean="0"/>
              <a:t>Economic system</a:t>
            </a:r>
            <a:r>
              <a:rPr lang="en-US" sz="2600" dirty="0" smtClean="0"/>
              <a:t>: capitalism / socialism / mixed economy </a:t>
            </a:r>
            <a:r>
              <a:rPr lang="en-US" sz="2600" dirty="0" smtClean="0">
                <a:sym typeface="Wingdings" panose="05000000000000000000" pitchFamily="2" charset="2"/>
              </a:rPr>
              <a:t> impact MNCs due to </a:t>
            </a:r>
          </a:p>
          <a:p>
            <a:pPr lvl="2"/>
            <a:r>
              <a:rPr lang="en-US" sz="2200" dirty="0" smtClean="0">
                <a:sym typeface="Wingdings" panose="05000000000000000000" pitchFamily="2" charset="2"/>
              </a:rPr>
              <a:t>(1) government intervention levels	</a:t>
            </a:r>
          </a:p>
          <a:p>
            <a:pPr lvl="2"/>
            <a:r>
              <a:rPr lang="en-US" sz="2200" dirty="0" smtClean="0">
                <a:sym typeface="Wingdings" panose="05000000000000000000" pitchFamily="2" charset="2"/>
              </a:rPr>
              <a:t> (2) market transitions</a:t>
            </a:r>
            <a:endParaRPr lang="en-US" sz="2200" dirty="0" smtClean="0"/>
          </a:p>
          <a:p>
            <a:r>
              <a:rPr lang="en-US" sz="2600" b="1" dirty="0" smtClean="0">
                <a:solidFill>
                  <a:schemeClr val="bg1">
                    <a:lumMod val="85000"/>
                  </a:schemeClr>
                </a:solidFill>
              </a:rPr>
              <a:t>Level of industrialization</a:t>
            </a:r>
            <a:r>
              <a:rPr lang="en-US" sz="2600" dirty="0" smtClean="0">
                <a:solidFill>
                  <a:schemeClr val="bg1">
                    <a:lumMod val="85000"/>
                  </a:schemeClr>
                </a:solidFill>
              </a:rPr>
              <a:t>: linked to economic development levels </a:t>
            </a:r>
            <a:endParaRPr lang="en-US" sz="2600" b="1" dirty="0" smtClean="0">
              <a:solidFill>
                <a:schemeClr val="bg1">
                  <a:lumMod val="85000"/>
                </a:schemeClr>
              </a:solidFill>
            </a:endParaRPr>
          </a:p>
          <a:p>
            <a:r>
              <a:rPr lang="en-US" sz="2600" b="1" dirty="0" smtClean="0">
                <a:solidFill>
                  <a:schemeClr val="bg1">
                    <a:lumMod val="85000"/>
                  </a:schemeClr>
                </a:solidFill>
              </a:rPr>
              <a:t>Religion</a:t>
            </a:r>
            <a:r>
              <a:rPr lang="en-US" sz="2600" dirty="0" smtClean="0">
                <a:solidFill>
                  <a:schemeClr val="bg1">
                    <a:lumMod val="85000"/>
                  </a:schemeClr>
                </a:solidFill>
              </a:rPr>
              <a:t>:</a:t>
            </a:r>
            <a:endParaRPr lang="en-US" sz="2600" b="1" dirty="0" smtClean="0">
              <a:solidFill>
                <a:schemeClr val="bg1">
                  <a:lumMod val="85000"/>
                </a:schemeClr>
              </a:solidFill>
            </a:endParaRPr>
          </a:p>
          <a:p>
            <a:r>
              <a:rPr lang="en-US" sz="2600" b="1" dirty="0" smtClean="0">
                <a:solidFill>
                  <a:schemeClr val="bg1">
                    <a:lumMod val="85000"/>
                  </a:schemeClr>
                </a:solidFill>
              </a:rPr>
              <a:t>Education system</a:t>
            </a:r>
          </a:p>
          <a:p>
            <a:r>
              <a:rPr lang="en-US" sz="2600" b="1" dirty="0" smtClean="0">
                <a:solidFill>
                  <a:schemeClr val="bg1">
                    <a:lumMod val="85000"/>
                  </a:schemeClr>
                </a:solidFill>
              </a:rPr>
              <a:t>Social inequality </a:t>
            </a:r>
            <a:endParaRPr lang="en-US" sz="2600" b="1" dirty="0">
              <a:solidFill>
                <a:schemeClr val="bg1">
                  <a:lumMod val="85000"/>
                </a:schemeClr>
              </a:solidFill>
            </a:endParaRPr>
          </a:p>
        </p:txBody>
      </p:sp>
    </p:spTree>
    <p:extLst>
      <p:ext uri="{BB962C8B-B14F-4D97-AF65-F5344CB8AC3E}">
        <p14:creationId xmlns:p14="http://schemas.microsoft.com/office/powerpoint/2010/main" val="845269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title"/>
          </p:nvPr>
        </p:nvSpPr>
        <p:spPr>
          <a:xfrm>
            <a:off x="352425" y="350838"/>
            <a:ext cx="7886700" cy="1325562"/>
          </a:xfrm>
        </p:spPr>
        <p:txBody>
          <a:bodyPr/>
          <a:lstStyle/>
          <a:p>
            <a:pPr eaLnBrk="1" hangingPunct="1"/>
            <a:r>
              <a:rPr lang="en-US" altLang="en-US" sz="4000" b="1" dirty="0"/>
              <a:t>Economic System</a:t>
            </a:r>
          </a:p>
        </p:txBody>
      </p:sp>
      <p:sp>
        <p:nvSpPr>
          <p:cNvPr id="10243" name="Rectangle 5"/>
          <p:cNvSpPr>
            <a:spLocks noGrp="1" noChangeArrowheads="1"/>
          </p:cNvSpPr>
          <p:nvPr>
            <p:ph idx="1"/>
          </p:nvPr>
        </p:nvSpPr>
        <p:spPr>
          <a:xfrm>
            <a:off x="171450" y="1385888"/>
            <a:ext cx="9867900" cy="5040312"/>
          </a:xfrm>
        </p:spPr>
        <p:txBody>
          <a:bodyPr rtlCol="0">
            <a:normAutofit fontScale="85000" lnSpcReduction="20000"/>
          </a:bodyPr>
          <a:lstStyle/>
          <a:p>
            <a:pPr marL="0" indent="0">
              <a:buNone/>
              <a:defRPr/>
            </a:pPr>
            <a:r>
              <a:rPr lang="en-US" altLang="en-US" sz="2600" b="1" i="1" dirty="0"/>
              <a:t>Economic systems</a:t>
            </a:r>
            <a:r>
              <a:rPr lang="en-US" altLang="en-US" sz="2600" dirty="0"/>
              <a:t>: Interrelated network or system of beliefs, activities, organizations and relationships that provide the goods and services of consumed by members of a society.</a:t>
            </a:r>
          </a:p>
          <a:p>
            <a:pPr eaLnBrk="1" hangingPunct="1">
              <a:defRPr/>
            </a:pPr>
            <a:r>
              <a:rPr lang="en-US" altLang="en-US" sz="2600" b="1" dirty="0"/>
              <a:t>Capitalist/Market Economy</a:t>
            </a:r>
            <a:r>
              <a:rPr lang="en-US" altLang="en-US" sz="2600" dirty="0"/>
              <a:t>: decentralized to private-property-rights holders who compete for profit in a competitive market</a:t>
            </a:r>
          </a:p>
          <a:p>
            <a:pPr eaLnBrk="1" hangingPunct="1">
              <a:defRPr/>
            </a:pPr>
            <a:r>
              <a:rPr lang="en-US" altLang="en-US" sz="2600" b="1" dirty="0"/>
              <a:t>Socialist/Command Economy</a:t>
            </a:r>
            <a:r>
              <a:rPr lang="en-US" altLang="en-US" sz="2600" dirty="0"/>
              <a:t>: state owned and centrally coordinated production resources in pursuit of collective goals (social equality &amp; solidarity)</a:t>
            </a:r>
          </a:p>
          <a:p>
            <a:pPr eaLnBrk="1" hangingPunct="1">
              <a:defRPr/>
            </a:pPr>
            <a:r>
              <a:rPr lang="en-US" altLang="en-US" sz="2600" b="1" dirty="0"/>
              <a:t>Mixed Economy: </a:t>
            </a:r>
            <a:r>
              <a:rPr lang="en-US" altLang="en-US" sz="2600" dirty="0"/>
              <a:t>Certain sectors are under private ownership and others (often heath &amp; education) are state run.</a:t>
            </a:r>
            <a:endParaRPr lang="en-US" altLang="en-US" sz="2600" b="1" dirty="0"/>
          </a:p>
          <a:p>
            <a:pPr marL="0" indent="0">
              <a:buNone/>
              <a:defRPr/>
            </a:pPr>
            <a:r>
              <a:rPr lang="en-US" altLang="en-US" sz="2600" dirty="0"/>
              <a:t>The economic system has important implications for strategic MNE management based on:</a:t>
            </a:r>
          </a:p>
          <a:p>
            <a:pPr lvl="1" eaLnBrk="1" hangingPunct="1">
              <a:defRPr/>
            </a:pPr>
            <a:r>
              <a:rPr lang="en-US" altLang="en-US" sz="2600" dirty="0"/>
              <a:t>Dominant market type</a:t>
            </a:r>
          </a:p>
          <a:p>
            <a:pPr lvl="1" eaLnBrk="1" hangingPunct="1">
              <a:defRPr/>
            </a:pPr>
            <a:r>
              <a:rPr lang="en-US" altLang="en-US" sz="2600" dirty="0"/>
              <a:t>Market transitions</a:t>
            </a:r>
          </a:p>
          <a:p>
            <a:pPr eaLnBrk="1" hangingPunct="1">
              <a:buFontTx/>
              <a:buNone/>
              <a:defRPr/>
            </a:pPr>
            <a:endParaRPr lang="en-US" altLang="en-US" sz="2600" dirty="0"/>
          </a:p>
        </p:txBody>
      </p:sp>
    </p:spTree>
    <p:extLst>
      <p:ext uri="{BB962C8B-B14F-4D97-AF65-F5344CB8AC3E}">
        <p14:creationId xmlns:p14="http://schemas.microsoft.com/office/powerpoint/2010/main" val="25597760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Grp="1" noChangeArrowheads="1"/>
          </p:cNvSpPr>
          <p:nvPr>
            <p:ph type="title"/>
          </p:nvPr>
        </p:nvSpPr>
        <p:spPr>
          <a:xfrm>
            <a:off x="438150" y="342901"/>
            <a:ext cx="7886700" cy="1325563"/>
          </a:xfrm>
        </p:spPr>
        <p:txBody>
          <a:bodyPr/>
          <a:lstStyle/>
          <a:p>
            <a:pPr eaLnBrk="1" hangingPunct="1"/>
            <a:r>
              <a:rPr lang="en-US" altLang="en-US" b="1" dirty="0"/>
              <a:t>Index of Economic Freedom</a:t>
            </a:r>
          </a:p>
        </p:txBody>
      </p:sp>
      <p:sp>
        <p:nvSpPr>
          <p:cNvPr id="14339" name="Rectangle 5"/>
          <p:cNvSpPr>
            <a:spLocks noGrp="1" noChangeArrowheads="1"/>
          </p:cNvSpPr>
          <p:nvPr>
            <p:ph idx="1"/>
          </p:nvPr>
        </p:nvSpPr>
        <p:spPr>
          <a:xfrm>
            <a:off x="438150" y="1668464"/>
            <a:ext cx="9291638" cy="4351338"/>
          </a:xfrm>
        </p:spPr>
        <p:txBody>
          <a:bodyPr rtlCol="0">
            <a:normAutofit/>
          </a:bodyPr>
          <a:lstStyle/>
          <a:p>
            <a:pPr marL="0" indent="0">
              <a:buNone/>
              <a:defRPr/>
            </a:pPr>
            <a:r>
              <a:rPr lang="en-US" altLang="en-US" sz="2600" dirty="0"/>
              <a:t>The extent of governmental intervention in a country.</a:t>
            </a:r>
          </a:p>
          <a:p>
            <a:pPr eaLnBrk="1" hangingPunct="1">
              <a:defRPr/>
            </a:pPr>
            <a:r>
              <a:rPr lang="en-US" altLang="en-US" sz="2600" dirty="0"/>
              <a:t>Defines economic freedom as the absence of government coercion or constraint on the production, distribution, or consumption of goods and services beyond the extent necessary for citizens to protect and maintain liberty itself.</a:t>
            </a:r>
          </a:p>
          <a:p>
            <a:pPr eaLnBrk="1" hangingPunct="1">
              <a:defRPr/>
            </a:pPr>
            <a:r>
              <a:rPr lang="en-US" altLang="en-US" sz="2600" dirty="0"/>
              <a:t>The index includes 10 indicators ranging from trade and taxation policies, to property rights and regulation, including government intervention in the economy.  </a:t>
            </a:r>
          </a:p>
        </p:txBody>
      </p:sp>
    </p:spTree>
    <p:extLst>
      <p:ext uri="{BB962C8B-B14F-4D97-AF65-F5344CB8AC3E}">
        <p14:creationId xmlns:p14="http://schemas.microsoft.com/office/powerpoint/2010/main" val="36099154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title"/>
          </p:nvPr>
        </p:nvSpPr>
        <p:spPr>
          <a:xfrm>
            <a:off x="546101" y="231776"/>
            <a:ext cx="9126537" cy="1063625"/>
          </a:xfrm>
        </p:spPr>
        <p:txBody>
          <a:bodyPr>
            <a:normAutofit/>
          </a:bodyPr>
          <a:lstStyle/>
          <a:p>
            <a:pPr eaLnBrk="1" hangingPunct="1"/>
            <a:r>
              <a:rPr lang="en-US" altLang="en-US" b="1" dirty="0" smtClean="0"/>
              <a:t>Index of Economic Freedom</a:t>
            </a:r>
          </a:p>
        </p:txBody>
      </p:sp>
      <p:pic>
        <p:nvPicPr>
          <p:cNvPr id="23555" name="Picture 1" descr="76780_03_E03.jpg"/>
          <p:cNvPicPr>
            <a:picLocks noChangeAspect="1"/>
          </p:cNvPicPr>
          <p:nvPr/>
        </p:nvPicPr>
        <p:blipFill>
          <a:blip r:embed="rId3">
            <a:extLst>
              <a:ext uri="{28A0092B-C50C-407E-A947-70E740481C1C}">
                <a14:useLocalDpi xmlns:a14="http://schemas.microsoft.com/office/drawing/2010/main" val="0"/>
              </a:ext>
            </a:extLst>
          </a:blip>
          <a:srcRect t="12665"/>
          <a:stretch>
            <a:fillRect/>
          </a:stretch>
        </p:blipFill>
        <p:spPr bwMode="auto">
          <a:xfrm>
            <a:off x="546101" y="1295401"/>
            <a:ext cx="7866063"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977411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type="title"/>
          </p:nvPr>
        </p:nvSpPr>
        <p:spPr>
          <a:xfrm>
            <a:off x="566738" y="388938"/>
            <a:ext cx="7886700" cy="1325563"/>
          </a:xfrm>
        </p:spPr>
        <p:txBody>
          <a:bodyPr/>
          <a:lstStyle/>
          <a:p>
            <a:pPr eaLnBrk="1" hangingPunct="1"/>
            <a:r>
              <a:rPr lang="en-US" altLang="en-US" sz="4000" b="1" dirty="0"/>
              <a:t>Market Transitions</a:t>
            </a:r>
          </a:p>
        </p:txBody>
      </p:sp>
      <p:sp>
        <p:nvSpPr>
          <p:cNvPr id="26627" name="Rectangle 5"/>
          <p:cNvSpPr>
            <a:spLocks noGrp="1" noChangeArrowheads="1"/>
          </p:cNvSpPr>
          <p:nvPr>
            <p:ph idx="1"/>
          </p:nvPr>
        </p:nvSpPr>
        <p:spPr>
          <a:xfrm>
            <a:off x="566737" y="1571626"/>
            <a:ext cx="9020175" cy="4646613"/>
          </a:xfrm>
        </p:spPr>
        <p:txBody>
          <a:bodyPr/>
          <a:lstStyle/>
          <a:p>
            <a:pPr marL="0" indent="0">
              <a:buNone/>
              <a:defRPr/>
            </a:pPr>
            <a:r>
              <a:rPr lang="en-US" altLang="en-US" sz="2600" dirty="0"/>
              <a:t>Changes that societies experience as they move from socialism to a market based economy.</a:t>
            </a:r>
          </a:p>
          <a:p>
            <a:pPr marL="0" indent="0">
              <a:buNone/>
              <a:defRPr/>
            </a:pPr>
            <a:endParaRPr lang="en-US" altLang="en-US" sz="2600" dirty="0"/>
          </a:p>
          <a:p>
            <a:pPr marL="0" indent="0">
              <a:buNone/>
              <a:defRPr/>
            </a:pPr>
            <a:r>
              <a:rPr lang="en-US" altLang="en-US" sz="2600" b="1" dirty="0"/>
              <a:t>Implications</a:t>
            </a:r>
            <a:r>
              <a:rPr lang="en-US" altLang="en-US" sz="2600" dirty="0"/>
              <a:t> for Multinational managers &amp;  businesses:</a:t>
            </a:r>
          </a:p>
          <a:p>
            <a:pPr eaLnBrk="1" hangingPunct="1">
              <a:lnSpc>
                <a:spcPct val="100000"/>
              </a:lnSpc>
              <a:spcBef>
                <a:spcPct val="0"/>
              </a:spcBef>
              <a:defRPr/>
            </a:pPr>
            <a:r>
              <a:rPr lang="en-US" altLang="en-US" sz="2600" dirty="0"/>
              <a:t>Turn around inefficient formerly state-owned companies to become cost effective</a:t>
            </a:r>
          </a:p>
          <a:p>
            <a:pPr eaLnBrk="1" hangingPunct="1">
              <a:lnSpc>
                <a:spcPct val="150000"/>
              </a:lnSpc>
              <a:spcBef>
                <a:spcPct val="0"/>
              </a:spcBef>
              <a:defRPr/>
            </a:pPr>
            <a:r>
              <a:rPr lang="en-US" altLang="en-US" sz="2600" dirty="0"/>
              <a:t>Motivational issues with workers</a:t>
            </a:r>
          </a:p>
          <a:p>
            <a:pPr eaLnBrk="1" hangingPunct="1">
              <a:lnSpc>
                <a:spcPct val="150000"/>
              </a:lnSpc>
              <a:spcBef>
                <a:spcPct val="0"/>
              </a:spcBef>
              <a:defRPr/>
            </a:pPr>
            <a:r>
              <a:rPr lang="en-US" altLang="en-US" sz="2600" dirty="0"/>
              <a:t>Interpersonal trust, teams, meritocracy</a:t>
            </a:r>
          </a:p>
        </p:txBody>
      </p:sp>
    </p:spTree>
    <p:extLst>
      <p:ext uri="{BB962C8B-B14F-4D97-AF65-F5344CB8AC3E}">
        <p14:creationId xmlns:p14="http://schemas.microsoft.com/office/powerpoint/2010/main" val="4929054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Institutions</a:t>
            </a:r>
            <a:endParaRPr lang="en-US" dirty="0"/>
          </a:p>
        </p:txBody>
      </p:sp>
      <p:sp>
        <p:nvSpPr>
          <p:cNvPr id="3" name="Content Placeholder 2"/>
          <p:cNvSpPr>
            <a:spLocks noGrp="1"/>
          </p:cNvSpPr>
          <p:nvPr>
            <p:ph idx="1"/>
          </p:nvPr>
        </p:nvSpPr>
        <p:spPr>
          <a:xfrm>
            <a:off x="677334" y="1315616"/>
            <a:ext cx="8596668" cy="4725747"/>
          </a:xfrm>
        </p:spPr>
        <p:txBody>
          <a:bodyPr>
            <a:normAutofit/>
          </a:bodyPr>
          <a:lstStyle/>
          <a:p>
            <a:r>
              <a:rPr lang="en-US" sz="2600" b="1" dirty="0" smtClean="0">
                <a:solidFill>
                  <a:schemeClr val="bg1">
                    <a:lumMod val="85000"/>
                  </a:schemeClr>
                </a:solidFill>
              </a:rPr>
              <a:t>Economic system</a:t>
            </a:r>
            <a:r>
              <a:rPr lang="en-US" sz="2600" dirty="0" smtClean="0">
                <a:solidFill>
                  <a:schemeClr val="bg1">
                    <a:lumMod val="85000"/>
                  </a:schemeClr>
                </a:solidFill>
              </a:rPr>
              <a:t>: capitalism / socialism / mixed economy </a:t>
            </a:r>
            <a:r>
              <a:rPr lang="en-US" sz="2600" dirty="0" smtClean="0">
                <a:solidFill>
                  <a:schemeClr val="bg1">
                    <a:lumMod val="85000"/>
                  </a:schemeClr>
                </a:solidFill>
                <a:sym typeface="Wingdings" panose="05000000000000000000" pitchFamily="2" charset="2"/>
              </a:rPr>
              <a:t> impact MNCs due to </a:t>
            </a:r>
          </a:p>
          <a:p>
            <a:pPr lvl="2"/>
            <a:r>
              <a:rPr lang="en-US" sz="2200" dirty="0" smtClean="0">
                <a:solidFill>
                  <a:schemeClr val="bg1">
                    <a:lumMod val="85000"/>
                  </a:schemeClr>
                </a:solidFill>
                <a:sym typeface="Wingdings" panose="05000000000000000000" pitchFamily="2" charset="2"/>
              </a:rPr>
              <a:t>(1) government intervention levels	</a:t>
            </a:r>
          </a:p>
          <a:p>
            <a:pPr lvl="2"/>
            <a:r>
              <a:rPr lang="en-US" sz="2200" dirty="0" smtClean="0">
                <a:solidFill>
                  <a:schemeClr val="bg1">
                    <a:lumMod val="85000"/>
                  </a:schemeClr>
                </a:solidFill>
                <a:sym typeface="Wingdings" panose="05000000000000000000" pitchFamily="2" charset="2"/>
              </a:rPr>
              <a:t> (2) market transitions</a:t>
            </a:r>
            <a:endParaRPr lang="en-US" sz="2200" dirty="0" smtClean="0">
              <a:solidFill>
                <a:schemeClr val="bg1">
                  <a:lumMod val="85000"/>
                </a:schemeClr>
              </a:solidFill>
            </a:endParaRPr>
          </a:p>
          <a:p>
            <a:r>
              <a:rPr lang="en-US" sz="2600" b="1" dirty="0" smtClean="0">
                <a:solidFill>
                  <a:schemeClr val="tx1"/>
                </a:solidFill>
              </a:rPr>
              <a:t>Level of industrialization</a:t>
            </a:r>
            <a:r>
              <a:rPr lang="en-US" sz="2600" dirty="0" smtClean="0">
                <a:solidFill>
                  <a:schemeClr val="tx1"/>
                </a:solidFill>
              </a:rPr>
              <a:t>: linked to economic development levels </a:t>
            </a:r>
            <a:endParaRPr lang="en-US" sz="2600" b="1" dirty="0" smtClean="0">
              <a:solidFill>
                <a:schemeClr val="tx1"/>
              </a:solidFill>
            </a:endParaRPr>
          </a:p>
          <a:p>
            <a:r>
              <a:rPr lang="en-US" sz="2600" b="1" dirty="0" smtClean="0">
                <a:solidFill>
                  <a:schemeClr val="bg1">
                    <a:lumMod val="85000"/>
                  </a:schemeClr>
                </a:solidFill>
              </a:rPr>
              <a:t>Religion</a:t>
            </a:r>
            <a:r>
              <a:rPr lang="en-US" sz="2600" dirty="0" smtClean="0">
                <a:solidFill>
                  <a:schemeClr val="bg1">
                    <a:lumMod val="85000"/>
                  </a:schemeClr>
                </a:solidFill>
              </a:rPr>
              <a:t>:</a:t>
            </a:r>
            <a:endParaRPr lang="en-US" sz="2600" b="1" dirty="0" smtClean="0">
              <a:solidFill>
                <a:schemeClr val="bg1">
                  <a:lumMod val="85000"/>
                </a:schemeClr>
              </a:solidFill>
            </a:endParaRPr>
          </a:p>
          <a:p>
            <a:r>
              <a:rPr lang="en-US" sz="2600" b="1" dirty="0" smtClean="0">
                <a:solidFill>
                  <a:schemeClr val="bg1">
                    <a:lumMod val="85000"/>
                  </a:schemeClr>
                </a:solidFill>
              </a:rPr>
              <a:t>Education system</a:t>
            </a:r>
          </a:p>
          <a:p>
            <a:r>
              <a:rPr lang="en-US" sz="2600" b="1" dirty="0" smtClean="0">
                <a:solidFill>
                  <a:schemeClr val="bg1">
                    <a:lumMod val="85000"/>
                  </a:schemeClr>
                </a:solidFill>
              </a:rPr>
              <a:t>Social inequality </a:t>
            </a:r>
            <a:endParaRPr lang="en-US" sz="2600" b="1" dirty="0">
              <a:solidFill>
                <a:schemeClr val="bg1">
                  <a:lumMod val="85000"/>
                </a:schemeClr>
              </a:solidFill>
            </a:endParaRPr>
          </a:p>
        </p:txBody>
      </p:sp>
    </p:spTree>
    <p:extLst>
      <p:ext uri="{BB962C8B-B14F-4D97-AF65-F5344CB8AC3E}">
        <p14:creationId xmlns:p14="http://schemas.microsoft.com/office/powerpoint/2010/main" val="3859287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type="title"/>
          </p:nvPr>
        </p:nvSpPr>
        <p:spPr>
          <a:xfrm>
            <a:off x="285750" y="351631"/>
            <a:ext cx="7886700" cy="1325563"/>
          </a:xfrm>
        </p:spPr>
        <p:txBody>
          <a:bodyPr>
            <a:normAutofit/>
          </a:bodyPr>
          <a:lstStyle/>
          <a:p>
            <a:pPr eaLnBrk="1" hangingPunct="1"/>
            <a:r>
              <a:rPr lang="en-US" altLang="en-US" sz="5000" b="1" dirty="0"/>
              <a:t>Industrialization</a:t>
            </a:r>
            <a:r>
              <a:rPr lang="en-US" altLang="en-US" sz="5000" dirty="0" smtClean="0"/>
              <a:t> </a:t>
            </a:r>
            <a:r>
              <a:rPr lang="en-US" altLang="en-US" sz="5000" dirty="0"/>
              <a:t> </a:t>
            </a:r>
          </a:p>
        </p:txBody>
      </p:sp>
      <p:sp>
        <p:nvSpPr>
          <p:cNvPr id="17411" name="Rectangle 5"/>
          <p:cNvSpPr>
            <a:spLocks noGrp="1" noChangeArrowheads="1"/>
          </p:cNvSpPr>
          <p:nvPr>
            <p:ph idx="1"/>
          </p:nvPr>
        </p:nvSpPr>
        <p:spPr>
          <a:xfrm>
            <a:off x="285750" y="1271588"/>
            <a:ext cx="10072688" cy="5457825"/>
          </a:xfrm>
        </p:spPr>
        <p:txBody>
          <a:bodyPr rtlCol="0">
            <a:noAutofit/>
          </a:bodyPr>
          <a:lstStyle/>
          <a:p>
            <a:pPr marL="0" indent="0">
              <a:buNone/>
              <a:defRPr/>
            </a:pPr>
            <a:r>
              <a:rPr lang="en-US" altLang="en-US" sz="2200" dirty="0"/>
              <a:t>Cultural and economic changes that occur because of how production is organized and distributed in society.</a:t>
            </a:r>
          </a:p>
          <a:p>
            <a:pPr marL="0" indent="0">
              <a:buNone/>
              <a:defRPr/>
            </a:pPr>
            <a:r>
              <a:rPr lang="en-US" altLang="en-US" sz="2200" b="1" dirty="0"/>
              <a:t>Stages of industrialization: </a:t>
            </a:r>
          </a:p>
          <a:p>
            <a:pPr marL="0" indent="0">
              <a:buNone/>
              <a:defRPr/>
            </a:pPr>
            <a:r>
              <a:rPr lang="en-US" altLang="en-US" sz="2200" b="1" i="1" dirty="0"/>
              <a:t>Pre-industrial society</a:t>
            </a:r>
            <a:r>
              <a:rPr lang="en-US" altLang="en-US" sz="2200" dirty="0"/>
              <a:t>: </a:t>
            </a:r>
          </a:p>
          <a:p>
            <a:pPr lvl="1" eaLnBrk="1" hangingPunct="1">
              <a:defRPr/>
            </a:pPr>
            <a:r>
              <a:rPr lang="en-US" altLang="en-US" sz="2200" dirty="0"/>
              <a:t>Agriculture dominates the economic environment</a:t>
            </a:r>
          </a:p>
          <a:p>
            <a:pPr lvl="1" eaLnBrk="1" hangingPunct="1">
              <a:defRPr/>
            </a:pPr>
            <a:r>
              <a:rPr lang="en-US" altLang="en-US" sz="2200" dirty="0"/>
              <a:t>Religious norms, tradition emphasized</a:t>
            </a:r>
          </a:p>
          <a:p>
            <a:pPr eaLnBrk="1" hangingPunct="1">
              <a:defRPr/>
            </a:pPr>
            <a:r>
              <a:rPr lang="en-US" altLang="en-US" sz="2200" b="1" i="1" dirty="0"/>
              <a:t>Industrial society</a:t>
            </a:r>
            <a:r>
              <a:rPr lang="en-US" altLang="en-US" sz="2200" dirty="0"/>
              <a:t>: </a:t>
            </a:r>
          </a:p>
          <a:p>
            <a:pPr lvl="1" eaLnBrk="1" hangingPunct="1">
              <a:defRPr/>
            </a:pPr>
            <a:r>
              <a:rPr lang="en-US" altLang="en-US" sz="2200" dirty="0"/>
              <a:t>Dominance of manufacturing or secondary sector</a:t>
            </a:r>
          </a:p>
          <a:p>
            <a:pPr lvl="1" eaLnBrk="1" hangingPunct="1">
              <a:defRPr/>
            </a:pPr>
            <a:r>
              <a:rPr lang="en-US" altLang="en-US" sz="2200" dirty="0"/>
              <a:t>Technological development driving growth</a:t>
            </a:r>
          </a:p>
          <a:p>
            <a:pPr eaLnBrk="1" hangingPunct="1">
              <a:defRPr/>
            </a:pPr>
            <a:r>
              <a:rPr lang="en-US" altLang="en-US" sz="2200" b="1" i="1" dirty="0"/>
              <a:t>Postindustrial society</a:t>
            </a:r>
            <a:r>
              <a:rPr lang="en-US" altLang="en-US" sz="2200" dirty="0"/>
              <a:t>: </a:t>
            </a:r>
          </a:p>
          <a:p>
            <a:pPr lvl="1" eaLnBrk="1" hangingPunct="1">
              <a:defRPr/>
            </a:pPr>
            <a:r>
              <a:rPr lang="en-US" altLang="en-US" sz="2200" dirty="0"/>
              <a:t>Emphasis on the service sectors</a:t>
            </a:r>
          </a:p>
          <a:p>
            <a:pPr lvl="1" eaLnBrk="1" hangingPunct="1">
              <a:defRPr/>
            </a:pPr>
            <a:r>
              <a:rPr lang="en-US" altLang="en-US" sz="2200" dirty="0"/>
              <a:t>Need highly skilled workers with specialized skills</a:t>
            </a:r>
          </a:p>
        </p:txBody>
      </p:sp>
    </p:spTree>
    <p:extLst>
      <p:ext uri="{BB962C8B-B14F-4D97-AF65-F5344CB8AC3E}">
        <p14:creationId xmlns:p14="http://schemas.microsoft.com/office/powerpoint/2010/main" val="402152492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127</TotalTime>
  <Words>960</Words>
  <Application>Microsoft Office PowerPoint</Application>
  <PresentationFormat>Widescreen</PresentationFormat>
  <Paragraphs>145</Paragraphs>
  <Slides>17</Slides>
  <Notes>17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MS PGothic</vt:lpstr>
      <vt:lpstr>Arial</vt:lpstr>
      <vt:lpstr>Calibri</vt:lpstr>
      <vt:lpstr>メイリオ</vt:lpstr>
      <vt:lpstr>Times New Roman</vt:lpstr>
      <vt:lpstr>Trebuchet MS</vt:lpstr>
      <vt:lpstr>Wingdings</vt:lpstr>
      <vt:lpstr>Wingdings 3</vt:lpstr>
      <vt:lpstr>Facet</vt:lpstr>
      <vt:lpstr>International Management: Institutional Context</vt:lpstr>
      <vt:lpstr>National Context</vt:lpstr>
      <vt:lpstr>Social Institutions</vt:lpstr>
      <vt:lpstr>Economic System</vt:lpstr>
      <vt:lpstr>Index of Economic Freedom</vt:lpstr>
      <vt:lpstr>Index of Economic Freedom</vt:lpstr>
      <vt:lpstr>Market Transitions</vt:lpstr>
      <vt:lpstr>Social Institutions</vt:lpstr>
      <vt:lpstr>Industrialization  </vt:lpstr>
      <vt:lpstr>Managerial Implications: Industrialization</vt:lpstr>
      <vt:lpstr>Social Institutions</vt:lpstr>
      <vt:lpstr>Religion</vt:lpstr>
      <vt:lpstr>Education</vt:lpstr>
      <vt:lpstr>Tertiary (postsecondary) Enrollment as  Percentage of Relevant Age Groups</vt:lpstr>
      <vt:lpstr>Social Inequality</vt:lpstr>
      <vt:lpstr>Social Inequality: Managerial Implications </vt:lpstr>
      <vt:lpstr>Summary</vt:lpstr>
    </vt:vector>
  </TitlesOfParts>
  <Company>Appalachian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Shinnar, Rachel Sheli</dc:creator>
  <cp:lastModifiedBy>Shinnar, Rachel Sheli</cp:lastModifiedBy>
  <cp:revision>18</cp:revision>
  <cp:lastPrinted>2018-05-17T17:15:03Z</cp:lastPrinted>
  <dcterms:created xsi:type="dcterms:W3CDTF">2017-05-10T14:50:30Z</dcterms:created>
  <dcterms:modified xsi:type="dcterms:W3CDTF">2019-05-11T19:47:12Z</dcterms:modified>
</cp:coreProperties>
</file>