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8"/>
  </p:notesMasterIdLst>
  <p:sldIdLst>
    <p:sldId id="257" r:id="rId2"/>
    <p:sldId id="281" r:id="rId3"/>
    <p:sldId id="282" r:id="rId4"/>
    <p:sldId id="283" r:id="rId5"/>
    <p:sldId id="260" r:id="rId6"/>
    <p:sldId id="263" r:id="rId7"/>
    <p:sldId id="274" r:id="rId8"/>
    <p:sldId id="279" r:id="rId9"/>
    <p:sldId id="264" r:id="rId10"/>
    <p:sldId id="284" r:id="rId11"/>
    <p:sldId id="285" r:id="rId12"/>
    <p:sldId id="286" r:id="rId13"/>
    <p:sldId id="287" r:id="rId14"/>
    <p:sldId id="288" r:id="rId15"/>
    <p:sldId id="289" r:id="rId16"/>
    <p:sldId id="276" r:id="rId17"/>
    <p:sldId id="267" r:id="rId18"/>
    <p:sldId id="290" r:id="rId19"/>
    <p:sldId id="291" r:id="rId20"/>
    <p:sldId id="268" r:id="rId21"/>
    <p:sldId id="292" r:id="rId22"/>
    <p:sldId id="293" r:id="rId23"/>
    <p:sldId id="294" r:id="rId24"/>
    <p:sldId id="295" r:id="rId25"/>
    <p:sldId id="296" r:id="rId26"/>
    <p:sldId id="297" r:id="rId27"/>
    <p:sldId id="298" r:id="rId28"/>
    <p:sldId id="299" r:id="rId29"/>
    <p:sldId id="277" r:id="rId30"/>
    <p:sldId id="270" r:id="rId31"/>
    <p:sldId id="280" r:id="rId32"/>
    <p:sldId id="271" r:id="rId33"/>
    <p:sldId id="278" r:id="rId34"/>
    <p:sldId id="272" r:id="rId35"/>
    <p:sldId id="300" r:id="rId36"/>
    <p:sldId id="273" r:id="rId3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8594" autoAdjust="0"/>
    <p:restoredTop sz="51446" autoAdjust="0"/>
  </p:normalViewPr>
  <p:slideViewPr>
    <p:cSldViewPr snapToGrid="0">
      <p:cViewPr varScale="1">
        <p:scale>
          <a:sx n="49" d="100"/>
          <a:sy n="49" d="100"/>
        </p:scale>
        <p:origin x="1680" y="36"/>
      </p:cViewPr>
      <p:guideLst/>
    </p:cSldViewPr>
  </p:slideViewPr>
  <p:outlineViewPr>
    <p:cViewPr>
      <p:scale>
        <a:sx n="33" d="100"/>
        <a:sy n="33" d="100"/>
      </p:scale>
      <p:origin x="0" y="-84"/>
    </p:cViewPr>
    <p:sldLst>
      <p:sld r:id="rId1" collapse="1"/>
      <p:sld r:id="rId2" collapse="1"/>
    </p:sldLst>
  </p:outlineViewPr>
  <p:notesTextViewPr>
    <p:cViewPr>
      <p:scale>
        <a:sx n="1" d="1"/>
        <a:sy n="1" d="1"/>
      </p:scale>
      <p:origin x="0" y="0"/>
    </p:cViewPr>
  </p:notesTextViewPr>
  <p:notesViewPr>
    <p:cSldViewPr snapToGrid="0">
      <p:cViewPr varScale="1">
        <p:scale>
          <a:sx n="64" d="100"/>
          <a:sy n="64" d="100"/>
        </p:scale>
        <p:origin x="3000"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_rels/viewProps.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slide" Target="slides/slide19.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Hofstede Cultural Dimensions</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France</c:v>
                </c:pt>
              </c:strCache>
            </c:strRef>
          </c:tx>
          <c:spPr>
            <a:solidFill>
              <a:schemeClr val="accent1"/>
            </a:solidFill>
            <a:ln>
              <a:noFill/>
            </a:ln>
            <a:effectLst/>
          </c:spPr>
          <c:invertIfNegative val="0"/>
          <c:cat>
            <c:strRef>
              <c:f>Sheet1!$A$2:$A$6</c:f>
              <c:strCache>
                <c:ptCount val="5"/>
                <c:pt idx="0">
                  <c:v>Power Distance</c:v>
                </c:pt>
                <c:pt idx="1">
                  <c:v>Individualism</c:v>
                </c:pt>
                <c:pt idx="2">
                  <c:v>Masculinity</c:v>
                </c:pt>
                <c:pt idx="3">
                  <c:v>Uncertainty Avoidance</c:v>
                </c:pt>
                <c:pt idx="4">
                  <c:v>Long Term Orientation</c:v>
                </c:pt>
              </c:strCache>
            </c:strRef>
          </c:cat>
          <c:val>
            <c:numRef>
              <c:f>Sheet1!$B$2:$B$6</c:f>
              <c:numCache>
                <c:formatCode>General</c:formatCode>
                <c:ptCount val="5"/>
                <c:pt idx="0">
                  <c:v>68</c:v>
                </c:pt>
                <c:pt idx="1">
                  <c:v>71</c:v>
                </c:pt>
                <c:pt idx="2">
                  <c:v>43</c:v>
                </c:pt>
                <c:pt idx="3">
                  <c:v>86</c:v>
                </c:pt>
                <c:pt idx="4">
                  <c:v>63</c:v>
                </c:pt>
              </c:numCache>
            </c:numRef>
          </c:val>
          <c:extLst>
            <c:ext xmlns:c16="http://schemas.microsoft.com/office/drawing/2014/chart" uri="{C3380CC4-5D6E-409C-BE32-E72D297353CC}">
              <c16:uniqueId val="{00000000-EE4E-4BB2-9720-487DA6D27513}"/>
            </c:ext>
          </c:extLst>
        </c:ser>
        <c:ser>
          <c:idx val="1"/>
          <c:order val="1"/>
          <c:tx>
            <c:strRef>
              <c:f>Sheet1!$C$1</c:f>
              <c:strCache>
                <c:ptCount val="1"/>
                <c:pt idx="0">
                  <c:v>United States</c:v>
                </c:pt>
              </c:strCache>
            </c:strRef>
          </c:tx>
          <c:spPr>
            <a:solidFill>
              <a:schemeClr val="accent2"/>
            </a:solidFill>
            <a:ln>
              <a:noFill/>
            </a:ln>
            <a:effectLst/>
          </c:spPr>
          <c:invertIfNegative val="0"/>
          <c:cat>
            <c:strRef>
              <c:f>Sheet1!$A$2:$A$6</c:f>
              <c:strCache>
                <c:ptCount val="5"/>
                <c:pt idx="0">
                  <c:v>Power Distance</c:v>
                </c:pt>
                <c:pt idx="1">
                  <c:v>Individualism</c:v>
                </c:pt>
                <c:pt idx="2">
                  <c:v>Masculinity</c:v>
                </c:pt>
                <c:pt idx="3">
                  <c:v>Uncertainty Avoidance</c:v>
                </c:pt>
                <c:pt idx="4">
                  <c:v>Long Term Orientation</c:v>
                </c:pt>
              </c:strCache>
            </c:strRef>
          </c:cat>
          <c:val>
            <c:numRef>
              <c:f>Sheet1!$C$2:$C$6</c:f>
              <c:numCache>
                <c:formatCode>General</c:formatCode>
                <c:ptCount val="5"/>
                <c:pt idx="0">
                  <c:v>40</c:v>
                </c:pt>
                <c:pt idx="1">
                  <c:v>91</c:v>
                </c:pt>
                <c:pt idx="2">
                  <c:v>62</c:v>
                </c:pt>
                <c:pt idx="3">
                  <c:v>46</c:v>
                </c:pt>
                <c:pt idx="4">
                  <c:v>26</c:v>
                </c:pt>
              </c:numCache>
            </c:numRef>
          </c:val>
          <c:extLst>
            <c:ext xmlns:c16="http://schemas.microsoft.com/office/drawing/2014/chart" uri="{C3380CC4-5D6E-409C-BE32-E72D297353CC}">
              <c16:uniqueId val="{00000001-EE4E-4BB2-9720-487DA6D27513}"/>
            </c:ext>
          </c:extLst>
        </c:ser>
        <c:ser>
          <c:idx val="2"/>
          <c:order val="2"/>
          <c:tx>
            <c:strRef>
              <c:f>Sheet1!$D$1</c:f>
              <c:strCache>
                <c:ptCount val="1"/>
                <c:pt idx="0">
                  <c:v>Spain</c:v>
                </c:pt>
              </c:strCache>
            </c:strRef>
          </c:tx>
          <c:spPr>
            <a:solidFill>
              <a:schemeClr val="accent3"/>
            </a:solidFill>
            <a:ln>
              <a:noFill/>
            </a:ln>
            <a:effectLst/>
          </c:spPr>
          <c:invertIfNegative val="0"/>
          <c:cat>
            <c:strRef>
              <c:f>Sheet1!$A$2:$A$6</c:f>
              <c:strCache>
                <c:ptCount val="5"/>
                <c:pt idx="0">
                  <c:v>Power Distance</c:v>
                </c:pt>
                <c:pt idx="1">
                  <c:v>Individualism</c:v>
                </c:pt>
                <c:pt idx="2">
                  <c:v>Masculinity</c:v>
                </c:pt>
                <c:pt idx="3">
                  <c:v>Uncertainty Avoidance</c:v>
                </c:pt>
                <c:pt idx="4">
                  <c:v>Long Term Orientation</c:v>
                </c:pt>
              </c:strCache>
            </c:strRef>
          </c:cat>
          <c:val>
            <c:numRef>
              <c:f>Sheet1!$D$2:$D$6</c:f>
              <c:numCache>
                <c:formatCode>General</c:formatCode>
                <c:ptCount val="5"/>
                <c:pt idx="0">
                  <c:v>57</c:v>
                </c:pt>
                <c:pt idx="1">
                  <c:v>51</c:v>
                </c:pt>
                <c:pt idx="2">
                  <c:v>42</c:v>
                </c:pt>
                <c:pt idx="3">
                  <c:v>86</c:v>
                </c:pt>
                <c:pt idx="4">
                  <c:v>48</c:v>
                </c:pt>
              </c:numCache>
            </c:numRef>
          </c:val>
          <c:extLst>
            <c:ext xmlns:c16="http://schemas.microsoft.com/office/drawing/2014/chart" uri="{C3380CC4-5D6E-409C-BE32-E72D297353CC}">
              <c16:uniqueId val="{00000002-EE4E-4BB2-9720-487DA6D27513}"/>
            </c:ext>
          </c:extLst>
        </c:ser>
        <c:ser>
          <c:idx val="3"/>
          <c:order val="3"/>
          <c:tx>
            <c:strRef>
              <c:f>Sheet1!$E$1</c:f>
              <c:strCache>
                <c:ptCount val="1"/>
                <c:pt idx="0">
                  <c:v>China</c:v>
                </c:pt>
              </c:strCache>
            </c:strRef>
          </c:tx>
          <c:spPr>
            <a:solidFill>
              <a:schemeClr val="accent4"/>
            </a:solidFill>
            <a:ln>
              <a:noFill/>
            </a:ln>
            <a:effectLst/>
          </c:spPr>
          <c:invertIfNegative val="0"/>
          <c:cat>
            <c:strRef>
              <c:f>Sheet1!$A$2:$A$6</c:f>
              <c:strCache>
                <c:ptCount val="5"/>
                <c:pt idx="0">
                  <c:v>Power Distance</c:v>
                </c:pt>
                <c:pt idx="1">
                  <c:v>Individualism</c:v>
                </c:pt>
                <c:pt idx="2">
                  <c:v>Masculinity</c:v>
                </c:pt>
                <c:pt idx="3">
                  <c:v>Uncertainty Avoidance</c:v>
                </c:pt>
                <c:pt idx="4">
                  <c:v>Long Term Orientation</c:v>
                </c:pt>
              </c:strCache>
            </c:strRef>
          </c:cat>
          <c:val>
            <c:numRef>
              <c:f>Sheet1!$E$2:$E$6</c:f>
              <c:numCache>
                <c:formatCode>General</c:formatCode>
                <c:ptCount val="5"/>
                <c:pt idx="0">
                  <c:v>80</c:v>
                </c:pt>
                <c:pt idx="1">
                  <c:v>20</c:v>
                </c:pt>
                <c:pt idx="2">
                  <c:v>66</c:v>
                </c:pt>
                <c:pt idx="3">
                  <c:v>30</c:v>
                </c:pt>
                <c:pt idx="4">
                  <c:v>87</c:v>
                </c:pt>
              </c:numCache>
            </c:numRef>
          </c:val>
          <c:extLst>
            <c:ext xmlns:c16="http://schemas.microsoft.com/office/drawing/2014/chart" uri="{C3380CC4-5D6E-409C-BE32-E72D297353CC}">
              <c16:uniqueId val="{00000003-EE4E-4BB2-9720-487DA6D27513}"/>
            </c:ext>
          </c:extLst>
        </c:ser>
        <c:dLbls>
          <c:showLegendKey val="0"/>
          <c:showVal val="0"/>
          <c:showCatName val="0"/>
          <c:showSerName val="0"/>
          <c:showPercent val="0"/>
          <c:showBubbleSize val="0"/>
        </c:dLbls>
        <c:gapWidth val="219"/>
        <c:overlap val="-27"/>
        <c:axId val="229329792"/>
        <c:axId val="229330184"/>
      </c:barChart>
      <c:catAx>
        <c:axId val="229329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9330184"/>
        <c:crosses val="autoZero"/>
        <c:auto val="1"/>
        <c:lblAlgn val="ctr"/>
        <c:lblOffset val="100"/>
        <c:noMultiLvlLbl val="0"/>
      </c:catAx>
      <c:valAx>
        <c:axId val="229330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93297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D15D9E8-96BB-4CED-BD11-B73A0A76EF9A}" type="datetimeFigureOut">
              <a:rPr lang="en-US" smtClean="0"/>
              <a:t>5/11/2019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9C6C91E-1B3F-42F5-90B5-2F35CC63D6A0}" type="slidenum">
              <a:rPr lang="en-US" smtClean="0"/>
              <a:t>‹#›</a:t>
            </a:fld>
            <a:endParaRPr lang="en-US"/>
          </a:p>
        </p:txBody>
      </p:sp>
    </p:spTree>
    <p:extLst>
      <p:ext uri="{BB962C8B-B14F-4D97-AF65-F5344CB8AC3E}">
        <p14:creationId xmlns:p14="http://schemas.microsoft.com/office/powerpoint/2010/main" val="4033524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99ED39-0253-4253-8827-A648AC0BCE6D}" type="slidenum">
              <a:rPr lang="en-US" smtClean="0"/>
              <a:t>1</a:t>
            </a:fld>
            <a:endParaRPr lang="en-US"/>
          </a:p>
        </p:txBody>
      </p:sp>
    </p:spTree>
    <p:extLst>
      <p:ext uri="{BB962C8B-B14F-4D97-AF65-F5344CB8AC3E}">
        <p14:creationId xmlns:p14="http://schemas.microsoft.com/office/powerpoint/2010/main" val="1819145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 </a:t>
            </a:r>
            <a:endParaRPr lang="en-US" altLang="en-US" dirty="0" smtClean="0"/>
          </a:p>
        </p:txBody>
      </p:sp>
      <p:sp>
        <p:nvSpPr>
          <p:cNvPr id="194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E0B39A96-E1D8-4481-B9E5-F2A303B1B071}" type="slidenum">
              <a:rPr lang="en-US" altLang="en-US" sz="1200" smtClean="0"/>
              <a:pPr/>
              <a:t>10</a:t>
            </a:fld>
            <a:endParaRPr lang="en-US" altLang="en-US" sz="1200" smtClean="0"/>
          </a:p>
        </p:txBody>
      </p:sp>
    </p:spTree>
    <p:extLst>
      <p:ext uri="{BB962C8B-B14F-4D97-AF65-F5344CB8AC3E}">
        <p14:creationId xmlns:p14="http://schemas.microsoft.com/office/powerpoint/2010/main" val="3682026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 </a:t>
            </a:r>
            <a:endParaRPr lang="en-US" altLang="en-US" dirty="0" smtClean="0"/>
          </a:p>
        </p:txBody>
      </p:sp>
      <p:sp>
        <p:nvSpPr>
          <p:cNvPr id="215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8678F20C-108C-4E9C-8800-5E4686D789D1}" type="slidenum">
              <a:rPr lang="en-US" altLang="en-US" sz="1200" smtClean="0"/>
              <a:pPr/>
              <a:t>11</a:t>
            </a:fld>
            <a:endParaRPr lang="en-US" altLang="en-US" sz="1200" smtClean="0"/>
          </a:p>
        </p:txBody>
      </p:sp>
    </p:spTree>
    <p:extLst>
      <p:ext uri="{BB962C8B-B14F-4D97-AF65-F5344CB8AC3E}">
        <p14:creationId xmlns:p14="http://schemas.microsoft.com/office/powerpoint/2010/main" val="2300793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 </a:t>
            </a:r>
            <a:endParaRPr lang="en-US" altLang="en-US" dirty="0" smtClean="0"/>
          </a:p>
        </p:txBody>
      </p:sp>
      <p:sp>
        <p:nvSpPr>
          <p:cNvPr id="235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A61ECCA8-391B-46B9-84C3-FB8848417069}" type="slidenum">
              <a:rPr lang="en-US" altLang="en-US" sz="1200" smtClean="0"/>
              <a:pPr/>
              <a:t>12</a:t>
            </a:fld>
            <a:endParaRPr lang="en-US" altLang="en-US" sz="1200" smtClean="0"/>
          </a:p>
        </p:txBody>
      </p:sp>
    </p:spTree>
    <p:extLst>
      <p:ext uri="{BB962C8B-B14F-4D97-AF65-F5344CB8AC3E}">
        <p14:creationId xmlns:p14="http://schemas.microsoft.com/office/powerpoint/2010/main" val="2758137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 </a:t>
            </a:r>
            <a:endParaRPr lang="en-US" altLang="en-US" dirty="0" smtClean="0"/>
          </a:p>
        </p:txBody>
      </p:sp>
      <p:sp>
        <p:nvSpPr>
          <p:cNvPr id="256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55815D1C-647E-40F5-B54E-14FEC003D0C9}" type="slidenum">
              <a:rPr lang="en-US" altLang="en-US" sz="1200" smtClean="0"/>
              <a:pPr/>
              <a:t>13</a:t>
            </a:fld>
            <a:endParaRPr lang="en-US" altLang="en-US" sz="1200" smtClean="0"/>
          </a:p>
        </p:txBody>
      </p:sp>
    </p:spTree>
    <p:extLst>
      <p:ext uri="{BB962C8B-B14F-4D97-AF65-F5344CB8AC3E}">
        <p14:creationId xmlns:p14="http://schemas.microsoft.com/office/powerpoint/2010/main" val="3930108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 </a:t>
            </a:r>
            <a:endParaRPr lang="en-US" altLang="en-US" dirty="0" smtClean="0"/>
          </a:p>
        </p:txBody>
      </p:sp>
      <p:sp>
        <p:nvSpPr>
          <p:cNvPr id="276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9E1C5BEC-42B1-4A0C-B6F4-4A827C7CB74E}" type="slidenum">
              <a:rPr lang="en-US" altLang="en-US" sz="1200" smtClean="0"/>
              <a:pPr/>
              <a:t>14</a:t>
            </a:fld>
            <a:endParaRPr lang="en-US" altLang="en-US" sz="1200" smtClean="0"/>
          </a:p>
        </p:txBody>
      </p:sp>
    </p:spTree>
    <p:extLst>
      <p:ext uri="{BB962C8B-B14F-4D97-AF65-F5344CB8AC3E}">
        <p14:creationId xmlns:p14="http://schemas.microsoft.com/office/powerpoint/2010/main" val="1632120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 </a:t>
            </a:r>
            <a:endParaRPr lang="en-US" altLang="en-US" dirty="0" smtClean="0"/>
          </a:p>
        </p:txBody>
      </p:sp>
      <p:sp>
        <p:nvSpPr>
          <p:cNvPr id="297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A3571E6C-25B7-4874-8CDA-BB72071ECF28}" type="slidenum">
              <a:rPr lang="en-US" altLang="en-US" sz="1200" smtClean="0"/>
              <a:pPr/>
              <a:t>15</a:t>
            </a:fld>
            <a:endParaRPr lang="en-US" altLang="en-US" sz="1200" smtClean="0"/>
          </a:p>
        </p:txBody>
      </p:sp>
    </p:spTree>
    <p:extLst>
      <p:ext uri="{BB962C8B-B14F-4D97-AF65-F5344CB8AC3E}">
        <p14:creationId xmlns:p14="http://schemas.microsoft.com/office/powerpoint/2010/main" val="3098869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D9C6C91E-1B3F-42F5-90B5-2F35CC63D6A0}" type="slidenum">
              <a:rPr lang="en-US" smtClean="0"/>
              <a:t>16</a:t>
            </a:fld>
            <a:endParaRPr lang="en-US"/>
          </a:p>
        </p:txBody>
      </p:sp>
    </p:spTree>
    <p:extLst>
      <p:ext uri="{BB962C8B-B14F-4D97-AF65-F5344CB8AC3E}">
        <p14:creationId xmlns:p14="http://schemas.microsoft.com/office/powerpoint/2010/main" val="4053639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xfrm>
            <a:off x="486834" y="4356074"/>
            <a:ext cx="5741388"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 </a:t>
            </a:r>
            <a:endParaRPr lang="en-US" altLang="en-US" dirty="0" smtClean="0"/>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7066" indent="-291179">
              <a:defRPr sz="2400">
                <a:solidFill>
                  <a:schemeClr val="tx1"/>
                </a:solidFill>
                <a:latin typeface="Times New Roman" panose="02020603050405020304" pitchFamily="18" charset="0"/>
              </a:defRPr>
            </a:lvl2pPr>
            <a:lvl3pPr marL="1164717" indent="-232943">
              <a:defRPr sz="2400">
                <a:solidFill>
                  <a:schemeClr val="tx1"/>
                </a:solidFill>
                <a:latin typeface="Times New Roman" panose="02020603050405020304" pitchFamily="18" charset="0"/>
              </a:defRPr>
            </a:lvl3pPr>
            <a:lvl4pPr marL="1630604" indent="-232943">
              <a:defRPr sz="2400">
                <a:solidFill>
                  <a:schemeClr val="tx1"/>
                </a:solidFill>
                <a:latin typeface="Times New Roman" panose="02020603050405020304" pitchFamily="18" charset="0"/>
              </a:defRPr>
            </a:lvl4pPr>
            <a:lvl5pPr marL="2096491" indent="-232943">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fld id="{6ECEAD91-127B-4E3E-A16A-BC454D234356}" type="slidenum">
              <a:rPr lang="en-GB" altLang="en-US" sz="1200"/>
              <a:pPr/>
              <a:t>17</a:t>
            </a:fld>
            <a:endParaRPr lang="en-GB" altLang="en-US" sz="1200"/>
          </a:p>
        </p:txBody>
      </p:sp>
    </p:spTree>
    <p:extLst>
      <p:ext uri="{BB962C8B-B14F-4D97-AF65-F5344CB8AC3E}">
        <p14:creationId xmlns:p14="http://schemas.microsoft.com/office/powerpoint/2010/main" val="2383623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t> </a:t>
            </a:r>
            <a:endParaRPr lang="en-US" dirty="0"/>
          </a:p>
        </p:txBody>
      </p:sp>
      <p:sp>
        <p:nvSpPr>
          <p:cNvPr id="317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21BA9631-96DC-48B3-AF2A-538D0FE235BF}" type="slidenum">
              <a:rPr lang="en-US" altLang="en-US" sz="1200" smtClean="0"/>
              <a:pPr/>
              <a:t>18</a:t>
            </a:fld>
            <a:endParaRPr lang="en-US" altLang="en-US" sz="1200" smtClean="0"/>
          </a:p>
        </p:txBody>
      </p:sp>
    </p:spTree>
    <p:extLst>
      <p:ext uri="{BB962C8B-B14F-4D97-AF65-F5344CB8AC3E}">
        <p14:creationId xmlns:p14="http://schemas.microsoft.com/office/powerpoint/2010/main" val="565279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337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42114E0C-CFD6-4C4F-AD53-E25414DE7AAC}" type="slidenum">
              <a:rPr lang="en-US" altLang="en-US" sz="1200" smtClean="0"/>
              <a:pPr/>
              <a:t>19</a:t>
            </a:fld>
            <a:endParaRPr lang="en-US" altLang="en-US" sz="1200" smtClean="0"/>
          </a:p>
        </p:txBody>
      </p:sp>
    </p:spTree>
    <p:extLst>
      <p:ext uri="{BB962C8B-B14F-4D97-AF65-F5344CB8AC3E}">
        <p14:creationId xmlns:p14="http://schemas.microsoft.com/office/powerpoint/2010/main" val="2583526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 </a:t>
            </a:r>
            <a:endParaRPr lang="en-US" altLang="en-US" dirty="0" smtClean="0"/>
          </a:p>
        </p:txBody>
      </p:sp>
      <p:sp>
        <p:nvSpPr>
          <p:cNvPr id="71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59BB4646-36FF-4391-AEF3-A9F44104766F}" type="slidenum">
              <a:rPr lang="en-US" altLang="en-US" sz="1200" smtClean="0"/>
              <a:pPr/>
              <a:t>2</a:t>
            </a:fld>
            <a:endParaRPr lang="en-US" altLang="en-US" sz="1200" smtClean="0"/>
          </a:p>
        </p:txBody>
      </p:sp>
    </p:spTree>
    <p:extLst>
      <p:ext uri="{BB962C8B-B14F-4D97-AF65-F5344CB8AC3E}">
        <p14:creationId xmlns:p14="http://schemas.microsoft.com/office/powerpoint/2010/main" val="21583827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7066" indent="-291179">
              <a:defRPr sz="2400">
                <a:solidFill>
                  <a:schemeClr val="tx1"/>
                </a:solidFill>
                <a:latin typeface="Times New Roman" panose="02020603050405020304" pitchFamily="18" charset="0"/>
              </a:defRPr>
            </a:lvl2pPr>
            <a:lvl3pPr marL="1164717" indent="-232943">
              <a:defRPr sz="2400">
                <a:solidFill>
                  <a:schemeClr val="tx1"/>
                </a:solidFill>
                <a:latin typeface="Times New Roman" panose="02020603050405020304" pitchFamily="18" charset="0"/>
              </a:defRPr>
            </a:lvl3pPr>
            <a:lvl4pPr marL="1630604" indent="-232943">
              <a:defRPr sz="2400">
                <a:solidFill>
                  <a:schemeClr val="tx1"/>
                </a:solidFill>
                <a:latin typeface="Times New Roman" panose="02020603050405020304" pitchFamily="18" charset="0"/>
              </a:defRPr>
            </a:lvl4pPr>
            <a:lvl5pPr marL="2096491" indent="-232943">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fld id="{23FD80C8-8B89-46B8-9C12-B3149E9818FD}" type="slidenum">
              <a:rPr lang="en-GB" altLang="en-US" sz="1200"/>
              <a:pPr/>
              <a:t>20</a:t>
            </a:fld>
            <a:endParaRPr lang="en-GB" altLang="en-US" sz="1200"/>
          </a:p>
        </p:txBody>
      </p:sp>
      <p:sp>
        <p:nvSpPr>
          <p:cNvPr id="27652"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solidFill>
                  <a:srgbClr val="0033CC"/>
                </a:solidFill>
              </a:rPr>
              <a:t> </a:t>
            </a:r>
            <a:endParaRPr lang="en-US" altLang="en-US" dirty="0" smtClean="0"/>
          </a:p>
        </p:txBody>
      </p:sp>
    </p:spTree>
    <p:extLst>
      <p:ext uri="{BB962C8B-B14F-4D97-AF65-F5344CB8AC3E}">
        <p14:creationId xmlns:p14="http://schemas.microsoft.com/office/powerpoint/2010/main" val="15433541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358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E4576929-D608-41F0-B26B-0B567932B23F}" type="slidenum">
              <a:rPr lang="en-US" altLang="en-US" sz="1200" smtClean="0"/>
              <a:pPr/>
              <a:t>21</a:t>
            </a:fld>
            <a:endParaRPr lang="en-US" altLang="en-US" sz="1200" smtClean="0"/>
          </a:p>
        </p:txBody>
      </p:sp>
    </p:spTree>
    <p:extLst>
      <p:ext uri="{BB962C8B-B14F-4D97-AF65-F5344CB8AC3E}">
        <p14:creationId xmlns:p14="http://schemas.microsoft.com/office/powerpoint/2010/main" val="12326968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 </a:t>
            </a:r>
            <a:endParaRPr lang="en-US" altLang="en-US" dirty="0" smtClean="0"/>
          </a:p>
        </p:txBody>
      </p:sp>
      <p:sp>
        <p:nvSpPr>
          <p:cNvPr id="378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03D045BF-9BFA-4946-A5B3-E3B6B0219E96}" type="slidenum">
              <a:rPr lang="en-US" altLang="en-US" sz="1200" smtClean="0"/>
              <a:pPr/>
              <a:t>22</a:t>
            </a:fld>
            <a:endParaRPr lang="en-US" altLang="en-US" sz="1200" smtClean="0"/>
          </a:p>
        </p:txBody>
      </p:sp>
    </p:spTree>
    <p:extLst>
      <p:ext uri="{BB962C8B-B14F-4D97-AF65-F5344CB8AC3E}">
        <p14:creationId xmlns:p14="http://schemas.microsoft.com/office/powerpoint/2010/main" val="31445279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 </a:t>
            </a:r>
            <a:endParaRPr lang="en-US" altLang="en-US" dirty="0" smtClean="0"/>
          </a:p>
        </p:txBody>
      </p:sp>
      <p:sp>
        <p:nvSpPr>
          <p:cNvPr id="399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3FCE805-A432-4B96-836C-18892A8C90CB}" type="slidenum">
              <a:rPr lang="en-US" altLang="en-US" sz="1200" smtClean="0"/>
              <a:pPr/>
              <a:t>23</a:t>
            </a:fld>
            <a:endParaRPr lang="en-US" altLang="en-US" sz="1200" smtClean="0"/>
          </a:p>
        </p:txBody>
      </p:sp>
    </p:spTree>
    <p:extLst>
      <p:ext uri="{BB962C8B-B14F-4D97-AF65-F5344CB8AC3E}">
        <p14:creationId xmlns:p14="http://schemas.microsoft.com/office/powerpoint/2010/main" val="18164546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 </a:t>
            </a:r>
            <a:endParaRPr lang="en-US" altLang="en-US" dirty="0" smtClean="0"/>
          </a:p>
        </p:txBody>
      </p:sp>
      <p:sp>
        <p:nvSpPr>
          <p:cNvPr id="419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7E2101F3-0B22-492A-AAF2-7DC6072CD805}" type="slidenum">
              <a:rPr lang="en-US" altLang="en-US" sz="1200" smtClean="0"/>
              <a:pPr/>
              <a:t>24</a:t>
            </a:fld>
            <a:endParaRPr lang="en-US" altLang="en-US" sz="1200" smtClean="0"/>
          </a:p>
        </p:txBody>
      </p:sp>
    </p:spTree>
    <p:extLst>
      <p:ext uri="{BB962C8B-B14F-4D97-AF65-F5344CB8AC3E}">
        <p14:creationId xmlns:p14="http://schemas.microsoft.com/office/powerpoint/2010/main" val="5556739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 </a:t>
            </a:r>
            <a:endParaRPr lang="en-US" altLang="en-US" dirty="0" smtClean="0"/>
          </a:p>
        </p:txBody>
      </p:sp>
      <p:sp>
        <p:nvSpPr>
          <p:cNvPr id="440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51DACADC-B1B2-4011-8140-7336D91D20BC}" type="slidenum">
              <a:rPr lang="en-US" altLang="en-US" sz="1200" smtClean="0"/>
              <a:pPr/>
              <a:t>25</a:t>
            </a:fld>
            <a:endParaRPr lang="en-US" altLang="en-US" sz="1200" smtClean="0"/>
          </a:p>
        </p:txBody>
      </p:sp>
    </p:spTree>
    <p:extLst>
      <p:ext uri="{BB962C8B-B14F-4D97-AF65-F5344CB8AC3E}">
        <p14:creationId xmlns:p14="http://schemas.microsoft.com/office/powerpoint/2010/main" val="4762974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 </a:t>
            </a:r>
            <a:endParaRPr lang="en-US" altLang="en-US" dirty="0" smtClean="0"/>
          </a:p>
        </p:txBody>
      </p:sp>
      <p:sp>
        <p:nvSpPr>
          <p:cNvPr id="460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53FAC95-F16E-42BD-91C7-34DED174A1B6}" type="slidenum">
              <a:rPr lang="en-US" altLang="en-US" sz="1200" smtClean="0"/>
              <a:pPr/>
              <a:t>26</a:t>
            </a:fld>
            <a:endParaRPr lang="en-US" altLang="en-US" sz="1200" smtClean="0"/>
          </a:p>
        </p:txBody>
      </p:sp>
    </p:spTree>
    <p:extLst>
      <p:ext uri="{BB962C8B-B14F-4D97-AF65-F5344CB8AC3E}">
        <p14:creationId xmlns:p14="http://schemas.microsoft.com/office/powerpoint/2010/main" val="38875595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 </a:t>
            </a:r>
            <a:endParaRPr lang="en-US" altLang="en-US" b="1" dirty="0" smtClean="0"/>
          </a:p>
        </p:txBody>
      </p:sp>
      <p:sp>
        <p:nvSpPr>
          <p:cNvPr id="481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189AADB7-E196-43A4-9DBB-3C90EE55CDBA}" type="slidenum">
              <a:rPr lang="en-US" altLang="en-US" sz="1200" smtClean="0"/>
              <a:pPr/>
              <a:t>27</a:t>
            </a:fld>
            <a:endParaRPr lang="en-US" altLang="en-US" sz="1200" smtClean="0"/>
          </a:p>
        </p:txBody>
      </p:sp>
    </p:spTree>
    <p:extLst>
      <p:ext uri="{BB962C8B-B14F-4D97-AF65-F5344CB8AC3E}">
        <p14:creationId xmlns:p14="http://schemas.microsoft.com/office/powerpoint/2010/main" val="12978189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 </a:t>
            </a:r>
            <a:endParaRPr lang="en-US" altLang="en-US" b="1" dirty="0" smtClean="0"/>
          </a:p>
        </p:txBody>
      </p:sp>
      <p:sp>
        <p:nvSpPr>
          <p:cNvPr id="501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ACDC3563-DA82-4537-8307-388B79B244EC}" type="slidenum">
              <a:rPr lang="en-US" altLang="en-US" sz="1200" smtClean="0"/>
              <a:pPr/>
              <a:t>28</a:t>
            </a:fld>
            <a:endParaRPr lang="en-US" altLang="en-US" sz="1200" smtClean="0"/>
          </a:p>
        </p:txBody>
      </p:sp>
    </p:spTree>
    <p:extLst>
      <p:ext uri="{BB962C8B-B14F-4D97-AF65-F5344CB8AC3E}">
        <p14:creationId xmlns:p14="http://schemas.microsoft.com/office/powerpoint/2010/main" val="32598301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 </a:t>
            </a:r>
            <a:endParaRPr lang="en-US" dirty="0"/>
          </a:p>
        </p:txBody>
      </p:sp>
      <p:sp>
        <p:nvSpPr>
          <p:cNvPr id="4" name="Slide Number Placeholder 3"/>
          <p:cNvSpPr>
            <a:spLocks noGrp="1"/>
          </p:cNvSpPr>
          <p:nvPr>
            <p:ph type="sldNum" sz="quarter" idx="10"/>
          </p:nvPr>
        </p:nvSpPr>
        <p:spPr/>
        <p:txBody>
          <a:bodyPr/>
          <a:lstStyle/>
          <a:p>
            <a:fld id="{D9C6C91E-1B3F-42F5-90B5-2F35CC63D6A0}" type="slidenum">
              <a:rPr lang="en-US" smtClean="0"/>
              <a:t>29</a:t>
            </a:fld>
            <a:endParaRPr lang="en-US"/>
          </a:p>
        </p:txBody>
      </p:sp>
    </p:spTree>
    <p:extLst>
      <p:ext uri="{BB962C8B-B14F-4D97-AF65-F5344CB8AC3E}">
        <p14:creationId xmlns:p14="http://schemas.microsoft.com/office/powerpoint/2010/main" val="4123995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i="1" dirty="0" smtClean="0"/>
              <a:t> </a:t>
            </a:r>
            <a:endParaRPr lang="en-US" altLang="en-US" dirty="0" smtClean="0"/>
          </a:p>
        </p:txBody>
      </p:sp>
      <p:sp>
        <p:nvSpPr>
          <p:cNvPr id="92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68E5D662-D9F6-4DA8-B7E7-0B00CE79070B}" type="slidenum">
              <a:rPr lang="en-US" altLang="en-US" sz="1200" smtClean="0"/>
              <a:pPr/>
              <a:t>3</a:t>
            </a:fld>
            <a:endParaRPr lang="en-US" altLang="en-US" sz="1200" smtClean="0"/>
          </a:p>
        </p:txBody>
      </p:sp>
    </p:spTree>
    <p:extLst>
      <p:ext uri="{BB962C8B-B14F-4D97-AF65-F5344CB8AC3E}">
        <p14:creationId xmlns:p14="http://schemas.microsoft.com/office/powerpoint/2010/main" val="31420081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7066" indent="-291179">
              <a:spcBef>
                <a:spcPct val="30000"/>
              </a:spcBef>
              <a:defRPr sz="1200">
                <a:solidFill>
                  <a:schemeClr val="tx1"/>
                </a:solidFill>
                <a:latin typeface="Times New Roman" panose="02020603050405020304" pitchFamily="18" charset="0"/>
              </a:defRPr>
            </a:lvl2pPr>
            <a:lvl3pPr marL="1164717" indent="-232943">
              <a:spcBef>
                <a:spcPct val="30000"/>
              </a:spcBef>
              <a:defRPr sz="1200">
                <a:solidFill>
                  <a:schemeClr val="tx1"/>
                </a:solidFill>
                <a:latin typeface="Times New Roman" panose="02020603050405020304" pitchFamily="18" charset="0"/>
              </a:defRPr>
            </a:lvl3pPr>
            <a:lvl4pPr marL="1630604" indent="-232943">
              <a:spcBef>
                <a:spcPct val="30000"/>
              </a:spcBef>
              <a:defRPr sz="1200">
                <a:solidFill>
                  <a:schemeClr val="tx1"/>
                </a:solidFill>
                <a:latin typeface="Times New Roman" panose="02020603050405020304" pitchFamily="18" charset="0"/>
              </a:defRPr>
            </a:lvl4pPr>
            <a:lvl5pPr marL="2096491" indent="-232943">
              <a:spcBef>
                <a:spcPct val="30000"/>
              </a:spcBef>
              <a:defRPr sz="1200">
                <a:solidFill>
                  <a:schemeClr val="tx1"/>
                </a:solidFill>
                <a:latin typeface="Times New Roman" panose="02020603050405020304" pitchFamily="18" charset="0"/>
              </a:defRPr>
            </a:lvl5pPr>
            <a:lvl6pPr marL="2562377" indent="-232943" eaLnBrk="0" fontAlgn="base" hangingPunct="0">
              <a:spcBef>
                <a:spcPct val="30000"/>
              </a:spcBef>
              <a:spcAft>
                <a:spcPct val="0"/>
              </a:spcAft>
              <a:defRPr sz="1200">
                <a:solidFill>
                  <a:schemeClr val="tx1"/>
                </a:solidFill>
                <a:latin typeface="Times New Roman" panose="02020603050405020304" pitchFamily="18" charset="0"/>
              </a:defRPr>
            </a:lvl6pPr>
            <a:lvl7pPr marL="3028264" indent="-232943" eaLnBrk="0" fontAlgn="base" hangingPunct="0">
              <a:spcBef>
                <a:spcPct val="30000"/>
              </a:spcBef>
              <a:spcAft>
                <a:spcPct val="0"/>
              </a:spcAft>
              <a:defRPr sz="1200">
                <a:solidFill>
                  <a:schemeClr val="tx1"/>
                </a:solidFill>
                <a:latin typeface="Times New Roman" panose="02020603050405020304" pitchFamily="18" charset="0"/>
              </a:defRPr>
            </a:lvl7pPr>
            <a:lvl8pPr marL="3494151" indent="-232943" eaLnBrk="0" fontAlgn="base" hangingPunct="0">
              <a:spcBef>
                <a:spcPct val="30000"/>
              </a:spcBef>
              <a:spcAft>
                <a:spcPct val="0"/>
              </a:spcAft>
              <a:defRPr sz="1200">
                <a:solidFill>
                  <a:schemeClr val="tx1"/>
                </a:solidFill>
                <a:latin typeface="Times New Roman" panose="02020603050405020304" pitchFamily="18" charset="0"/>
              </a:defRPr>
            </a:lvl8pPr>
            <a:lvl9pPr marL="3960038" indent="-23294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8E70A560-6757-4301-9307-4278142E248F}" type="slidenum">
              <a:rPr lang="en-US" altLang="en-US" smtClean="0">
                <a:latin typeface="Arial" panose="020B0604020202020204" pitchFamily="34" charset="0"/>
              </a:rPr>
              <a:pPr eaLnBrk="1" hangingPunct="1">
                <a:spcBef>
                  <a:spcPct val="0"/>
                </a:spcBef>
              </a:pPr>
              <a:t>30</a:t>
            </a:fld>
            <a:endParaRPr lang="en-US" altLang="en-US" smtClean="0">
              <a:latin typeface="Arial" panose="020B0604020202020204" pitchFamily="34" charset="0"/>
            </a:endParaRPr>
          </a:p>
        </p:txBody>
      </p:sp>
      <p:sp>
        <p:nvSpPr>
          <p:cNvPr id="31747" name="Rectangle 2"/>
          <p:cNvSpPr>
            <a:spLocks noGrp="1" noRot="1" noChangeAspect="1" noChangeArrowheads="1" noTextEdit="1"/>
          </p:cNvSpPr>
          <p:nvPr>
            <p:ph type="sldImg"/>
          </p:nvPr>
        </p:nvSpPr>
        <p:spPr>
          <a:xfrm>
            <a:off x="650875" y="803275"/>
            <a:ext cx="5692775" cy="3201988"/>
          </a:xfrm>
          <a:ln/>
        </p:spPr>
      </p:sp>
      <p:sp>
        <p:nvSpPr>
          <p:cNvPr id="31748" name="Rectangle 3"/>
          <p:cNvSpPr>
            <a:spLocks noGrp="1" noChangeArrowheads="1"/>
          </p:cNvSpPr>
          <p:nvPr>
            <p:ph type="body" idx="1"/>
          </p:nvPr>
        </p:nvSpPr>
        <p:spPr>
          <a:xfrm>
            <a:off x="311573" y="4599782"/>
            <a:ext cx="6309360" cy="39993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2943" indent="-232943">
              <a:lnSpc>
                <a:spcPct val="90000"/>
              </a:lnSpc>
            </a:pPr>
            <a:r>
              <a:rPr lang="en-US" altLang="en-US" dirty="0" smtClean="0">
                <a:latin typeface="Arial" panose="020B0604020202020204" pitchFamily="34" charset="0"/>
              </a:rPr>
              <a:t> </a:t>
            </a: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5731702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D9C6C91E-1B3F-42F5-90B5-2F35CC63D6A0}" type="slidenum">
              <a:rPr lang="en-US" smtClean="0"/>
              <a:t>31</a:t>
            </a:fld>
            <a:endParaRPr lang="en-US"/>
          </a:p>
        </p:txBody>
      </p:sp>
    </p:spTree>
    <p:extLst>
      <p:ext uri="{BB962C8B-B14F-4D97-AF65-F5344CB8AC3E}">
        <p14:creationId xmlns:p14="http://schemas.microsoft.com/office/powerpoint/2010/main" val="21624661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7066" indent="-291179">
              <a:spcBef>
                <a:spcPct val="30000"/>
              </a:spcBef>
              <a:defRPr sz="1200">
                <a:solidFill>
                  <a:schemeClr val="tx1"/>
                </a:solidFill>
                <a:latin typeface="Times New Roman" panose="02020603050405020304" pitchFamily="18" charset="0"/>
              </a:defRPr>
            </a:lvl2pPr>
            <a:lvl3pPr marL="1164717" indent="-232943">
              <a:spcBef>
                <a:spcPct val="30000"/>
              </a:spcBef>
              <a:defRPr sz="1200">
                <a:solidFill>
                  <a:schemeClr val="tx1"/>
                </a:solidFill>
                <a:latin typeface="Times New Roman" panose="02020603050405020304" pitchFamily="18" charset="0"/>
              </a:defRPr>
            </a:lvl3pPr>
            <a:lvl4pPr marL="1630604" indent="-232943">
              <a:spcBef>
                <a:spcPct val="30000"/>
              </a:spcBef>
              <a:defRPr sz="1200">
                <a:solidFill>
                  <a:schemeClr val="tx1"/>
                </a:solidFill>
                <a:latin typeface="Times New Roman" panose="02020603050405020304" pitchFamily="18" charset="0"/>
              </a:defRPr>
            </a:lvl4pPr>
            <a:lvl5pPr marL="2096491" indent="-232943">
              <a:spcBef>
                <a:spcPct val="30000"/>
              </a:spcBef>
              <a:defRPr sz="1200">
                <a:solidFill>
                  <a:schemeClr val="tx1"/>
                </a:solidFill>
                <a:latin typeface="Times New Roman" panose="02020603050405020304" pitchFamily="18" charset="0"/>
              </a:defRPr>
            </a:lvl5pPr>
            <a:lvl6pPr marL="2562377" indent="-232943" eaLnBrk="0" fontAlgn="base" hangingPunct="0">
              <a:spcBef>
                <a:spcPct val="30000"/>
              </a:spcBef>
              <a:spcAft>
                <a:spcPct val="0"/>
              </a:spcAft>
              <a:defRPr sz="1200">
                <a:solidFill>
                  <a:schemeClr val="tx1"/>
                </a:solidFill>
                <a:latin typeface="Times New Roman" panose="02020603050405020304" pitchFamily="18" charset="0"/>
              </a:defRPr>
            </a:lvl6pPr>
            <a:lvl7pPr marL="3028264" indent="-232943" eaLnBrk="0" fontAlgn="base" hangingPunct="0">
              <a:spcBef>
                <a:spcPct val="30000"/>
              </a:spcBef>
              <a:spcAft>
                <a:spcPct val="0"/>
              </a:spcAft>
              <a:defRPr sz="1200">
                <a:solidFill>
                  <a:schemeClr val="tx1"/>
                </a:solidFill>
                <a:latin typeface="Times New Roman" panose="02020603050405020304" pitchFamily="18" charset="0"/>
              </a:defRPr>
            </a:lvl7pPr>
            <a:lvl8pPr marL="3494151" indent="-232943" eaLnBrk="0" fontAlgn="base" hangingPunct="0">
              <a:spcBef>
                <a:spcPct val="30000"/>
              </a:spcBef>
              <a:spcAft>
                <a:spcPct val="0"/>
              </a:spcAft>
              <a:defRPr sz="1200">
                <a:solidFill>
                  <a:schemeClr val="tx1"/>
                </a:solidFill>
                <a:latin typeface="Times New Roman" panose="02020603050405020304" pitchFamily="18" charset="0"/>
              </a:defRPr>
            </a:lvl8pPr>
            <a:lvl9pPr marL="3960038" indent="-23294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679D023F-AC8F-44AC-96FD-CC0F5E9C8FA0}" type="slidenum">
              <a:rPr lang="en-US" altLang="en-US" smtClean="0">
                <a:latin typeface="Arial" panose="020B0604020202020204" pitchFamily="34" charset="0"/>
              </a:rPr>
              <a:pPr eaLnBrk="1" hangingPunct="1">
                <a:spcBef>
                  <a:spcPct val="0"/>
                </a:spcBef>
              </a:pPr>
              <a:t>32</a:t>
            </a:fld>
            <a:endParaRPr lang="en-US" altLang="en-US" smtClean="0">
              <a:latin typeface="Arial" panose="020B0604020202020204" pitchFamily="34" charset="0"/>
            </a:endParaRPr>
          </a:p>
        </p:txBody>
      </p:sp>
      <p:sp>
        <p:nvSpPr>
          <p:cNvPr id="33795" name="Rectangle 2"/>
          <p:cNvSpPr>
            <a:spLocks noGrp="1" noRot="1" noChangeAspect="1" noChangeArrowheads="1" noTextEdit="1"/>
          </p:cNvSpPr>
          <p:nvPr>
            <p:ph type="sldImg"/>
          </p:nvPr>
        </p:nvSpPr>
        <p:spPr>
          <a:xfrm>
            <a:off x="644525" y="976313"/>
            <a:ext cx="5281613" cy="2970212"/>
          </a:xfrm>
          <a:ln/>
        </p:spPr>
      </p:sp>
      <p:sp>
        <p:nvSpPr>
          <p:cNvPr id="33796" name="Rectangle 3"/>
          <p:cNvSpPr>
            <a:spLocks noGrp="1" noChangeArrowheads="1"/>
          </p:cNvSpPr>
          <p:nvPr>
            <p:ph type="body" idx="1"/>
          </p:nvPr>
        </p:nvSpPr>
        <p:spPr>
          <a:xfrm>
            <a:off x="311573" y="4565889"/>
            <a:ext cx="6309360" cy="40332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2943" indent="-232943">
              <a:lnSpc>
                <a:spcPct val="90000"/>
              </a:lnSpc>
            </a:pPr>
            <a:r>
              <a:rPr lang="en-US" altLang="en-US" dirty="0" smtClean="0">
                <a:latin typeface="Arial" panose="020B0604020202020204" pitchFamily="34" charset="0"/>
              </a:rPr>
              <a:t> </a:t>
            </a: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0713048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 </a:t>
            </a:r>
            <a:endParaRPr lang="en-US" dirty="0"/>
          </a:p>
        </p:txBody>
      </p:sp>
      <p:sp>
        <p:nvSpPr>
          <p:cNvPr id="4" name="Slide Number Placeholder 3"/>
          <p:cNvSpPr>
            <a:spLocks noGrp="1"/>
          </p:cNvSpPr>
          <p:nvPr>
            <p:ph type="sldNum" sz="quarter" idx="10"/>
          </p:nvPr>
        </p:nvSpPr>
        <p:spPr/>
        <p:txBody>
          <a:bodyPr/>
          <a:lstStyle/>
          <a:p>
            <a:fld id="{D9C6C91E-1B3F-42F5-90B5-2F35CC63D6A0}" type="slidenum">
              <a:rPr lang="en-US" smtClean="0"/>
              <a:t>33</a:t>
            </a:fld>
            <a:endParaRPr lang="en-US"/>
          </a:p>
        </p:txBody>
      </p:sp>
    </p:spTree>
    <p:extLst>
      <p:ext uri="{BB962C8B-B14F-4D97-AF65-F5344CB8AC3E}">
        <p14:creationId xmlns:p14="http://schemas.microsoft.com/office/powerpoint/2010/main" val="29260544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7066" indent="-291179">
              <a:defRPr sz="2400">
                <a:solidFill>
                  <a:schemeClr val="tx1"/>
                </a:solidFill>
                <a:latin typeface="Times New Roman" panose="02020603050405020304" pitchFamily="18" charset="0"/>
              </a:defRPr>
            </a:lvl2pPr>
            <a:lvl3pPr marL="1164717" indent="-232943">
              <a:defRPr sz="2400">
                <a:solidFill>
                  <a:schemeClr val="tx1"/>
                </a:solidFill>
                <a:latin typeface="Times New Roman" panose="02020603050405020304" pitchFamily="18" charset="0"/>
              </a:defRPr>
            </a:lvl3pPr>
            <a:lvl4pPr marL="1630604" indent="-232943">
              <a:defRPr sz="2400">
                <a:solidFill>
                  <a:schemeClr val="tx1"/>
                </a:solidFill>
                <a:latin typeface="Times New Roman" panose="02020603050405020304" pitchFamily="18" charset="0"/>
              </a:defRPr>
            </a:lvl4pPr>
            <a:lvl5pPr marL="2096491" indent="-232943">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fld id="{52B56EDF-6AD5-4118-BC26-AD0EDDABBE7D}" type="slidenum">
              <a:rPr lang="en-US" altLang="en-US" sz="1200">
                <a:latin typeface="Arial" panose="020B0604020202020204" pitchFamily="34" charset="0"/>
              </a:rPr>
              <a:pPr/>
              <a:t>34</a:t>
            </a:fld>
            <a:endParaRPr lang="en-US" altLang="en-US" sz="1200">
              <a:latin typeface="Arial" panose="020B0604020202020204" pitchFamily="34" charset="0"/>
            </a:endParaRPr>
          </a:p>
        </p:txBody>
      </p:sp>
      <p:sp>
        <p:nvSpPr>
          <p:cNvPr id="35843" name="Rectangle 2"/>
          <p:cNvSpPr>
            <a:spLocks noGrp="1" noRot="1" noChangeAspect="1" noChangeArrowheads="1" noTextEdit="1"/>
          </p:cNvSpPr>
          <p:nvPr>
            <p:ph type="sldImg"/>
          </p:nvPr>
        </p:nvSpPr>
        <p:spPr>
          <a:xfrm>
            <a:off x="1643063" y="696913"/>
            <a:ext cx="3381375" cy="1901825"/>
          </a:xfrm>
          <a:ln/>
        </p:spPr>
      </p:sp>
      <p:sp>
        <p:nvSpPr>
          <p:cNvPr id="35844" name="Rectangle 3"/>
          <p:cNvSpPr>
            <a:spLocks noGrp="1" noChangeArrowheads="1"/>
          </p:cNvSpPr>
          <p:nvPr>
            <p:ph type="body" idx="1"/>
          </p:nvPr>
        </p:nvSpPr>
        <p:spPr>
          <a:xfrm>
            <a:off x="193112" y="2598473"/>
            <a:ext cx="6624179" cy="644292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1100" b="1" dirty="0" smtClean="0"/>
              <a:t> </a:t>
            </a:r>
            <a:endParaRPr lang="en-US" altLang="en-US" sz="1100" dirty="0"/>
          </a:p>
        </p:txBody>
      </p:sp>
    </p:spTree>
    <p:extLst>
      <p:ext uri="{BB962C8B-B14F-4D97-AF65-F5344CB8AC3E}">
        <p14:creationId xmlns:p14="http://schemas.microsoft.com/office/powerpoint/2010/main" val="2266787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 </a:t>
            </a:r>
            <a:endParaRPr lang="en-US" altLang="en-US" dirty="0" smtClean="0"/>
          </a:p>
        </p:txBody>
      </p:sp>
      <p:sp>
        <p:nvSpPr>
          <p:cNvPr id="522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40703C6-E7B2-4C59-937F-DC9F708D556E}" type="slidenum">
              <a:rPr lang="en-US" altLang="en-US" sz="1200" smtClean="0"/>
              <a:pPr/>
              <a:t>35</a:t>
            </a:fld>
            <a:endParaRPr lang="en-US" altLang="en-US" sz="1200" smtClean="0"/>
          </a:p>
        </p:txBody>
      </p:sp>
    </p:spTree>
    <p:extLst>
      <p:ext uri="{BB962C8B-B14F-4D97-AF65-F5344CB8AC3E}">
        <p14:creationId xmlns:p14="http://schemas.microsoft.com/office/powerpoint/2010/main" val="2762273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7066" indent="-291179">
              <a:defRPr sz="2400">
                <a:solidFill>
                  <a:schemeClr val="tx1"/>
                </a:solidFill>
                <a:latin typeface="Times New Roman" panose="02020603050405020304" pitchFamily="18" charset="0"/>
              </a:defRPr>
            </a:lvl2pPr>
            <a:lvl3pPr marL="1164717" indent="-232943">
              <a:defRPr sz="2400">
                <a:solidFill>
                  <a:schemeClr val="tx1"/>
                </a:solidFill>
                <a:latin typeface="Times New Roman" panose="02020603050405020304" pitchFamily="18" charset="0"/>
              </a:defRPr>
            </a:lvl3pPr>
            <a:lvl4pPr marL="1630604" indent="-232943">
              <a:defRPr sz="2400">
                <a:solidFill>
                  <a:schemeClr val="tx1"/>
                </a:solidFill>
                <a:latin typeface="Times New Roman" panose="02020603050405020304" pitchFamily="18" charset="0"/>
              </a:defRPr>
            </a:lvl4pPr>
            <a:lvl5pPr marL="2096491" indent="-232943">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fld id="{842C39F4-06FB-462B-AA70-5FB11415FF46}" type="slidenum">
              <a:rPr lang="en-US" altLang="en-US" sz="1200">
                <a:latin typeface="Arial" panose="020B0604020202020204" pitchFamily="34" charset="0"/>
              </a:rPr>
              <a:pPr/>
              <a:t>36</a:t>
            </a:fld>
            <a:endParaRPr lang="en-US" altLang="en-US" sz="1200">
              <a:latin typeface="Arial" panose="020B0604020202020204" pitchFamily="34"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928229" y="4501330"/>
            <a:ext cx="514096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 </a:t>
            </a:r>
            <a:endParaRPr lang="en-US" altLang="en-US" dirty="0" smtClean="0"/>
          </a:p>
        </p:txBody>
      </p:sp>
    </p:spTree>
    <p:extLst>
      <p:ext uri="{BB962C8B-B14F-4D97-AF65-F5344CB8AC3E}">
        <p14:creationId xmlns:p14="http://schemas.microsoft.com/office/powerpoint/2010/main" val="2285452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 </a:t>
            </a:r>
            <a:endParaRPr lang="en-US" altLang="en-US" dirty="0" smtClean="0"/>
          </a:p>
        </p:txBody>
      </p:sp>
      <p:sp>
        <p:nvSpPr>
          <p:cNvPr id="112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075CFC86-A545-4E93-A2C9-BEDA52584E57}" type="slidenum">
              <a:rPr lang="en-US" altLang="en-US" sz="1200" smtClean="0"/>
              <a:pPr/>
              <a:t>4</a:t>
            </a:fld>
            <a:endParaRPr lang="en-US" altLang="en-US" sz="1200" smtClean="0"/>
          </a:p>
        </p:txBody>
      </p:sp>
    </p:spTree>
    <p:extLst>
      <p:ext uri="{BB962C8B-B14F-4D97-AF65-F5344CB8AC3E}">
        <p14:creationId xmlns:p14="http://schemas.microsoft.com/office/powerpoint/2010/main" val="3152429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7066" indent="-291179">
              <a:defRPr sz="2400">
                <a:solidFill>
                  <a:schemeClr val="tx1"/>
                </a:solidFill>
                <a:latin typeface="Times New Roman" panose="02020603050405020304" pitchFamily="18" charset="0"/>
              </a:defRPr>
            </a:lvl2pPr>
            <a:lvl3pPr marL="1164717" indent="-232943">
              <a:defRPr sz="2400">
                <a:solidFill>
                  <a:schemeClr val="tx1"/>
                </a:solidFill>
                <a:latin typeface="Times New Roman" panose="02020603050405020304" pitchFamily="18" charset="0"/>
              </a:defRPr>
            </a:lvl3pPr>
            <a:lvl4pPr marL="1630604" indent="-232943">
              <a:defRPr sz="2400">
                <a:solidFill>
                  <a:schemeClr val="tx1"/>
                </a:solidFill>
                <a:latin typeface="Times New Roman" panose="02020603050405020304" pitchFamily="18" charset="0"/>
              </a:defRPr>
            </a:lvl4pPr>
            <a:lvl5pPr marL="2096491" indent="-232943">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fld id="{F11FFA0D-4DAB-47E5-9653-88F63977D0C5}" type="slidenum">
              <a:rPr lang="en-GB" altLang="en-US" sz="1200"/>
              <a:pPr/>
              <a:t>5</a:t>
            </a:fld>
            <a:endParaRPr lang="en-GB" altLang="en-US" sz="120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 </a:t>
            </a:r>
            <a:endParaRPr lang="en-US" altLang="en-US" dirty="0" smtClean="0"/>
          </a:p>
        </p:txBody>
      </p:sp>
    </p:spTree>
    <p:extLst>
      <p:ext uri="{BB962C8B-B14F-4D97-AF65-F5344CB8AC3E}">
        <p14:creationId xmlns:p14="http://schemas.microsoft.com/office/powerpoint/2010/main" val="3838334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7066" indent="-291179">
              <a:defRPr sz="2400">
                <a:solidFill>
                  <a:schemeClr val="tx1"/>
                </a:solidFill>
                <a:latin typeface="Times New Roman" panose="02020603050405020304" pitchFamily="18" charset="0"/>
              </a:defRPr>
            </a:lvl2pPr>
            <a:lvl3pPr marL="1164717" indent="-232943">
              <a:defRPr sz="2400">
                <a:solidFill>
                  <a:schemeClr val="tx1"/>
                </a:solidFill>
                <a:latin typeface="Times New Roman" panose="02020603050405020304" pitchFamily="18" charset="0"/>
              </a:defRPr>
            </a:lvl3pPr>
            <a:lvl4pPr marL="1630604" indent="-232943">
              <a:defRPr sz="2400">
                <a:solidFill>
                  <a:schemeClr val="tx1"/>
                </a:solidFill>
                <a:latin typeface="Times New Roman" panose="02020603050405020304" pitchFamily="18" charset="0"/>
              </a:defRPr>
            </a:lvl4pPr>
            <a:lvl5pPr marL="2096491" indent="-232943">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5F39073-D086-4B18-894D-115E3D0BA398}" type="slidenum">
              <a:rPr lang="en-US" altLang="en-US" sz="1200">
                <a:latin typeface="Arial" panose="020B0604020202020204" pitchFamily="34" charset="0"/>
              </a:rPr>
              <a:pPr eaLnBrk="1" hangingPunct="1"/>
              <a:t>6</a:t>
            </a:fld>
            <a:endParaRPr lang="en-US" altLang="en-US" sz="1200">
              <a:latin typeface="Arial" panose="020B0604020202020204" pitchFamily="34" charset="0"/>
            </a:endParaRPr>
          </a:p>
        </p:txBody>
      </p:sp>
      <p:sp>
        <p:nvSpPr>
          <p:cNvPr id="17411" name="Rectangle 2"/>
          <p:cNvSpPr>
            <a:spLocks noGrp="1" noRot="1" noChangeAspect="1" noChangeArrowheads="1" noTextEdit="1"/>
          </p:cNvSpPr>
          <p:nvPr>
            <p:ph type="sldImg"/>
          </p:nvPr>
        </p:nvSpPr>
        <p:spPr>
          <a:xfrm>
            <a:off x="417513" y="703263"/>
            <a:ext cx="6175375" cy="3473450"/>
          </a:xfrm>
          <a:ln w="12700" cap="flat">
            <a:solidFill>
              <a:schemeClr val="tx1"/>
            </a:solidFill>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07" tIns="45295" rIns="92207" bIns="45295"/>
          <a:lstStyle/>
          <a:p>
            <a:pPr marL="349415" indent="-349415"/>
            <a:r>
              <a:rPr lang="en-US" altLang="en-US" b="1" dirty="0" smtClean="0"/>
              <a:t> </a:t>
            </a:r>
            <a:endParaRPr lang="en-US" altLang="en-US" dirty="0" smtClean="0"/>
          </a:p>
        </p:txBody>
      </p:sp>
    </p:spTree>
    <p:extLst>
      <p:ext uri="{BB962C8B-B14F-4D97-AF65-F5344CB8AC3E}">
        <p14:creationId xmlns:p14="http://schemas.microsoft.com/office/powerpoint/2010/main" val="1756215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7066" indent="-291179">
              <a:defRPr sz="2400">
                <a:solidFill>
                  <a:schemeClr val="tx1"/>
                </a:solidFill>
                <a:latin typeface="Times New Roman" panose="02020603050405020304" pitchFamily="18" charset="0"/>
              </a:defRPr>
            </a:lvl2pPr>
            <a:lvl3pPr marL="1164717" indent="-232943">
              <a:defRPr sz="2400">
                <a:solidFill>
                  <a:schemeClr val="tx1"/>
                </a:solidFill>
                <a:latin typeface="Times New Roman" panose="02020603050405020304" pitchFamily="18" charset="0"/>
              </a:defRPr>
            </a:lvl3pPr>
            <a:lvl4pPr marL="1630604" indent="-232943">
              <a:defRPr sz="2400">
                <a:solidFill>
                  <a:schemeClr val="tx1"/>
                </a:solidFill>
                <a:latin typeface="Times New Roman" panose="02020603050405020304" pitchFamily="18" charset="0"/>
              </a:defRPr>
            </a:lvl4pPr>
            <a:lvl5pPr marL="2096491" indent="-232943">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fld id="{5120E1A6-A534-4F5F-98E5-4A7C23E32AFB}" type="slidenum">
              <a:rPr lang="en-US" altLang="en-US" sz="1200">
                <a:latin typeface="Arial" panose="020B0604020202020204" pitchFamily="34" charset="0"/>
              </a:rPr>
              <a:pPr/>
              <a:t>7</a:t>
            </a:fld>
            <a:endParaRPr lang="en-US" altLang="en-US" sz="1200">
              <a:latin typeface="Arial" panose="020B0604020202020204" pitchFamily="3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 </a:t>
            </a:r>
            <a:endParaRPr lang="en-US" altLang="en-US" dirty="0"/>
          </a:p>
        </p:txBody>
      </p:sp>
    </p:spTree>
    <p:extLst>
      <p:ext uri="{BB962C8B-B14F-4D97-AF65-F5344CB8AC3E}">
        <p14:creationId xmlns:p14="http://schemas.microsoft.com/office/powerpoint/2010/main" val="1523554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6C91E-1B3F-42F5-90B5-2F35CC63D6A0}" type="slidenum">
              <a:rPr lang="en-US" smtClean="0"/>
              <a:t>8</a:t>
            </a:fld>
            <a:endParaRPr lang="en-US"/>
          </a:p>
        </p:txBody>
      </p:sp>
    </p:spTree>
    <p:extLst>
      <p:ext uri="{BB962C8B-B14F-4D97-AF65-F5344CB8AC3E}">
        <p14:creationId xmlns:p14="http://schemas.microsoft.com/office/powerpoint/2010/main" val="3868965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7066" indent="-291179">
              <a:defRPr sz="2400">
                <a:solidFill>
                  <a:schemeClr val="tx1"/>
                </a:solidFill>
                <a:latin typeface="Times New Roman" panose="02020603050405020304" pitchFamily="18" charset="0"/>
              </a:defRPr>
            </a:lvl2pPr>
            <a:lvl3pPr marL="1164717" indent="-232943">
              <a:defRPr sz="2400">
                <a:solidFill>
                  <a:schemeClr val="tx1"/>
                </a:solidFill>
                <a:latin typeface="Times New Roman" panose="02020603050405020304" pitchFamily="18" charset="0"/>
              </a:defRPr>
            </a:lvl3pPr>
            <a:lvl4pPr marL="1630604" indent="-232943">
              <a:defRPr sz="2400">
                <a:solidFill>
                  <a:schemeClr val="tx1"/>
                </a:solidFill>
                <a:latin typeface="Times New Roman" panose="02020603050405020304" pitchFamily="18" charset="0"/>
              </a:defRPr>
            </a:lvl4pPr>
            <a:lvl5pPr marL="2096491" indent="-232943">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fld id="{DF87C360-404F-4E57-B1E4-F07198837C8B}" type="slidenum">
              <a:rPr lang="en-GB" altLang="en-US" sz="1200"/>
              <a:pPr/>
              <a:t>9</a:t>
            </a:fld>
            <a:endParaRPr lang="en-GB" altLang="en-US" sz="1200"/>
          </a:p>
        </p:txBody>
      </p:sp>
      <p:sp>
        <p:nvSpPr>
          <p:cNvPr id="19459" name="Rectangle 2"/>
          <p:cNvSpPr>
            <a:spLocks noGrp="1" noRot="1" noChangeAspect="1" noChangeArrowheads="1" noTextEdit="1"/>
          </p:cNvSpPr>
          <p:nvPr>
            <p:ph type="sldImg"/>
          </p:nvPr>
        </p:nvSpPr>
        <p:spPr>
          <a:xfrm>
            <a:off x="788988" y="696913"/>
            <a:ext cx="2339975" cy="1316037"/>
          </a:xfrm>
          <a:ln/>
        </p:spPr>
      </p:sp>
      <p:sp>
        <p:nvSpPr>
          <p:cNvPr id="14340" name="Rectangle 3"/>
          <p:cNvSpPr>
            <a:spLocks noGrp="1" noChangeArrowheads="1"/>
          </p:cNvSpPr>
          <p:nvPr>
            <p:ph type="body" idx="1"/>
          </p:nvPr>
        </p:nvSpPr>
        <p:spPr>
          <a:xfrm>
            <a:off x="266136" y="2012607"/>
            <a:ext cx="6551154" cy="702878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1100" b="1" dirty="0" smtClean="0"/>
              <a:t> </a:t>
            </a:r>
            <a:endParaRPr lang="en-US" sz="1100" b="1" dirty="0">
              <a:solidFill>
                <a:schemeClr val="tx2"/>
              </a:solidFill>
            </a:endParaRPr>
          </a:p>
        </p:txBody>
      </p:sp>
    </p:spTree>
    <p:extLst>
      <p:ext uri="{BB962C8B-B14F-4D97-AF65-F5344CB8AC3E}">
        <p14:creationId xmlns:p14="http://schemas.microsoft.com/office/powerpoint/2010/main" val="316043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95205" y="274761"/>
            <a:ext cx="11761611" cy="102943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4556" y="1456228"/>
            <a:ext cx="5663259" cy="518562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213593" y="1456228"/>
            <a:ext cx="5663259" cy="5185629"/>
          </a:xfrm>
        </p:spPr>
        <p:txBody>
          <a:bodyPr/>
          <a:lstStyle/>
          <a:p>
            <a:pPr lvl="0"/>
            <a:endParaRPr lang="en-US" noProof="0" smtClean="0"/>
          </a:p>
        </p:txBody>
      </p:sp>
      <p:sp>
        <p:nvSpPr>
          <p:cNvPr id="5" name="Slide Number Placeholder 4"/>
          <p:cNvSpPr>
            <a:spLocks noGrp="1"/>
          </p:cNvSpPr>
          <p:nvPr>
            <p:ph type="sldNum" sz="quarter" idx="10"/>
          </p:nvPr>
        </p:nvSpPr>
        <p:spPr>
          <a:xfrm>
            <a:off x="8737600" y="6243638"/>
            <a:ext cx="2844800" cy="476250"/>
          </a:xfrm>
        </p:spPr>
        <p:txBody>
          <a:bodyPr/>
          <a:lstStyle>
            <a:lvl1pPr>
              <a:defRPr/>
            </a:lvl1pPr>
          </a:lstStyle>
          <a:p>
            <a:pPr>
              <a:defRPr/>
            </a:pPr>
            <a:r>
              <a:rPr lang="en-US" altLang="en-US"/>
              <a:t>4-</a:t>
            </a:r>
            <a:fld id="{85E8B1DC-50C7-4E11-9048-13DA257EF68A}" type="slidenum">
              <a:rPr lang="en-US" altLang="en-US"/>
              <a:pPr>
                <a:defRPr/>
              </a:pPr>
              <a:t>‹#›</a:t>
            </a:fld>
            <a:endParaRPr lang="en-US" altLang="en-US"/>
          </a:p>
        </p:txBody>
      </p:sp>
    </p:spTree>
    <p:extLst>
      <p:ext uri="{BB962C8B-B14F-4D97-AF65-F5344CB8AC3E}">
        <p14:creationId xmlns:p14="http://schemas.microsoft.com/office/powerpoint/2010/main" val="120331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5/11/2019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5/11/2019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5/11/2019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 id="2147483668"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2429" y="447870"/>
            <a:ext cx="10114384" cy="2641913"/>
          </a:xfrm>
        </p:spPr>
        <p:txBody>
          <a:bodyPr/>
          <a:lstStyle/>
          <a:p>
            <a:pPr algn="l"/>
            <a:r>
              <a:rPr lang="en-US" sz="4000" dirty="0" smtClean="0"/>
              <a:t>International Team Management:</a:t>
            </a:r>
            <a:br>
              <a:rPr lang="en-US" sz="4000" dirty="0" smtClean="0"/>
            </a:br>
            <a:r>
              <a:rPr lang="en-US" sz="4000" dirty="0" smtClean="0"/>
              <a:t>Cultural Context</a:t>
            </a:r>
            <a:endParaRPr lang="en-US" sz="4000" dirty="0"/>
          </a:p>
        </p:txBody>
      </p:sp>
      <p:sp>
        <p:nvSpPr>
          <p:cNvPr id="3" name="Subtitle 2"/>
          <p:cNvSpPr>
            <a:spLocks noGrp="1"/>
          </p:cNvSpPr>
          <p:nvPr>
            <p:ph type="subTitle" idx="1"/>
          </p:nvPr>
        </p:nvSpPr>
        <p:spPr/>
        <p:txBody>
          <a:bodyPr>
            <a:noAutofit/>
          </a:bodyPr>
          <a:lstStyle/>
          <a:p>
            <a:pPr algn="l"/>
            <a:r>
              <a:rPr lang="en-US" sz="3000" dirty="0" smtClean="0">
                <a:solidFill>
                  <a:schemeClr val="tx1"/>
                </a:solidFill>
              </a:rPr>
              <a:t>Angers, France</a:t>
            </a:r>
          </a:p>
          <a:p>
            <a:pPr algn="l"/>
            <a:r>
              <a:rPr lang="en-US" sz="3000" dirty="0" smtClean="0">
                <a:solidFill>
                  <a:schemeClr val="tx1"/>
                </a:solidFill>
              </a:rPr>
              <a:t>Summer 2019</a:t>
            </a:r>
            <a:endParaRPr lang="en-US" sz="3000" dirty="0">
              <a:solidFill>
                <a:schemeClr val="tx1"/>
              </a:solidFill>
            </a:endParaRPr>
          </a:p>
        </p:txBody>
      </p:sp>
    </p:spTree>
    <p:extLst>
      <p:ext uri="{BB962C8B-B14F-4D97-AF65-F5344CB8AC3E}">
        <p14:creationId xmlns:p14="http://schemas.microsoft.com/office/powerpoint/2010/main" val="1269658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2895600" y="609601"/>
            <a:ext cx="7886700" cy="1325563"/>
          </a:xfrm>
        </p:spPr>
        <p:txBody>
          <a:bodyPr/>
          <a:lstStyle/>
          <a:p>
            <a:pPr eaLnBrk="1" hangingPunct="1"/>
            <a:r>
              <a:rPr lang="en-US" altLang="en-US" sz="3800" b="1"/>
              <a:t>Power Distance  </a:t>
            </a:r>
          </a:p>
        </p:txBody>
      </p:sp>
      <p:sp>
        <p:nvSpPr>
          <p:cNvPr id="15363" name="Rectangle 5"/>
          <p:cNvSpPr>
            <a:spLocks noGrp="1" noChangeArrowheads="1"/>
          </p:cNvSpPr>
          <p:nvPr>
            <p:ph idx="1"/>
          </p:nvPr>
        </p:nvSpPr>
        <p:spPr>
          <a:xfrm>
            <a:off x="346594" y="1272382"/>
            <a:ext cx="10217644" cy="5381337"/>
          </a:xfrm>
        </p:spPr>
        <p:txBody>
          <a:bodyPr rtlCol="0">
            <a:noAutofit/>
          </a:bodyPr>
          <a:lstStyle/>
          <a:p>
            <a:pPr marL="0" indent="0">
              <a:buNone/>
              <a:defRPr/>
            </a:pPr>
            <a:r>
              <a:rPr lang="en-US" sz="2200" dirty="0"/>
              <a:t>How cultures deal with inequality among people and focuses on:</a:t>
            </a:r>
          </a:p>
          <a:p>
            <a:pPr marL="0" indent="0">
              <a:buNone/>
              <a:defRPr/>
            </a:pPr>
            <a:r>
              <a:rPr lang="en-US" sz="2200" dirty="0"/>
              <a:t>Norms that tell superiors how much they can determine the behavior of their subordinates and beliefs that superiors and subordinates are fundamentally different kinds of people</a:t>
            </a:r>
          </a:p>
          <a:p>
            <a:pPr>
              <a:defRPr/>
            </a:pPr>
            <a:r>
              <a:rPr lang="en-US" sz="2200" dirty="0"/>
              <a:t>High power distance cultures have norms, values, and beliefs such as:</a:t>
            </a:r>
          </a:p>
          <a:p>
            <a:pPr lvl="1">
              <a:defRPr/>
            </a:pPr>
            <a:r>
              <a:rPr lang="en-US" sz="2200" dirty="0"/>
              <a:t>Inequality is fundamentally good.</a:t>
            </a:r>
          </a:p>
          <a:p>
            <a:pPr lvl="1">
              <a:defRPr/>
            </a:pPr>
            <a:r>
              <a:rPr lang="en-US" sz="2200" dirty="0"/>
              <a:t>Everyone has a place: some are high, some are low.</a:t>
            </a:r>
          </a:p>
          <a:p>
            <a:pPr lvl="1">
              <a:defRPr/>
            </a:pPr>
            <a:r>
              <a:rPr lang="en-US" sz="2200" dirty="0"/>
              <a:t>Most people should be dependent on a leader.</a:t>
            </a:r>
          </a:p>
          <a:p>
            <a:pPr lvl="1">
              <a:defRPr/>
            </a:pPr>
            <a:r>
              <a:rPr lang="en-US" sz="2200" dirty="0"/>
              <a:t>The powerful are entitled to privileges.</a:t>
            </a:r>
          </a:p>
          <a:p>
            <a:pPr lvl="1">
              <a:defRPr/>
            </a:pPr>
            <a:r>
              <a:rPr lang="en-US" sz="2200" dirty="0"/>
              <a:t>The powerful should not hide their power.</a:t>
            </a:r>
          </a:p>
          <a:p>
            <a:pPr marL="342900" lvl="1" indent="0">
              <a:buNone/>
              <a:defRPr/>
            </a:pPr>
            <a:endParaRPr lang="en-US" sz="2200" dirty="0"/>
          </a:p>
        </p:txBody>
      </p:sp>
    </p:spTree>
    <p:extLst>
      <p:ext uri="{BB962C8B-B14F-4D97-AF65-F5344CB8AC3E}">
        <p14:creationId xmlns:p14="http://schemas.microsoft.com/office/powerpoint/2010/main" val="1583251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xfrm>
            <a:off x="2781300" y="685801"/>
            <a:ext cx="7886700" cy="1325563"/>
          </a:xfrm>
        </p:spPr>
        <p:txBody>
          <a:bodyPr/>
          <a:lstStyle/>
          <a:p>
            <a:pPr eaLnBrk="1" hangingPunct="1"/>
            <a:r>
              <a:rPr lang="en-US" altLang="en-US" sz="3800" b="1"/>
              <a:t>Uncertainty Avoidance</a:t>
            </a:r>
          </a:p>
        </p:txBody>
      </p:sp>
      <p:sp>
        <p:nvSpPr>
          <p:cNvPr id="18435" name="Rectangle 5"/>
          <p:cNvSpPr>
            <a:spLocks noGrp="1" noChangeArrowheads="1"/>
          </p:cNvSpPr>
          <p:nvPr>
            <p:ph idx="1"/>
          </p:nvPr>
        </p:nvSpPr>
        <p:spPr>
          <a:xfrm>
            <a:off x="447472" y="1614791"/>
            <a:ext cx="10220528" cy="4786009"/>
          </a:xfrm>
        </p:spPr>
        <p:txBody>
          <a:bodyPr rtlCol="0">
            <a:normAutofit/>
          </a:bodyPr>
          <a:lstStyle/>
          <a:p>
            <a:pPr marL="0" indent="0">
              <a:buNone/>
              <a:defRPr/>
            </a:pPr>
            <a:r>
              <a:rPr lang="en-US" sz="2200" dirty="0"/>
              <a:t>Norms, values, and beliefs regarding tolerance for ambiguity. </a:t>
            </a:r>
          </a:p>
          <a:p>
            <a:pPr marL="0" indent="0">
              <a:buNone/>
              <a:defRPr/>
            </a:pPr>
            <a:r>
              <a:rPr lang="en-US" sz="2200" dirty="0"/>
              <a:t>High uncertainty avoidance cultures have norms, values, and beliefs such as:</a:t>
            </a:r>
          </a:p>
          <a:p>
            <a:pPr lvl="1">
              <a:defRPr/>
            </a:pPr>
            <a:r>
              <a:rPr lang="en-US" sz="2200" dirty="0"/>
              <a:t>Conflict should be avoided.</a:t>
            </a:r>
          </a:p>
          <a:p>
            <a:pPr lvl="1">
              <a:defRPr/>
            </a:pPr>
            <a:r>
              <a:rPr lang="en-US" sz="2200" dirty="0"/>
              <a:t>Deviant people and ideas should not be tolerated.</a:t>
            </a:r>
          </a:p>
          <a:p>
            <a:pPr lvl="1">
              <a:defRPr/>
            </a:pPr>
            <a:r>
              <a:rPr lang="en-US" sz="2200" dirty="0"/>
              <a:t>Laws are very important and should be followed.</a:t>
            </a:r>
          </a:p>
          <a:p>
            <a:pPr lvl="1">
              <a:defRPr/>
            </a:pPr>
            <a:r>
              <a:rPr lang="en-US" sz="2200" dirty="0"/>
              <a:t>Experts and authorities are usually correct.</a:t>
            </a:r>
          </a:p>
          <a:p>
            <a:pPr lvl="1">
              <a:defRPr/>
            </a:pPr>
            <a:r>
              <a:rPr lang="en-US" sz="2200" dirty="0"/>
              <a:t>Consensus is important.</a:t>
            </a:r>
          </a:p>
          <a:p>
            <a:pPr lvl="1">
              <a:defRPr/>
            </a:pPr>
            <a:r>
              <a:rPr lang="en-US" sz="2200" dirty="0"/>
              <a:t>Risk aversion, fear of failure</a:t>
            </a:r>
          </a:p>
          <a:p>
            <a:pPr lvl="1">
              <a:defRPr/>
            </a:pPr>
            <a:endParaRPr lang="en-US" sz="2200" dirty="0"/>
          </a:p>
          <a:p>
            <a:pPr lvl="1">
              <a:defRPr/>
            </a:pPr>
            <a:endParaRPr lang="en-US" sz="2200" dirty="0"/>
          </a:p>
          <a:p>
            <a:pPr lvl="1">
              <a:defRPr/>
            </a:pPr>
            <a:endParaRPr lang="en-US" sz="2200" dirty="0"/>
          </a:p>
          <a:p>
            <a:pPr marL="342900" lvl="1" indent="0" algn="r">
              <a:buNone/>
              <a:defRPr/>
            </a:pPr>
            <a:endParaRPr lang="en-US" sz="2200" dirty="0"/>
          </a:p>
          <a:p>
            <a:pPr marL="342900" lvl="1" indent="0">
              <a:buNone/>
              <a:defRPr/>
            </a:pPr>
            <a:endParaRPr lang="en-US" dirty="0" smtClean="0"/>
          </a:p>
        </p:txBody>
      </p:sp>
    </p:spTree>
    <p:extLst>
      <p:ext uri="{BB962C8B-B14F-4D97-AF65-F5344CB8AC3E}">
        <p14:creationId xmlns:p14="http://schemas.microsoft.com/office/powerpoint/2010/main" val="2636418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a:xfrm>
            <a:off x="2817813" y="609601"/>
            <a:ext cx="7886700" cy="1325563"/>
          </a:xfrm>
        </p:spPr>
        <p:txBody>
          <a:bodyPr/>
          <a:lstStyle/>
          <a:p>
            <a:pPr eaLnBrk="1" hangingPunct="1"/>
            <a:r>
              <a:rPr lang="en-US" altLang="en-US" b="1" smtClean="0"/>
              <a:t>Individualism/Collectivism</a:t>
            </a:r>
            <a:r>
              <a:rPr lang="en-US" altLang="en-US" smtClean="0"/>
              <a:t> </a:t>
            </a:r>
            <a:r>
              <a:rPr lang="en-US" altLang="en-US" sz="1800"/>
              <a:t> </a:t>
            </a:r>
          </a:p>
        </p:txBody>
      </p:sp>
      <p:sp>
        <p:nvSpPr>
          <p:cNvPr id="20483" name="Rectangle 5"/>
          <p:cNvSpPr>
            <a:spLocks noGrp="1" noChangeArrowheads="1"/>
          </p:cNvSpPr>
          <p:nvPr>
            <p:ph idx="1"/>
          </p:nvPr>
        </p:nvSpPr>
        <p:spPr>
          <a:xfrm>
            <a:off x="272374" y="1342417"/>
            <a:ext cx="9766976" cy="5210783"/>
          </a:xfrm>
        </p:spPr>
        <p:txBody>
          <a:bodyPr rtlCol="0">
            <a:normAutofit/>
          </a:bodyPr>
          <a:lstStyle/>
          <a:p>
            <a:pPr marL="0" indent="0">
              <a:buNone/>
              <a:defRPr/>
            </a:pPr>
            <a:r>
              <a:rPr lang="en-US" b="1" i="1" dirty="0" smtClean="0"/>
              <a:t>Individualism</a:t>
            </a:r>
            <a:r>
              <a:rPr lang="en-US" b="1" dirty="0" smtClean="0"/>
              <a:t>: </a:t>
            </a:r>
            <a:r>
              <a:rPr lang="en-US" dirty="0" smtClean="0"/>
              <a:t>Relationship between the individual and the group in society that privileges individual traits and achievements. </a:t>
            </a:r>
          </a:p>
          <a:p>
            <a:pPr marL="0" indent="0">
              <a:buNone/>
              <a:defRPr/>
            </a:pPr>
            <a:r>
              <a:rPr lang="en-US" dirty="0" smtClean="0"/>
              <a:t>Cultures high on individualism have norms, values, and beliefs such as:</a:t>
            </a:r>
          </a:p>
          <a:p>
            <a:pPr lvl="1">
              <a:defRPr/>
            </a:pPr>
            <a:r>
              <a:rPr lang="en-US" dirty="0" smtClean="0"/>
              <a:t>People are responsible for themselves.</a:t>
            </a:r>
          </a:p>
          <a:p>
            <a:pPr lvl="1">
              <a:defRPr/>
            </a:pPr>
            <a:r>
              <a:rPr lang="en-US" dirty="0" smtClean="0"/>
              <a:t>Individual achievement is ideal.</a:t>
            </a:r>
          </a:p>
          <a:p>
            <a:pPr lvl="1">
              <a:defRPr/>
            </a:pPr>
            <a:r>
              <a:rPr lang="en-US" dirty="0" smtClean="0"/>
              <a:t>People need not be emotionally dependent on organizations or groups.</a:t>
            </a:r>
          </a:p>
          <a:p>
            <a:pPr marL="0" indent="0">
              <a:buNone/>
              <a:defRPr/>
            </a:pPr>
            <a:r>
              <a:rPr lang="en-US" altLang="en-US" b="1" i="1" dirty="0" smtClean="0"/>
              <a:t>Collectivism</a:t>
            </a:r>
            <a:r>
              <a:rPr lang="en-US" altLang="en-US" b="1" dirty="0" smtClean="0"/>
              <a:t>: </a:t>
            </a:r>
            <a:r>
              <a:rPr lang="en-US" altLang="en-US" dirty="0" smtClean="0"/>
              <a:t>A set of cultural values that views people largely on the basis of the groups to which they belong. </a:t>
            </a:r>
          </a:p>
          <a:p>
            <a:pPr marL="0" indent="0">
              <a:buNone/>
              <a:defRPr/>
            </a:pPr>
            <a:r>
              <a:rPr lang="en-US" dirty="0" smtClean="0"/>
              <a:t>Cultures high on collectivism </a:t>
            </a:r>
            <a:r>
              <a:rPr lang="en-US" altLang="en-US" dirty="0" smtClean="0"/>
              <a:t>have norms, values, and beliefs such as:</a:t>
            </a:r>
          </a:p>
          <a:p>
            <a:pPr lvl="1">
              <a:defRPr/>
            </a:pPr>
            <a:r>
              <a:rPr lang="en-US" altLang="en-US" dirty="0" smtClean="0"/>
              <a:t>One’s identity is based on group membership.</a:t>
            </a:r>
          </a:p>
          <a:p>
            <a:pPr lvl="1">
              <a:defRPr/>
            </a:pPr>
            <a:r>
              <a:rPr lang="en-US" altLang="en-US" dirty="0" smtClean="0"/>
              <a:t>Group decision making is best.</a:t>
            </a:r>
          </a:p>
          <a:p>
            <a:pPr lvl="1">
              <a:defRPr/>
            </a:pPr>
            <a:r>
              <a:rPr lang="en-US" altLang="en-US" dirty="0" smtClean="0"/>
              <a:t>Groups protect individuals in exchange for their loyalty to the group.</a:t>
            </a:r>
          </a:p>
          <a:p>
            <a:pPr marL="342900" lvl="1" indent="0">
              <a:buNone/>
              <a:defRPr/>
            </a:pPr>
            <a:endParaRPr lang="en-US" dirty="0" smtClean="0"/>
          </a:p>
          <a:p>
            <a:pPr marL="342900" lvl="1" indent="0">
              <a:buNone/>
              <a:defRPr/>
            </a:pPr>
            <a:endParaRPr lang="en-US" dirty="0" smtClean="0"/>
          </a:p>
        </p:txBody>
      </p:sp>
    </p:spTree>
    <p:extLst>
      <p:ext uri="{BB962C8B-B14F-4D97-AF65-F5344CB8AC3E}">
        <p14:creationId xmlns:p14="http://schemas.microsoft.com/office/powerpoint/2010/main" val="4203553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a:xfrm>
            <a:off x="2774950" y="685800"/>
            <a:ext cx="7886700" cy="990600"/>
          </a:xfrm>
        </p:spPr>
        <p:txBody>
          <a:bodyPr/>
          <a:lstStyle/>
          <a:p>
            <a:pPr eaLnBrk="1" hangingPunct="1"/>
            <a:r>
              <a:rPr lang="en-US" altLang="en-US" b="1" dirty="0" smtClean="0"/>
              <a:t>Masculinity</a:t>
            </a:r>
          </a:p>
        </p:txBody>
      </p:sp>
      <p:sp>
        <p:nvSpPr>
          <p:cNvPr id="23555" name="Rectangle 5"/>
          <p:cNvSpPr>
            <a:spLocks noGrp="1" noChangeArrowheads="1"/>
          </p:cNvSpPr>
          <p:nvPr>
            <p:ph idx="1"/>
          </p:nvPr>
        </p:nvSpPr>
        <p:spPr>
          <a:xfrm>
            <a:off x="155643" y="1676400"/>
            <a:ext cx="9883707" cy="4724401"/>
          </a:xfrm>
        </p:spPr>
        <p:txBody>
          <a:bodyPr rtlCol="0">
            <a:normAutofit/>
          </a:bodyPr>
          <a:lstStyle/>
          <a:p>
            <a:pPr marL="0" indent="0">
              <a:buNone/>
              <a:defRPr/>
            </a:pPr>
            <a:r>
              <a:rPr lang="en-US" altLang="en-US" sz="2200" dirty="0"/>
              <a:t>Tendency of a culture to support traditional masculine gender roles.</a:t>
            </a:r>
          </a:p>
          <a:p>
            <a:pPr marL="0" indent="0">
              <a:buNone/>
              <a:defRPr/>
            </a:pPr>
            <a:r>
              <a:rPr lang="en-US" altLang="en-US" sz="2200" dirty="0"/>
              <a:t>High masculinity cultures have beliefs such as:</a:t>
            </a:r>
          </a:p>
          <a:p>
            <a:pPr>
              <a:defRPr/>
            </a:pPr>
            <a:r>
              <a:rPr lang="en-US" altLang="en-US" sz="2200" dirty="0"/>
              <a:t>Gender roles should be clearly distinguished.</a:t>
            </a:r>
          </a:p>
          <a:p>
            <a:pPr>
              <a:defRPr/>
            </a:pPr>
            <a:r>
              <a:rPr lang="en-US" altLang="en-US" sz="2200" dirty="0"/>
              <a:t>Men are assertive and dominant.</a:t>
            </a:r>
          </a:p>
          <a:p>
            <a:pPr>
              <a:defRPr/>
            </a:pPr>
            <a:r>
              <a:rPr lang="en-US" altLang="en-US" sz="2200" dirty="0"/>
              <a:t>Machismo or exaggerated maleness in men is good.</a:t>
            </a:r>
          </a:p>
          <a:p>
            <a:pPr>
              <a:defRPr/>
            </a:pPr>
            <a:r>
              <a:rPr lang="en-US" altLang="en-US" sz="2200" dirty="0"/>
              <a:t>People – especially men - should be decisive.</a:t>
            </a:r>
          </a:p>
          <a:p>
            <a:pPr>
              <a:defRPr/>
            </a:pPr>
            <a:r>
              <a:rPr lang="en-US" altLang="en-US" sz="2200" dirty="0"/>
              <a:t>Work takes priority over other duties, such as family.</a:t>
            </a:r>
          </a:p>
          <a:p>
            <a:pPr>
              <a:defRPr/>
            </a:pPr>
            <a:r>
              <a:rPr lang="en-US" altLang="en-US" sz="2200" dirty="0"/>
              <a:t>Advancement, success, and money are important.</a:t>
            </a:r>
          </a:p>
          <a:p>
            <a:pPr>
              <a:defRPr/>
            </a:pPr>
            <a:endParaRPr lang="en-US" altLang="en-US" sz="2200" dirty="0"/>
          </a:p>
        </p:txBody>
      </p:sp>
    </p:spTree>
    <p:extLst>
      <p:ext uri="{BB962C8B-B14F-4D97-AF65-F5344CB8AC3E}">
        <p14:creationId xmlns:p14="http://schemas.microsoft.com/office/powerpoint/2010/main" val="930218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a:xfrm>
            <a:off x="214009" y="350838"/>
            <a:ext cx="10453991" cy="1325562"/>
          </a:xfrm>
        </p:spPr>
        <p:txBody>
          <a:bodyPr/>
          <a:lstStyle/>
          <a:p>
            <a:pPr eaLnBrk="1" hangingPunct="1"/>
            <a:r>
              <a:rPr lang="en-US" altLang="en-US" b="1" dirty="0" smtClean="0"/>
              <a:t>Long-Term Orientation</a:t>
            </a:r>
            <a:r>
              <a:rPr lang="en-US" altLang="en-US" dirty="0" smtClean="0"/>
              <a:t> </a:t>
            </a:r>
            <a:r>
              <a:rPr lang="en-US" altLang="en-US" sz="1800" dirty="0"/>
              <a:t> </a:t>
            </a:r>
          </a:p>
        </p:txBody>
      </p:sp>
      <p:sp>
        <p:nvSpPr>
          <p:cNvPr id="25603" name="Rectangle 5"/>
          <p:cNvSpPr>
            <a:spLocks noGrp="1" noChangeArrowheads="1"/>
          </p:cNvSpPr>
          <p:nvPr>
            <p:ph idx="1"/>
          </p:nvPr>
        </p:nvSpPr>
        <p:spPr>
          <a:xfrm>
            <a:off x="214010" y="1050587"/>
            <a:ext cx="9591472" cy="5578813"/>
          </a:xfrm>
        </p:spPr>
        <p:txBody>
          <a:bodyPr rtlCol="0">
            <a:noAutofit/>
          </a:bodyPr>
          <a:lstStyle/>
          <a:p>
            <a:pPr marL="0" indent="0">
              <a:buNone/>
              <a:defRPr/>
            </a:pPr>
            <a:r>
              <a:rPr lang="en-US" altLang="en-US" sz="2000" b="1" i="1" dirty="0"/>
              <a:t>Long-Term</a:t>
            </a:r>
            <a:r>
              <a:rPr lang="en-US" altLang="en-US" sz="2000" i="1" dirty="0"/>
              <a:t> (Confucian) Orientation</a:t>
            </a:r>
            <a:r>
              <a:rPr lang="en-US" altLang="en-US" sz="2000" dirty="0"/>
              <a:t>: Orientation towards time that values patience. Eastern cultures rank highest on long-term orientation and value: </a:t>
            </a:r>
          </a:p>
          <a:p>
            <a:pPr>
              <a:defRPr/>
            </a:pPr>
            <a:r>
              <a:rPr lang="en-US" altLang="en-US" sz="2000" dirty="0"/>
              <a:t>synthesis in decisions rather than searching for the one correct answer</a:t>
            </a:r>
          </a:p>
          <a:p>
            <a:pPr>
              <a:defRPr/>
            </a:pPr>
            <a:r>
              <a:rPr lang="en-US" altLang="en-US" sz="2000" dirty="0"/>
              <a:t>Investment in long-term employment skills and commitment</a:t>
            </a:r>
          </a:p>
          <a:p>
            <a:pPr>
              <a:defRPr/>
            </a:pPr>
            <a:r>
              <a:rPr lang="en-US" altLang="en-US" sz="2000" dirty="0"/>
              <a:t>Focus on long-terms individual and organizational goals</a:t>
            </a:r>
          </a:p>
          <a:p>
            <a:pPr>
              <a:defRPr/>
            </a:pPr>
            <a:r>
              <a:rPr lang="en-US" altLang="en-US" sz="2000" dirty="0"/>
              <a:t>Leaders work on developing social obligation</a:t>
            </a:r>
          </a:p>
          <a:p>
            <a:pPr>
              <a:defRPr/>
            </a:pPr>
            <a:r>
              <a:rPr lang="en-US" altLang="en-US" sz="2000" dirty="0"/>
              <a:t>managers are selected based on the fit of their personal and educational characteristics.</a:t>
            </a:r>
          </a:p>
          <a:p>
            <a:pPr marL="0" indent="0">
              <a:buNone/>
              <a:defRPr/>
            </a:pPr>
            <a:r>
              <a:rPr lang="en-US" sz="2000" b="1" i="1" dirty="0"/>
              <a:t>Short-Term </a:t>
            </a:r>
            <a:r>
              <a:rPr lang="en-US" sz="2000" i="1" dirty="0"/>
              <a:t>Orientation</a:t>
            </a:r>
            <a:r>
              <a:rPr lang="en-US" sz="2000" dirty="0"/>
              <a:t>: orientation towards immediately usable skills. Western cultures, tend to have short-term orientations and value:</a:t>
            </a:r>
          </a:p>
          <a:p>
            <a:pPr>
              <a:defRPr/>
            </a:pPr>
            <a:r>
              <a:rPr lang="en-US" sz="2000" dirty="0"/>
              <a:t>logical analysis in organizational decisions.</a:t>
            </a:r>
          </a:p>
          <a:p>
            <a:pPr>
              <a:defRPr/>
            </a:pPr>
            <a:r>
              <a:rPr lang="en-US" sz="2000" dirty="0"/>
              <a:t>Organizations that are designed and managed purposefully to respond to immediate pressures from the environment.</a:t>
            </a:r>
          </a:p>
          <a:p>
            <a:pPr>
              <a:defRPr/>
            </a:pPr>
            <a:r>
              <a:rPr lang="en-US" sz="2000" dirty="0"/>
              <a:t>immediate financial returns. </a:t>
            </a:r>
          </a:p>
          <a:p>
            <a:pPr lvl="1">
              <a:defRPr/>
            </a:pPr>
            <a:endParaRPr lang="en-US" altLang="en-US" sz="2000" dirty="0"/>
          </a:p>
          <a:p>
            <a:pPr lvl="1">
              <a:defRPr/>
            </a:pPr>
            <a:endParaRPr lang="en-US" altLang="en-US" sz="2000" dirty="0"/>
          </a:p>
          <a:p>
            <a:pPr lvl="1">
              <a:defRPr/>
            </a:pPr>
            <a:endParaRPr lang="en-US" altLang="en-US" sz="2000" dirty="0"/>
          </a:p>
          <a:p>
            <a:pPr lvl="1">
              <a:defRPr/>
            </a:pPr>
            <a:endParaRPr lang="en-US" altLang="en-US" sz="2000" dirty="0"/>
          </a:p>
          <a:p>
            <a:pPr lvl="1">
              <a:defRPr/>
            </a:pPr>
            <a:endParaRPr lang="en-US" altLang="en-US" sz="2000" dirty="0"/>
          </a:p>
          <a:p>
            <a:pPr marL="342900" lvl="1" indent="0" algn="r">
              <a:buNone/>
              <a:defRPr/>
            </a:pPr>
            <a:r>
              <a:rPr lang="en-US" sz="2000" dirty="0"/>
              <a:t>See Exhibit 2.7 (p. 40) for managerial implications </a:t>
            </a:r>
          </a:p>
          <a:p>
            <a:pPr marL="342900" lvl="1" indent="0">
              <a:buNone/>
              <a:defRPr/>
            </a:pPr>
            <a:endParaRPr lang="en-US" altLang="en-US" sz="2000" dirty="0"/>
          </a:p>
        </p:txBody>
      </p:sp>
    </p:spTree>
    <p:extLst>
      <p:ext uri="{BB962C8B-B14F-4D97-AF65-F5344CB8AC3E}">
        <p14:creationId xmlns:p14="http://schemas.microsoft.com/office/powerpoint/2010/main" val="441593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856034" y="609601"/>
            <a:ext cx="9811966" cy="1325563"/>
          </a:xfrm>
        </p:spPr>
        <p:txBody>
          <a:bodyPr/>
          <a:lstStyle/>
          <a:p>
            <a:pPr eaLnBrk="1" hangingPunct="1"/>
            <a:r>
              <a:rPr lang="en-US" altLang="en-US" b="1" dirty="0" smtClean="0"/>
              <a:t>Restraint versus Indulgence</a:t>
            </a:r>
          </a:p>
        </p:txBody>
      </p:sp>
      <p:sp>
        <p:nvSpPr>
          <p:cNvPr id="18435" name="Rectangle 3"/>
          <p:cNvSpPr>
            <a:spLocks noGrp="1" noChangeArrowheads="1"/>
          </p:cNvSpPr>
          <p:nvPr>
            <p:ph idx="1"/>
          </p:nvPr>
        </p:nvSpPr>
        <p:spPr/>
        <p:txBody>
          <a:bodyPr rtlCol="0">
            <a:normAutofit/>
          </a:bodyPr>
          <a:lstStyle/>
          <a:p>
            <a:pPr marL="0" indent="0">
              <a:buNone/>
              <a:defRPr/>
            </a:pPr>
            <a:r>
              <a:rPr lang="en-US" altLang="en-US" sz="2200" dirty="0">
                <a:ea typeface="MS PGothic" panose="020B0600070205080204" pitchFamily="34" charset="-128"/>
              </a:rPr>
              <a:t>A sixth dimension of cultural values that refers to the degree to which societies enjoy life based on control or gratification of basic human desires. </a:t>
            </a:r>
          </a:p>
          <a:p>
            <a:pPr eaLnBrk="1" hangingPunct="1">
              <a:defRPr/>
            </a:pPr>
            <a:r>
              <a:rPr lang="en-US" altLang="en-US" sz="2200" b="1" dirty="0">
                <a:ea typeface="MS PGothic" panose="020B0600070205080204" pitchFamily="34" charset="-128"/>
              </a:rPr>
              <a:t>Indulgent societies </a:t>
            </a:r>
            <a:r>
              <a:rPr lang="en-US" altLang="en-US" sz="2200" dirty="0">
                <a:ea typeface="MS PGothic" panose="020B0600070205080204" pitchFamily="34" charset="-128"/>
              </a:rPr>
              <a:t>tend to favor free satisfaction of human needs related to "enjoying life and having fun”.</a:t>
            </a:r>
          </a:p>
          <a:p>
            <a:pPr eaLnBrk="1" hangingPunct="1">
              <a:defRPr/>
            </a:pPr>
            <a:r>
              <a:rPr lang="en-US" altLang="en-US" sz="2200" b="1" dirty="0"/>
              <a:t>Restraint societies </a:t>
            </a:r>
            <a:r>
              <a:rPr lang="en-US" altLang="en-US" sz="2200" dirty="0"/>
              <a:t>are much more restrictive and places strict norms on delayed gratification of needs.</a:t>
            </a:r>
          </a:p>
          <a:p>
            <a:pPr eaLnBrk="1" hangingPunct="1">
              <a:defRPr/>
            </a:pPr>
            <a:r>
              <a:rPr lang="en-US" altLang="en-US" sz="2200" dirty="0"/>
              <a:t>Multinational managers can shape work environments to take advantage of such preferences.  </a:t>
            </a:r>
            <a:endParaRPr lang="en-US" altLang="en-US" sz="2200" dirty="0">
              <a:ea typeface="MS PGothic" panose="020B0600070205080204" pitchFamily="34" charset="-128"/>
            </a:endParaRPr>
          </a:p>
        </p:txBody>
      </p:sp>
    </p:spTree>
    <p:extLst>
      <p:ext uri="{BB962C8B-B14F-4D97-AF65-F5344CB8AC3E}">
        <p14:creationId xmlns:p14="http://schemas.microsoft.com/office/powerpoint/2010/main" val="1844576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France, </a:t>
            </a:r>
            <a:r>
              <a:rPr lang="en-US" dirty="0" smtClean="0">
                <a:solidFill>
                  <a:schemeClr val="accent2">
                    <a:lumMod val="75000"/>
                  </a:schemeClr>
                </a:solidFill>
              </a:rPr>
              <a:t>U.S</a:t>
            </a:r>
            <a:r>
              <a:rPr lang="en-US" dirty="0" smtClean="0"/>
              <a:t>., </a:t>
            </a:r>
            <a:r>
              <a:rPr lang="en-US" dirty="0" smtClean="0">
                <a:solidFill>
                  <a:schemeClr val="accent3">
                    <a:lumMod val="60000"/>
                    <a:lumOff val="40000"/>
                  </a:schemeClr>
                </a:solidFill>
              </a:rPr>
              <a:t>Spain</a:t>
            </a:r>
            <a:r>
              <a:rPr lang="en-US" dirty="0" smtClean="0"/>
              <a:t> </a:t>
            </a:r>
            <a:r>
              <a:rPr lang="en-US" dirty="0" smtClean="0">
                <a:solidFill>
                  <a:schemeClr val="tx1"/>
                </a:solidFill>
              </a:rPr>
              <a:t>&amp;</a:t>
            </a:r>
            <a:r>
              <a:rPr lang="en-US" dirty="0" smtClean="0"/>
              <a:t> </a:t>
            </a:r>
            <a:r>
              <a:rPr lang="en-US" dirty="0" smtClean="0">
                <a:solidFill>
                  <a:schemeClr val="accent4">
                    <a:lumMod val="75000"/>
                  </a:schemeClr>
                </a:solidFill>
              </a:rPr>
              <a:t>China</a:t>
            </a:r>
            <a:endParaRPr lang="en-US" dirty="0">
              <a:solidFill>
                <a:schemeClr val="accent4">
                  <a:lumMod val="75000"/>
                </a:schemeClr>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64680904"/>
              </p:ext>
            </p:extLst>
          </p:nvPr>
        </p:nvGraphicFramePr>
        <p:xfrm>
          <a:off x="677862" y="1505416"/>
          <a:ext cx="8700313" cy="467236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8415895" y="6345044"/>
            <a:ext cx="3649726" cy="369332"/>
          </a:xfrm>
          <a:prstGeom prst="rect">
            <a:avLst/>
          </a:prstGeom>
          <a:noFill/>
        </p:spPr>
        <p:txBody>
          <a:bodyPr wrap="square" rtlCol="0">
            <a:spAutoFit/>
          </a:bodyPr>
          <a:lstStyle/>
          <a:p>
            <a:r>
              <a:rPr lang="en-US" dirty="0" smtClean="0"/>
              <a:t>Source: www.geert-hofstede.com</a:t>
            </a:r>
            <a:endParaRPr lang="en-US" dirty="0"/>
          </a:p>
        </p:txBody>
      </p:sp>
    </p:spTree>
    <p:extLst>
      <p:ext uri="{BB962C8B-B14F-4D97-AF65-F5344CB8AC3E}">
        <p14:creationId xmlns:p14="http://schemas.microsoft.com/office/powerpoint/2010/main" val="2426432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GB" altLang="en-US" smtClean="0"/>
              <a:t>Cross Cultural Management Studies: GLOBE</a:t>
            </a:r>
            <a:endParaRPr lang="en-US" altLang="en-US" smtClean="0"/>
          </a:p>
        </p:txBody>
      </p:sp>
      <p:sp>
        <p:nvSpPr>
          <p:cNvPr id="24579" name="Content Placeholder 2"/>
          <p:cNvSpPr>
            <a:spLocks noGrp="1"/>
          </p:cNvSpPr>
          <p:nvPr>
            <p:ph idx="1"/>
          </p:nvPr>
        </p:nvSpPr>
        <p:spPr>
          <a:xfrm>
            <a:off x="175098" y="2120631"/>
            <a:ext cx="9610928" cy="4737370"/>
          </a:xfrm>
        </p:spPr>
        <p:txBody>
          <a:bodyPr>
            <a:normAutofit/>
          </a:bodyPr>
          <a:lstStyle/>
          <a:p>
            <a:pPr marL="0" indent="0">
              <a:buNone/>
            </a:pPr>
            <a:r>
              <a:rPr lang="en-US" altLang="en-US" dirty="0"/>
              <a:t>GLOBE (Global Leadership and Organizational Behavior) study involves 170 researchers who collected data from 17,000 managers in 62 countries</a:t>
            </a:r>
          </a:p>
          <a:p>
            <a:r>
              <a:rPr lang="en-US" altLang="en-US" dirty="0" smtClean="0"/>
              <a:t>In-group &amp; Institutional Collectivism </a:t>
            </a:r>
          </a:p>
          <a:p>
            <a:r>
              <a:rPr lang="en-US" altLang="en-US" dirty="0" smtClean="0"/>
              <a:t>Future Orientation</a:t>
            </a:r>
          </a:p>
          <a:p>
            <a:r>
              <a:rPr lang="en-US" altLang="en-US" dirty="0" smtClean="0"/>
              <a:t>Uncertainty avoidance</a:t>
            </a:r>
          </a:p>
          <a:p>
            <a:r>
              <a:rPr lang="en-US" altLang="en-US" dirty="0" smtClean="0"/>
              <a:t>Power distance</a:t>
            </a:r>
          </a:p>
          <a:p>
            <a:r>
              <a:rPr lang="en-US" altLang="en-US" dirty="0" smtClean="0"/>
              <a:t>Gender egalitarianism &amp; Assertiveness</a:t>
            </a:r>
            <a:endParaRPr lang="en-US" altLang="en-US" dirty="0"/>
          </a:p>
          <a:p>
            <a:r>
              <a:rPr lang="en-US" altLang="en-US" dirty="0"/>
              <a:t>Performance </a:t>
            </a:r>
            <a:r>
              <a:rPr lang="en-US" altLang="en-US" dirty="0" smtClean="0"/>
              <a:t>orientation</a:t>
            </a:r>
            <a:r>
              <a:rPr lang="en-US" altLang="en-US" dirty="0"/>
              <a:t> </a:t>
            </a:r>
            <a:r>
              <a:rPr lang="en-US" altLang="en-US" dirty="0" smtClean="0"/>
              <a:t>– degree to which a society encourages innovation, performance, assertiveness, excellence.  </a:t>
            </a:r>
            <a:endParaRPr lang="en-US" altLang="en-US" dirty="0"/>
          </a:p>
          <a:p>
            <a:r>
              <a:rPr lang="en-US" altLang="en-US" dirty="0"/>
              <a:t>Humane </a:t>
            </a:r>
            <a:r>
              <a:rPr lang="en-US" altLang="en-US" dirty="0" smtClean="0"/>
              <a:t>orientation – degree to which a society encourages fairness, altruism, caring, generosity. </a:t>
            </a:r>
            <a:endParaRPr lang="en-US" altLang="en-US" dirty="0"/>
          </a:p>
          <a:p>
            <a:endParaRPr lang="en-US" altLang="en-US" dirty="0" smtClean="0"/>
          </a:p>
          <a:p>
            <a:endParaRPr lang="en-US" altLang="en-US" dirty="0" smtClean="0"/>
          </a:p>
        </p:txBody>
      </p:sp>
      <p:sp>
        <p:nvSpPr>
          <p:cNvPr id="2458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fld id="{59789942-2536-462C-BECF-E12A577FD8BA}" type="slidenum">
              <a:rPr lang="en-US" altLang="en-US" sz="2600">
                <a:solidFill>
                  <a:schemeClr val="bg1"/>
                </a:solidFill>
              </a:rPr>
              <a:pPr>
                <a:spcBef>
                  <a:spcPct val="0"/>
                </a:spcBef>
                <a:buClrTx/>
                <a:buSzTx/>
                <a:buFontTx/>
                <a:buNone/>
              </a:pPr>
              <a:t>17</a:t>
            </a:fld>
            <a:endParaRPr lang="en-US" altLang="en-US" sz="2600">
              <a:solidFill>
                <a:schemeClr val="bg1"/>
              </a:solidFill>
            </a:endParaRPr>
          </a:p>
        </p:txBody>
      </p:sp>
    </p:spTree>
    <p:extLst>
      <p:ext uri="{BB962C8B-B14F-4D97-AF65-F5344CB8AC3E}">
        <p14:creationId xmlns:p14="http://schemas.microsoft.com/office/powerpoint/2010/main" val="20114478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52919" y="336551"/>
            <a:ext cx="10415081" cy="1325563"/>
          </a:xfrm>
        </p:spPr>
        <p:txBody>
          <a:bodyPr/>
          <a:lstStyle/>
          <a:p>
            <a:pPr eaLnBrk="1" hangingPunct="1"/>
            <a:r>
              <a:rPr lang="en-US" altLang="en-US" b="1" dirty="0" smtClean="0"/>
              <a:t>GLOBE National Culture Framework</a:t>
            </a:r>
          </a:p>
        </p:txBody>
      </p:sp>
      <p:sp>
        <p:nvSpPr>
          <p:cNvPr id="30723" name="Rectangle 3"/>
          <p:cNvSpPr>
            <a:spLocks noGrp="1" noChangeArrowheads="1"/>
          </p:cNvSpPr>
          <p:nvPr>
            <p:ph idx="1"/>
          </p:nvPr>
        </p:nvSpPr>
        <p:spPr>
          <a:xfrm>
            <a:off x="252919" y="1108953"/>
            <a:ext cx="9358009" cy="5520447"/>
          </a:xfrm>
        </p:spPr>
        <p:txBody>
          <a:bodyPr rtlCol="0">
            <a:noAutofit/>
          </a:bodyPr>
          <a:lstStyle/>
          <a:p>
            <a:pPr>
              <a:defRPr/>
            </a:pPr>
            <a:r>
              <a:rPr lang="en-US" altLang="en-US" sz="2000" dirty="0" smtClean="0"/>
              <a:t>7 </a:t>
            </a:r>
            <a:r>
              <a:rPr lang="en-US" altLang="en-US" sz="2000" dirty="0"/>
              <a:t>of 9 dimensions of GLOBE are similar to Hofstede</a:t>
            </a:r>
          </a:p>
          <a:p>
            <a:pPr>
              <a:defRPr/>
            </a:pPr>
            <a:r>
              <a:rPr lang="en-US" altLang="en-US" sz="2000" dirty="0"/>
              <a:t>GLOBE</a:t>
            </a:r>
            <a:r>
              <a:rPr lang="ja-JP" altLang="en-US" sz="2000" dirty="0"/>
              <a:t>’</a:t>
            </a:r>
            <a:r>
              <a:rPr lang="en-US" altLang="ja-JP" sz="2000" dirty="0"/>
              <a:t>s 2 Unique dimensions:</a:t>
            </a:r>
          </a:p>
          <a:p>
            <a:pPr marL="0" indent="0">
              <a:buNone/>
              <a:defRPr/>
            </a:pPr>
            <a:r>
              <a:rPr lang="en-US" sz="2000" b="1" i="1" dirty="0"/>
              <a:t>Performance Orientation </a:t>
            </a:r>
            <a:r>
              <a:rPr lang="en-US" sz="2000" dirty="0"/>
              <a:t>refers to the degree to which the society encourages societal members to innovate, to improve performance, and to strive for excellence (E.g., the US and Singapore have high scores while Russia and Greece have low scores on the dimension). </a:t>
            </a:r>
          </a:p>
          <a:p>
            <a:pPr marL="0" indent="0">
              <a:buNone/>
              <a:defRPr/>
            </a:pPr>
            <a:r>
              <a:rPr lang="en-US" sz="2000" b="1" i="1" dirty="0"/>
              <a:t>Humane Orientation </a:t>
            </a:r>
            <a:r>
              <a:rPr lang="en-US" sz="2000" dirty="0"/>
              <a:t>is an indication of the extent to which individuals are expected to be fair, altruistic, caring, and generous. In such cultures, the need for belongingness and affiliation is emphasized more than material possessions, self-fulfillment, and pleasure. Less humane-oriented societies are more likely to value self-interest and self-gratification. (E.g., Malaysia and Egypt have high humane orientation scores,  while France and Germany have low scores).</a:t>
            </a:r>
          </a:p>
          <a:p>
            <a:pPr marL="0" indent="0" algn="r">
              <a:buNone/>
              <a:defRPr/>
            </a:pPr>
            <a:r>
              <a:rPr lang="en-US" sz="2000" dirty="0" smtClean="0"/>
              <a:t> </a:t>
            </a:r>
            <a:endParaRPr lang="en-US" sz="2000" dirty="0"/>
          </a:p>
        </p:txBody>
      </p:sp>
    </p:spTree>
    <p:extLst>
      <p:ext uri="{BB962C8B-B14F-4D97-AF65-F5344CB8AC3E}">
        <p14:creationId xmlns:p14="http://schemas.microsoft.com/office/powerpoint/2010/main" val="1739120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2"/>
          <p:cNvSpPr>
            <a:spLocks noGrp="1" noChangeArrowheads="1"/>
          </p:cNvSpPr>
          <p:nvPr>
            <p:ph type="title"/>
          </p:nvPr>
        </p:nvSpPr>
        <p:spPr>
          <a:xfrm>
            <a:off x="388296" y="500062"/>
            <a:ext cx="7886700" cy="1325563"/>
          </a:xfrm>
        </p:spPr>
        <p:txBody>
          <a:bodyPr/>
          <a:lstStyle/>
          <a:p>
            <a:pPr>
              <a:lnSpc>
                <a:spcPct val="115000"/>
              </a:lnSpc>
              <a:spcAft>
                <a:spcPts val="1000"/>
              </a:spcAft>
            </a:pPr>
            <a:r>
              <a:rPr lang="en-US" altLang="en-US" b="1" dirty="0" smtClean="0"/>
              <a:t>7d Cultural Dimensions Model</a:t>
            </a:r>
            <a:endParaRPr lang="en-US" altLang="en-US" dirty="0" smtClean="0"/>
          </a:p>
        </p:txBody>
      </p:sp>
      <p:sp>
        <p:nvSpPr>
          <p:cNvPr id="32771" name="Rectangle 13"/>
          <p:cNvSpPr>
            <a:spLocks noGrp="1" noChangeArrowheads="1"/>
          </p:cNvSpPr>
          <p:nvPr>
            <p:ph idx="1"/>
          </p:nvPr>
        </p:nvSpPr>
        <p:spPr>
          <a:xfrm>
            <a:off x="913590" y="1825625"/>
            <a:ext cx="8458200" cy="4351338"/>
          </a:xfrm>
        </p:spPr>
        <p:txBody>
          <a:bodyPr/>
          <a:lstStyle/>
          <a:p>
            <a:pPr marL="0" indent="0">
              <a:buNone/>
            </a:pPr>
            <a:r>
              <a:rPr lang="en-US" altLang="en-US" sz="2300" dirty="0"/>
              <a:t>Builds on traditional anthropological approaches to understanding culture. Culture exists because people need to solve basic problems of survival including:</a:t>
            </a:r>
          </a:p>
          <a:p>
            <a:pPr lvl="1" eaLnBrk="1" hangingPunct="1"/>
            <a:r>
              <a:rPr lang="en-US" altLang="en-US" sz="2300" dirty="0"/>
              <a:t>How people relate to </a:t>
            </a:r>
            <a:r>
              <a:rPr lang="en-US" altLang="en-US" sz="2300" b="1" dirty="0"/>
              <a:t>others </a:t>
            </a:r>
            <a:r>
              <a:rPr lang="en-US" altLang="en-US" sz="2300" dirty="0"/>
              <a:t>(e.g., family members, supervisors, friends, co-workers)</a:t>
            </a:r>
            <a:endParaRPr lang="en-US" altLang="en-US" sz="2300" b="1" dirty="0"/>
          </a:p>
          <a:p>
            <a:pPr lvl="1" eaLnBrk="1" hangingPunct="1"/>
            <a:r>
              <a:rPr lang="en-US" altLang="en-US" sz="2300" dirty="0"/>
              <a:t>How people relate to </a:t>
            </a:r>
            <a:r>
              <a:rPr lang="en-US" altLang="en-US" sz="2300" b="1" dirty="0"/>
              <a:t>time </a:t>
            </a:r>
          </a:p>
          <a:p>
            <a:pPr lvl="1" eaLnBrk="1" hangingPunct="1"/>
            <a:r>
              <a:rPr lang="en-US" altLang="en-US" sz="2300" dirty="0"/>
              <a:t>How people relate to their </a:t>
            </a:r>
            <a:r>
              <a:rPr lang="en-US" altLang="en-US" sz="2300" b="1" dirty="0"/>
              <a:t>environment</a:t>
            </a:r>
          </a:p>
          <a:p>
            <a:pPr lvl="1" eaLnBrk="1" hangingPunct="1"/>
            <a:endParaRPr lang="en-US" altLang="en-US" sz="2300" b="1" dirty="0"/>
          </a:p>
          <a:p>
            <a:pPr marL="0" indent="0">
              <a:buNone/>
            </a:pPr>
            <a:r>
              <a:rPr lang="en-US" altLang="en-US" sz="2300" dirty="0"/>
              <a:t>The 7d model includes 7 dimensions describing cultural differences along a continuum.</a:t>
            </a:r>
          </a:p>
        </p:txBody>
      </p:sp>
    </p:spTree>
    <p:extLst>
      <p:ext uri="{BB962C8B-B14F-4D97-AF65-F5344CB8AC3E}">
        <p14:creationId xmlns:p14="http://schemas.microsoft.com/office/powerpoint/2010/main" val="575344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a:xfrm>
            <a:off x="194553" y="426716"/>
            <a:ext cx="10587747" cy="1325563"/>
          </a:xfrm>
        </p:spPr>
        <p:txBody>
          <a:bodyPr/>
          <a:lstStyle/>
          <a:p>
            <a:pPr eaLnBrk="1" hangingPunct="1"/>
            <a:r>
              <a:rPr lang="en-US" altLang="en-US" sz="4000" b="1" dirty="0"/>
              <a:t>What is Culture? </a:t>
            </a:r>
          </a:p>
        </p:txBody>
      </p:sp>
      <p:sp>
        <p:nvSpPr>
          <p:cNvPr id="6147" name="Rectangle 5"/>
          <p:cNvSpPr>
            <a:spLocks noGrp="1" noChangeArrowheads="1"/>
          </p:cNvSpPr>
          <p:nvPr>
            <p:ph idx="1"/>
          </p:nvPr>
        </p:nvSpPr>
        <p:spPr>
          <a:xfrm>
            <a:off x="194553" y="1338128"/>
            <a:ext cx="10016247" cy="5311303"/>
          </a:xfrm>
        </p:spPr>
        <p:txBody>
          <a:bodyPr rtlCol="0">
            <a:normAutofit lnSpcReduction="10000"/>
          </a:bodyPr>
          <a:lstStyle/>
          <a:p>
            <a:pPr marL="0" indent="0">
              <a:buNone/>
              <a:defRPr/>
            </a:pPr>
            <a:r>
              <a:rPr lang="en-US" sz="2200" dirty="0" smtClean="0"/>
              <a:t>Culture is the pervasive and shared beliefs, norms, values and symbols that guide the everyday life of a group.</a:t>
            </a:r>
          </a:p>
          <a:p>
            <a:pPr>
              <a:defRPr/>
            </a:pPr>
            <a:r>
              <a:rPr lang="en-US" sz="2200" b="1" i="1" dirty="0" smtClean="0"/>
              <a:t>Cultural norms</a:t>
            </a:r>
            <a:r>
              <a:rPr lang="en-US" sz="2200" dirty="0" smtClean="0"/>
              <a:t>: both prescribe and proscribe behaviors; what we can and cannot do.</a:t>
            </a:r>
          </a:p>
          <a:p>
            <a:pPr>
              <a:defRPr/>
            </a:pPr>
            <a:r>
              <a:rPr lang="en-US" sz="2200" b="1" i="1" dirty="0" smtClean="0"/>
              <a:t>Cultural values</a:t>
            </a:r>
            <a:r>
              <a:rPr lang="en-US" sz="2200" dirty="0" smtClean="0"/>
              <a:t>: what is good, what is beautiful, what is holy, and what are legitimate goals for life.</a:t>
            </a:r>
          </a:p>
          <a:p>
            <a:pPr>
              <a:defRPr/>
            </a:pPr>
            <a:r>
              <a:rPr lang="en-US" sz="2200" b="1" i="1" dirty="0"/>
              <a:t>Cultural beliefs</a:t>
            </a:r>
            <a:r>
              <a:rPr lang="en-US" sz="2200" dirty="0"/>
              <a:t>: represent our </a:t>
            </a:r>
            <a:r>
              <a:rPr lang="en-US" sz="2200" dirty="0" smtClean="0"/>
              <a:t>understandings  about </a:t>
            </a:r>
            <a:r>
              <a:rPr lang="en-US" sz="2200" dirty="0"/>
              <a:t>what is true.</a:t>
            </a:r>
          </a:p>
          <a:p>
            <a:pPr>
              <a:defRPr/>
            </a:pPr>
            <a:r>
              <a:rPr lang="en-US" sz="2200" b="1" i="1" dirty="0"/>
              <a:t>Cultural symbols, stories, and rituals</a:t>
            </a:r>
            <a:r>
              <a:rPr lang="en-US" sz="2200" dirty="0"/>
              <a:t>: communicate </a:t>
            </a:r>
            <a:r>
              <a:rPr lang="en-US" sz="2200" dirty="0" smtClean="0"/>
              <a:t>                                                           the </a:t>
            </a:r>
            <a:r>
              <a:rPr lang="en-US" sz="2200" dirty="0"/>
              <a:t>norms, values, and beliefs of a society or a </a:t>
            </a:r>
            <a:r>
              <a:rPr lang="en-US" sz="2200" dirty="0" smtClean="0"/>
              <a:t>                                                                     group </a:t>
            </a:r>
            <a:r>
              <a:rPr lang="en-US" sz="2200" dirty="0"/>
              <a:t>to its members.</a:t>
            </a:r>
          </a:p>
          <a:p>
            <a:pPr>
              <a:defRPr/>
            </a:pPr>
            <a:r>
              <a:rPr lang="en-US" sz="2200" dirty="0"/>
              <a:t>Culture is </a:t>
            </a:r>
            <a:r>
              <a:rPr lang="en-US" sz="2200" b="1" dirty="0"/>
              <a:t>pervasive</a:t>
            </a:r>
            <a:r>
              <a:rPr lang="en-US" sz="2200" dirty="0"/>
              <a:t> in society: affects all aspects </a:t>
            </a:r>
            <a:r>
              <a:rPr lang="en-US" sz="2200" dirty="0" smtClean="0"/>
              <a:t>of                                                                        life and is taken for granted.</a:t>
            </a:r>
            <a:endParaRPr lang="en-US" sz="2200" dirty="0"/>
          </a:p>
          <a:p>
            <a:pPr>
              <a:defRPr/>
            </a:pPr>
            <a:r>
              <a:rPr lang="en-US" sz="2200" dirty="0"/>
              <a:t>Culture is </a:t>
            </a:r>
            <a:r>
              <a:rPr lang="en-US" sz="2200" b="1" dirty="0"/>
              <a:t>shared</a:t>
            </a:r>
            <a:r>
              <a:rPr lang="en-US" sz="2200" dirty="0"/>
              <a:t>: similarity in values, beliefs, </a:t>
            </a:r>
            <a:r>
              <a:rPr lang="en-US" sz="2200" dirty="0" smtClean="0"/>
              <a:t>norms                                                                    in different cultures.</a:t>
            </a:r>
            <a:endParaRPr lang="en-US" sz="2200" dirty="0"/>
          </a:p>
          <a:p>
            <a:pPr>
              <a:defRPr/>
            </a:pPr>
            <a:endParaRPr lang="en-US" dirty="0" smtClean="0"/>
          </a:p>
        </p:txBody>
      </p:sp>
      <p:pic>
        <p:nvPicPr>
          <p:cNvPr id="6149" name="Picture 3"/>
          <p:cNvPicPr>
            <a:picLocks noChangeAspect="1"/>
          </p:cNvPicPr>
          <p:nvPr/>
        </p:nvPicPr>
        <p:blipFill>
          <a:blip r:embed="rId3">
            <a:extLst>
              <a:ext uri="{28A0092B-C50C-407E-A947-70E740481C1C}">
                <a14:useLocalDpi xmlns:a14="http://schemas.microsoft.com/office/drawing/2010/main" val="0"/>
              </a:ext>
            </a:extLst>
          </a:blip>
          <a:srcRect l="11111" t="17778" r="13335"/>
          <a:stretch>
            <a:fillRect/>
          </a:stretch>
        </p:blipFill>
        <p:spPr bwMode="auto">
          <a:xfrm>
            <a:off x="7715250" y="4043988"/>
            <a:ext cx="2495550" cy="271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9396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a:bodyPr>
          <a:lstStyle/>
          <a:p>
            <a:r>
              <a:rPr lang="en-GB" altLang="en-US" sz="3300" dirty="0"/>
              <a:t>Cross Cultural Management Studies</a:t>
            </a:r>
            <a:r>
              <a:rPr lang="en-GB" altLang="en-US" sz="3300"/>
              <a:t>: </a:t>
            </a:r>
            <a:r>
              <a:rPr lang="en-GB" altLang="en-US" sz="3300" smtClean="0"/>
              <a:t/>
            </a:r>
            <a:br>
              <a:rPr lang="en-GB" altLang="en-US" sz="3300" smtClean="0"/>
            </a:br>
            <a:r>
              <a:rPr lang="en-GB" altLang="en-US" sz="3300" smtClean="0"/>
              <a:t>7d cultural model </a:t>
            </a:r>
            <a:endParaRPr lang="en-US" altLang="en-US" sz="3300" dirty="0"/>
          </a:p>
        </p:txBody>
      </p:sp>
      <p:sp>
        <p:nvSpPr>
          <p:cNvPr id="2662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fld id="{30B3493A-E945-47CE-9A2D-C813A9F0D0FD}" type="slidenum">
              <a:rPr lang="en-US" altLang="en-US" sz="2600">
                <a:solidFill>
                  <a:schemeClr val="bg1"/>
                </a:solidFill>
              </a:rPr>
              <a:pPr>
                <a:spcBef>
                  <a:spcPct val="0"/>
                </a:spcBef>
                <a:buClrTx/>
                <a:buSzTx/>
                <a:buFontTx/>
                <a:buNone/>
              </a:pPr>
              <a:t>20</a:t>
            </a:fld>
            <a:endParaRPr lang="en-US" altLang="en-US" sz="2600">
              <a:solidFill>
                <a:schemeClr val="bg1"/>
              </a:solidFill>
            </a:endParaRPr>
          </a:p>
        </p:txBody>
      </p:sp>
      <p:graphicFrame>
        <p:nvGraphicFramePr>
          <p:cNvPr id="6" name="Group 4"/>
          <p:cNvGraphicFramePr>
            <a:graphicFrameLocks/>
          </p:cNvGraphicFramePr>
          <p:nvPr>
            <p:extLst>
              <p:ext uri="{D42A27DB-BD31-4B8C-83A1-F6EECF244321}">
                <p14:modId xmlns:p14="http://schemas.microsoft.com/office/powerpoint/2010/main" val="4178304075"/>
              </p:ext>
            </p:extLst>
          </p:nvPr>
        </p:nvGraphicFramePr>
        <p:xfrm>
          <a:off x="677334" y="1852281"/>
          <a:ext cx="8596668" cy="4554206"/>
        </p:xfrm>
        <a:graphic>
          <a:graphicData uri="http://schemas.openxmlformats.org/drawingml/2006/table">
            <a:tbl>
              <a:tblPr/>
              <a:tblGrid>
                <a:gridCol w="2657152">
                  <a:extLst>
                    <a:ext uri="{9D8B030D-6E8A-4147-A177-3AD203B41FA5}">
                      <a16:colId xmlns:a16="http://schemas.microsoft.com/office/drawing/2014/main" val="20000"/>
                    </a:ext>
                  </a:extLst>
                </a:gridCol>
                <a:gridCol w="5939516">
                  <a:extLst>
                    <a:ext uri="{9D8B030D-6E8A-4147-A177-3AD203B41FA5}">
                      <a16:colId xmlns:a16="http://schemas.microsoft.com/office/drawing/2014/main" val="20001"/>
                    </a:ext>
                  </a:extLst>
                </a:gridCol>
              </a:tblGrid>
              <a:tr h="636810">
                <a:tc>
                  <a:txBody>
                    <a:bodyPr/>
                    <a:lstStyle/>
                    <a:p>
                      <a:pPr marL="0" marR="0" lvl="0" indent="0" algn="l" defTabSz="914400" rtl="0" eaLnBrk="1" fontAlgn="base" latinLnBrk="0" hangingPunct="1">
                        <a:lnSpc>
                          <a:spcPct val="80000"/>
                        </a:lnSpc>
                        <a:spcBef>
                          <a:spcPct val="20000"/>
                        </a:spcBef>
                        <a:spcAft>
                          <a:spcPct val="0"/>
                        </a:spcAft>
                        <a:buClr>
                          <a:schemeClr val="accent1"/>
                        </a:buClr>
                        <a:buSzPct val="70000"/>
                        <a:buFont typeface="Wingdings" pitchFamily="2" charset="2"/>
                        <a:buNone/>
                        <a:tabLst/>
                      </a:pPr>
                      <a:r>
                        <a:rPr kumimoji="0" lang="en-US" sz="1700" b="0" i="0" u="none" strike="noStrike" cap="none" normalizeH="0" baseline="0" dirty="0" smtClean="0">
                          <a:ln>
                            <a:noFill/>
                          </a:ln>
                          <a:solidFill>
                            <a:schemeClr val="tx1"/>
                          </a:solidFill>
                          <a:effectLst/>
                          <a:latin typeface="Arial" charset="0"/>
                        </a:rPr>
                        <a:t>Universalism </a:t>
                      </a:r>
                    </a:p>
                    <a:p>
                      <a:pPr marL="0" marR="0" lvl="0" indent="0" algn="l" defTabSz="914400" rtl="0" eaLnBrk="1" fontAlgn="base" latinLnBrk="0" hangingPunct="1">
                        <a:lnSpc>
                          <a:spcPct val="80000"/>
                        </a:lnSpc>
                        <a:spcBef>
                          <a:spcPct val="20000"/>
                        </a:spcBef>
                        <a:spcAft>
                          <a:spcPct val="0"/>
                        </a:spcAft>
                        <a:buClr>
                          <a:schemeClr val="accent1"/>
                        </a:buClr>
                        <a:buSzPct val="70000"/>
                        <a:buFont typeface="Wingdings" pitchFamily="2" charset="2"/>
                        <a:buNone/>
                        <a:tabLst/>
                      </a:pPr>
                      <a:r>
                        <a:rPr kumimoji="0" lang="en-US" sz="1700" b="0" i="0" u="none" strike="noStrike" cap="none" normalizeH="0" baseline="0" dirty="0" smtClean="0">
                          <a:ln>
                            <a:noFill/>
                          </a:ln>
                          <a:solidFill>
                            <a:schemeClr val="tx1"/>
                          </a:solidFill>
                          <a:effectLst/>
                          <a:latin typeface="Arial" charset="0"/>
                        </a:rPr>
                        <a:t>Particularism</a:t>
                      </a:r>
                    </a:p>
                  </a:txBody>
                  <a:tcPr marL="91436" marR="91436" marT="45723" marB="45723"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40000"/>
                        </a:spcBef>
                        <a:spcAft>
                          <a:spcPct val="0"/>
                        </a:spcAft>
                        <a:buClr>
                          <a:schemeClr val="accent1"/>
                        </a:buClr>
                        <a:buSzPct val="70000"/>
                        <a:buFont typeface="Wingdings" pitchFamily="2" charset="2"/>
                        <a:buNone/>
                        <a:tabLst/>
                      </a:pPr>
                      <a:r>
                        <a:rPr kumimoji="0" lang="en-US" sz="1700" b="0" i="0" u="none" strike="noStrike" cap="none" normalizeH="0" baseline="0" dirty="0" smtClean="0">
                          <a:ln>
                            <a:noFill/>
                          </a:ln>
                          <a:solidFill>
                            <a:schemeClr val="tx1"/>
                          </a:solidFill>
                          <a:effectLst/>
                          <a:latin typeface="Arial" charset="0"/>
                        </a:rPr>
                        <a:t>The choice of dealing with other people based on rules or based on personal relationships</a:t>
                      </a:r>
                    </a:p>
                  </a:txBody>
                  <a:tcPr marL="91436" marR="91436" marT="45723" marB="45723"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93036">
                <a:tc>
                  <a:txBody>
                    <a:bodyPr/>
                    <a:lstStyle/>
                    <a:p>
                      <a:pPr marL="0" marR="0" lvl="0" indent="0" algn="l" defTabSz="914400" rtl="0" eaLnBrk="1" fontAlgn="base" latinLnBrk="0" hangingPunct="1">
                        <a:lnSpc>
                          <a:spcPct val="80000"/>
                        </a:lnSpc>
                        <a:spcBef>
                          <a:spcPct val="0"/>
                        </a:spcBef>
                        <a:spcAft>
                          <a:spcPct val="0"/>
                        </a:spcAft>
                        <a:buClr>
                          <a:schemeClr val="accent1"/>
                        </a:buClr>
                        <a:buSzPct val="70000"/>
                        <a:buFont typeface="Wingdings" pitchFamily="2" charset="2"/>
                        <a:buNone/>
                        <a:tabLst/>
                      </a:pPr>
                      <a:r>
                        <a:rPr kumimoji="0" lang="en-US" sz="1700" b="0" i="0" u="none" strike="noStrike" cap="none" normalizeH="0" baseline="0" dirty="0" smtClean="0">
                          <a:ln>
                            <a:noFill/>
                          </a:ln>
                          <a:solidFill>
                            <a:schemeClr val="tx1"/>
                          </a:solidFill>
                          <a:effectLst/>
                          <a:latin typeface="Arial" charset="0"/>
                        </a:rPr>
                        <a:t>Communitarianism</a:t>
                      </a:r>
                    </a:p>
                    <a:p>
                      <a:pPr marL="0" marR="0" lvl="0" indent="0" algn="l" defTabSz="914400" rtl="0" eaLnBrk="1" fontAlgn="base" latinLnBrk="0" hangingPunct="1">
                        <a:lnSpc>
                          <a:spcPct val="80000"/>
                        </a:lnSpc>
                        <a:spcBef>
                          <a:spcPct val="0"/>
                        </a:spcBef>
                        <a:spcAft>
                          <a:spcPct val="0"/>
                        </a:spcAft>
                        <a:buClr>
                          <a:schemeClr val="accent1"/>
                        </a:buClr>
                        <a:buSzPct val="70000"/>
                        <a:buFont typeface="Wingdings" pitchFamily="2" charset="2"/>
                        <a:buNone/>
                        <a:tabLst/>
                      </a:pPr>
                      <a:r>
                        <a:rPr kumimoji="0" lang="en-US" sz="1700" b="0" i="0" u="none" strike="noStrike" cap="none" normalizeH="0" baseline="0" dirty="0" smtClean="0">
                          <a:ln>
                            <a:noFill/>
                          </a:ln>
                          <a:solidFill>
                            <a:schemeClr val="tx1"/>
                          </a:solidFill>
                          <a:effectLst/>
                          <a:latin typeface="Arial" charset="0"/>
                        </a:rPr>
                        <a:t>Individualism</a:t>
                      </a:r>
                    </a:p>
                  </a:txBody>
                  <a:tcPr marL="91436" marR="91436" marT="45723" marB="45723"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solidFill>
                      <a:schemeClr val="accent1">
                        <a:lumMod val="20000"/>
                        <a:lumOff val="80000"/>
                        <a:alpha val="90000"/>
                      </a:schemeClr>
                    </a:solidFill>
                  </a:tcPr>
                </a:tc>
                <a:tc>
                  <a:txBody>
                    <a:bodyPr/>
                    <a:lstStyle/>
                    <a:p>
                      <a:pPr marL="0" marR="0" lvl="0" indent="0" algn="l" defTabSz="914400" rtl="0" eaLnBrk="1" fontAlgn="base" latinLnBrk="0" hangingPunct="1">
                        <a:lnSpc>
                          <a:spcPct val="80000"/>
                        </a:lnSpc>
                        <a:spcBef>
                          <a:spcPct val="0"/>
                        </a:spcBef>
                        <a:spcAft>
                          <a:spcPct val="0"/>
                        </a:spcAft>
                        <a:buClr>
                          <a:schemeClr val="accent1"/>
                        </a:buClr>
                        <a:buSzPct val="70000"/>
                        <a:buFont typeface="Wingdings" pitchFamily="2" charset="2"/>
                        <a:buNone/>
                        <a:tabLst/>
                      </a:pPr>
                      <a:r>
                        <a:rPr kumimoji="0" lang="en-US" sz="1700" b="0" i="0" u="none" strike="noStrike" cap="none" normalizeH="0" baseline="0" dirty="0" smtClean="0">
                          <a:ln>
                            <a:noFill/>
                          </a:ln>
                          <a:solidFill>
                            <a:schemeClr val="tx1"/>
                          </a:solidFill>
                          <a:effectLst/>
                          <a:latin typeface="Arial" charset="0"/>
                        </a:rPr>
                        <a:t>Focus on group membership versus individual characteristics</a:t>
                      </a:r>
                    </a:p>
                  </a:txBody>
                  <a:tcPr marL="91436" marR="91436" marT="45723" marB="45723"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solidFill>
                      <a:schemeClr val="accent1">
                        <a:lumMod val="20000"/>
                        <a:lumOff val="80000"/>
                        <a:alpha val="90000"/>
                      </a:schemeClr>
                    </a:solidFill>
                  </a:tcPr>
                </a:tc>
                <a:extLst>
                  <a:ext uri="{0D108BD9-81ED-4DB2-BD59-A6C34878D82A}">
                    <a16:rowId xmlns:a16="http://schemas.microsoft.com/office/drawing/2014/main" val="10001"/>
                  </a:ext>
                </a:extLst>
              </a:tr>
              <a:tr h="761331">
                <a:tc>
                  <a:txBody>
                    <a:bodyPr/>
                    <a:lstStyle/>
                    <a:p>
                      <a:pPr marL="0" marR="0" lvl="0" indent="0" algn="l" defTabSz="914400" rtl="0" eaLnBrk="1" fontAlgn="base" latinLnBrk="0" hangingPunct="1">
                        <a:lnSpc>
                          <a:spcPct val="80000"/>
                        </a:lnSpc>
                        <a:spcBef>
                          <a:spcPct val="0"/>
                        </a:spcBef>
                        <a:spcAft>
                          <a:spcPct val="0"/>
                        </a:spcAft>
                        <a:buClr>
                          <a:schemeClr val="accent1"/>
                        </a:buClr>
                        <a:buSzPct val="70000"/>
                        <a:buFont typeface="Wingdings" pitchFamily="2" charset="2"/>
                        <a:buNone/>
                        <a:tabLst/>
                      </a:pPr>
                      <a:r>
                        <a:rPr kumimoji="0" lang="en-US" sz="1700" b="0" i="0" u="none" strike="noStrike" cap="none" normalizeH="0" baseline="0" dirty="0" smtClean="0">
                          <a:ln>
                            <a:noFill/>
                          </a:ln>
                          <a:solidFill>
                            <a:schemeClr val="tx1"/>
                          </a:solidFill>
                          <a:effectLst/>
                          <a:latin typeface="Arial" charset="0"/>
                        </a:rPr>
                        <a:t>Neutral</a:t>
                      </a:r>
                    </a:p>
                    <a:p>
                      <a:pPr marL="0" marR="0" lvl="0" indent="0" algn="l" defTabSz="914400" rtl="0" eaLnBrk="1" fontAlgn="base" latinLnBrk="0" hangingPunct="1">
                        <a:lnSpc>
                          <a:spcPct val="80000"/>
                        </a:lnSpc>
                        <a:spcBef>
                          <a:spcPct val="0"/>
                        </a:spcBef>
                        <a:spcAft>
                          <a:spcPct val="0"/>
                        </a:spcAft>
                        <a:buClr>
                          <a:schemeClr val="accent1"/>
                        </a:buClr>
                        <a:buSzPct val="70000"/>
                        <a:buFont typeface="Wingdings" pitchFamily="2" charset="2"/>
                        <a:buNone/>
                        <a:tabLst/>
                      </a:pPr>
                      <a:r>
                        <a:rPr kumimoji="0" lang="en-US" sz="1700" b="0" i="0" u="none" strike="noStrike" cap="none" normalizeH="0" baseline="0" dirty="0" smtClean="0">
                          <a:ln>
                            <a:noFill/>
                          </a:ln>
                          <a:solidFill>
                            <a:schemeClr val="tx1"/>
                          </a:solidFill>
                          <a:effectLst/>
                          <a:latin typeface="Arial" charset="0"/>
                        </a:rPr>
                        <a:t>Affective</a:t>
                      </a:r>
                    </a:p>
                  </a:txBody>
                  <a:tcPr marL="91436" marR="91436" marT="45723" marB="45723"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
                          <a:schemeClr val="accent1"/>
                        </a:buClr>
                        <a:buSzPct val="70000"/>
                        <a:buFont typeface="Wingdings" pitchFamily="2" charset="2"/>
                        <a:buNone/>
                        <a:tabLst/>
                      </a:pPr>
                      <a:r>
                        <a:rPr kumimoji="0" lang="en-US" sz="1700" b="0" i="0" u="none" strike="noStrike" cap="none" normalizeH="0" baseline="0" dirty="0" smtClean="0">
                          <a:ln>
                            <a:noFill/>
                          </a:ln>
                          <a:solidFill>
                            <a:schemeClr val="tx1"/>
                          </a:solidFill>
                          <a:effectLst/>
                          <a:latin typeface="Arial" charset="0"/>
                        </a:rPr>
                        <a:t>The range of feelings outwardly expressed in a society, little emotional display (objective and functional focus in business) emotions are part of life and business</a:t>
                      </a:r>
                    </a:p>
                  </a:txBody>
                  <a:tcPr marL="91436" marR="91436" marT="45723" marB="45723"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00284">
                <a:tc>
                  <a:txBody>
                    <a:bodyPr/>
                    <a:lstStyle/>
                    <a:p>
                      <a:pPr marL="0" marR="0" lvl="0" indent="0" algn="l" defTabSz="914400" rtl="0" eaLnBrk="1" fontAlgn="base" latinLnBrk="0" hangingPunct="1">
                        <a:lnSpc>
                          <a:spcPct val="80000"/>
                        </a:lnSpc>
                        <a:spcBef>
                          <a:spcPct val="0"/>
                        </a:spcBef>
                        <a:spcAft>
                          <a:spcPct val="0"/>
                        </a:spcAft>
                        <a:buClr>
                          <a:schemeClr val="accent1"/>
                        </a:buClr>
                        <a:buSzPct val="70000"/>
                        <a:buFont typeface="Wingdings" pitchFamily="2" charset="2"/>
                        <a:buNone/>
                        <a:tabLst/>
                      </a:pPr>
                      <a:r>
                        <a:rPr kumimoji="0" lang="en-US" sz="1700" b="0" i="0" u="none" strike="noStrike" cap="none" normalizeH="0" baseline="0" dirty="0" smtClean="0">
                          <a:ln>
                            <a:noFill/>
                          </a:ln>
                          <a:solidFill>
                            <a:schemeClr val="tx1"/>
                          </a:solidFill>
                          <a:effectLst/>
                          <a:latin typeface="Arial" charset="0"/>
                        </a:rPr>
                        <a:t>Diffuse</a:t>
                      </a:r>
                    </a:p>
                    <a:p>
                      <a:pPr marL="0" marR="0" lvl="0" indent="0" algn="l" defTabSz="914400" rtl="0" eaLnBrk="1" fontAlgn="base" latinLnBrk="0" hangingPunct="1">
                        <a:lnSpc>
                          <a:spcPct val="80000"/>
                        </a:lnSpc>
                        <a:spcBef>
                          <a:spcPct val="0"/>
                        </a:spcBef>
                        <a:spcAft>
                          <a:spcPct val="0"/>
                        </a:spcAft>
                        <a:buClr>
                          <a:schemeClr val="accent1"/>
                        </a:buClr>
                        <a:buSzPct val="70000"/>
                        <a:buFont typeface="Wingdings" pitchFamily="2" charset="2"/>
                        <a:buNone/>
                        <a:tabLst/>
                      </a:pPr>
                      <a:r>
                        <a:rPr kumimoji="0" lang="en-US" sz="1700" b="0" i="0" u="none" strike="noStrike" cap="none" normalizeH="0" baseline="0" dirty="0" smtClean="0">
                          <a:ln>
                            <a:noFill/>
                          </a:ln>
                          <a:solidFill>
                            <a:schemeClr val="tx1"/>
                          </a:solidFill>
                          <a:effectLst/>
                          <a:latin typeface="Arial" charset="0"/>
                        </a:rPr>
                        <a:t>Specific</a:t>
                      </a:r>
                    </a:p>
                  </a:txBody>
                  <a:tcPr marL="91436" marR="91436" marT="45723" marB="45723"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solidFill>
                      <a:schemeClr val="accent1">
                        <a:lumMod val="20000"/>
                        <a:lumOff val="80000"/>
                        <a:alpha val="90000"/>
                      </a:schemeClr>
                    </a:solidFill>
                  </a:tcPr>
                </a:tc>
                <a:tc>
                  <a:txBody>
                    <a:bodyPr/>
                    <a:lstStyle/>
                    <a:p>
                      <a:pPr marL="0" marR="0" lvl="0" indent="0" algn="l" defTabSz="914400" rtl="0" eaLnBrk="1" fontAlgn="base" latinLnBrk="0" hangingPunct="1">
                        <a:lnSpc>
                          <a:spcPct val="80000"/>
                        </a:lnSpc>
                        <a:spcBef>
                          <a:spcPct val="0"/>
                        </a:spcBef>
                        <a:spcAft>
                          <a:spcPct val="0"/>
                        </a:spcAft>
                        <a:buClr>
                          <a:schemeClr val="accent1"/>
                        </a:buClr>
                        <a:buSzPct val="70000"/>
                        <a:buFont typeface="Wingdings" pitchFamily="2" charset="2"/>
                        <a:buNone/>
                        <a:tabLst/>
                      </a:pPr>
                      <a:r>
                        <a:rPr kumimoji="0" lang="en-US" sz="1700" b="0" i="0" u="none" strike="noStrike" cap="none" normalizeH="0" baseline="0" dirty="0" smtClean="0">
                          <a:ln>
                            <a:noFill/>
                          </a:ln>
                          <a:solidFill>
                            <a:schemeClr val="tx1"/>
                          </a:solidFill>
                          <a:effectLst/>
                          <a:latin typeface="Arial" charset="0"/>
                        </a:rPr>
                        <a:t>Type of involvement people have with each other ranging from all aspects of life to specific components</a:t>
                      </a:r>
                    </a:p>
                  </a:txBody>
                  <a:tcPr marL="91436" marR="91436" marT="45723" marB="45723"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solidFill>
                      <a:schemeClr val="accent1">
                        <a:lumMod val="20000"/>
                        <a:lumOff val="80000"/>
                        <a:alpha val="90000"/>
                      </a:schemeClr>
                    </a:solidFill>
                  </a:tcPr>
                </a:tc>
                <a:extLst>
                  <a:ext uri="{0D108BD9-81ED-4DB2-BD59-A6C34878D82A}">
                    <a16:rowId xmlns:a16="http://schemas.microsoft.com/office/drawing/2014/main" val="10003"/>
                  </a:ext>
                </a:extLst>
              </a:tr>
              <a:tr h="591828">
                <a:tc>
                  <a:txBody>
                    <a:bodyPr/>
                    <a:lstStyle/>
                    <a:p>
                      <a:pPr marL="0" marR="0" lvl="0" indent="0" algn="l" defTabSz="914400" rtl="0" eaLnBrk="1" fontAlgn="base" latinLnBrk="0" hangingPunct="1">
                        <a:lnSpc>
                          <a:spcPct val="80000"/>
                        </a:lnSpc>
                        <a:spcBef>
                          <a:spcPct val="0"/>
                        </a:spcBef>
                        <a:spcAft>
                          <a:spcPct val="0"/>
                        </a:spcAft>
                        <a:buClr>
                          <a:schemeClr val="accent1"/>
                        </a:buClr>
                        <a:buSzPct val="70000"/>
                        <a:buFont typeface="Wingdings" pitchFamily="2" charset="2"/>
                        <a:buNone/>
                        <a:tabLst/>
                      </a:pPr>
                      <a:r>
                        <a:rPr kumimoji="0" lang="en-US" sz="1700" b="0" i="0" u="none" strike="noStrike" cap="none" normalizeH="0" baseline="0" dirty="0" smtClean="0">
                          <a:ln>
                            <a:noFill/>
                          </a:ln>
                          <a:solidFill>
                            <a:schemeClr val="tx1"/>
                          </a:solidFill>
                          <a:effectLst/>
                          <a:latin typeface="Arial" charset="0"/>
                        </a:rPr>
                        <a:t>Achievement</a:t>
                      </a:r>
                    </a:p>
                    <a:p>
                      <a:pPr marL="0" marR="0" lvl="0" indent="0" algn="l" defTabSz="914400" rtl="0" eaLnBrk="1" fontAlgn="base" latinLnBrk="0" hangingPunct="1">
                        <a:lnSpc>
                          <a:spcPct val="80000"/>
                        </a:lnSpc>
                        <a:spcBef>
                          <a:spcPct val="0"/>
                        </a:spcBef>
                        <a:spcAft>
                          <a:spcPct val="0"/>
                        </a:spcAft>
                        <a:buClr>
                          <a:schemeClr val="accent1"/>
                        </a:buClr>
                        <a:buSzPct val="70000"/>
                        <a:buFont typeface="Wingdings" pitchFamily="2" charset="2"/>
                        <a:buNone/>
                        <a:tabLst/>
                      </a:pPr>
                      <a:r>
                        <a:rPr kumimoji="0" lang="en-US" sz="1700" b="0" i="0" u="none" strike="noStrike" cap="none" normalizeH="0" baseline="0" dirty="0" smtClean="0">
                          <a:ln>
                            <a:noFill/>
                          </a:ln>
                          <a:solidFill>
                            <a:schemeClr val="tx1"/>
                          </a:solidFill>
                          <a:effectLst/>
                          <a:latin typeface="Arial" charset="0"/>
                        </a:rPr>
                        <a:t>Ascription</a:t>
                      </a:r>
                    </a:p>
                  </a:txBody>
                  <a:tcPr marL="91436" marR="91436" marT="45723" marB="45723"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
                          <a:schemeClr val="accent1"/>
                        </a:buClr>
                        <a:buSzPct val="70000"/>
                        <a:buFont typeface="Wingdings" pitchFamily="2" charset="2"/>
                        <a:buNone/>
                        <a:tabLst/>
                      </a:pPr>
                      <a:r>
                        <a:rPr kumimoji="0" lang="en-US" sz="1700" b="0" i="0" u="none" strike="noStrike" cap="none" normalizeH="0" baseline="0" dirty="0" smtClean="0">
                          <a:ln>
                            <a:noFill/>
                          </a:ln>
                          <a:solidFill>
                            <a:schemeClr val="tx1"/>
                          </a:solidFill>
                          <a:effectLst/>
                          <a:latin typeface="Arial" charset="0"/>
                        </a:rPr>
                        <a:t>Assignment of status in the society based on performance vs. assignments based on heritage</a:t>
                      </a:r>
                    </a:p>
                  </a:txBody>
                  <a:tcPr marL="91436" marR="91436" marT="45723" marB="45723"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90479">
                <a:tc>
                  <a:txBody>
                    <a:bodyPr/>
                    <a:lstStyle/>
                    <a:p>
                      <a:pPr marL="0" marR="0" lvl="0" indent="0" algn="l" defTabSz="914400" rtl="0" eaLnBrk="1" fontAlgn="base" latinLnBrk="0" hangingPunct="1">
                        <a:lnSpc>
                          <a:spcPct val="80000"/>
                        </a:lnSpc>
                        <a:spcBef>
                          <a:spcPct val="0"/>
                        </a:spcBef>
                        <a:spcAft>
                          <a:spcPct val="0"/>
                        </a:spcAft>
                        <a:buClr>
                          <a:schemeClr val="accent1"/>
                        </a:buClr>
                        <a:buSzPct val="70000"/>
                        <a:buFont typeface="Wingdings" pitchFamily="2" charset="2"/>
                        <a:buNone/>
                        <a:tabLst/>
                      </a:pPr>
                      <a:r>
                        <a:rPr kumimoji="0" lang="en-US" sz="1700" b="0" i="0" u="none" strike="noStrike" cap="none" normalizeH="0" baseline="0" dirty="0" smtClean="0">
                          <a:ln>
                            <a:noFill/>
                          </a:ln>
                          <a:solidFill>
                            <a:schemeClr val="tx1"/>
                          </a:solidFill>
                          <a:effectLst/>
                          <a:latin typeface="Arial" charset="0"/>
                        </a:rPr>
                        <a:t>Sequential / Synchronic concept of time</a:t>
                      </a:r>
                    </a:p>
                  </a:txBody>
                  <a:tcPr marL="91436" marR="91436" marT="45723" marB="45723"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solidFill>
                      <a:schemeClr val="accent1">
                        <a:lumMod val="20000"/>
                        <a:lumOff val="80000"/>
                        <a:alpha val="90000"/>
                      </a:schemeClr>
                    </a:solidFill>
                  </a:tcPr>
                </a:tc>
                <a:tc>
                  <a:txBody>
                    <a:bodyPr/>
                    <a:lstStyle/>
                    <a:p>
                      <a:pPr marL="0" marR="0" lvl="0" indent="0" algn="l" defTabSz="914400" rtl="0" eaLnBrk="1" fontAlgn="base" latinLnBrk="0" hangingPunct="1">
                        <a:lnSpc>
                          <a:spcPct val="80000"/>
                        </a:lnSpc>
                        <a:spcBef>
                          <a:spcPct val="0"/>
                        </a:spcBef>
                        <a:spcAft>
                          <a:spcPct val="0"/>
                        </a:spcAft>
                        <a:buClr>
                          <a:schemeClr val="accent1"/>
                        </a:buClr>
                        <a:buSzPct val="70000"/>
                        <a:buFont typeface="Wingdings" pitchFamily="2" charset="2"/>
                        <a:buNone/>
                        <a:tabLst/>
                      </a:pPr>
                      <a:r>
                        <a:rPr kumimoji="0" lang="en-US" sz="1700" b="0" i="0" u="none" strike="noStrike" cap="none" normalizeH="0" baseline="0" dirty="0" smtClean="0">
                          <a:ln>
                            <a:noFill/>
                          </a:ln>
                          <a:solidFill>
                            <a:schemeClr val="tx1"/>
                          </a:solidFill>
                          <a:effectLst/>
                          <a:latin typeface="Arial" charset="0"/>
                        </a:rPr>
                        <a:t>Orientation of society to time, history (past), future, or present </a:t>
                      </a:r>
                    </a:p>
                  </a:txBody>
                  <a:tcPr marL="91436" marR="91436" marT="45723" marB="45723"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solidFill>
                      <a:schemeClr val="accent1">
                        <a:lumMod val="20000"/>
                        <a:lumOff val="80000"/>
                        <a:alpha val="90000"/>
                      </a:schemeClr>
                    </a:solidFill>
                  </a:tcPr>
                </a:tc>
                <a:extLst>
                  <a:ext uri="{0D108BD9-81ED-4DB2-BD59-A6C34878D82A}">
                    <a16:rowId xmlns:a16="http://schemas.microsoft.com/office/drawing/2014/main" val="10005"/>
                  </a:ext>
                </a:extLst>
              </a:tr>
              <a:tr h="580438">
                <a:tc>
                  <a:txBody>
                    <a:bodyPr/>
                    <a:lstStyle/>
                    <a:p>
                      <a:pPr marL="0" marR="0" lvl="0" indent="0" algn="l" defTabSz="914400" rtl="0" eaLnBrk="1" fontAlgn="base" latinLnBrk="0" hangingPunct="1">
                        <a:lnSpc>
                          <a:spcPct val="80000"/>
                        </a:lnSpc>
                        <a:spcBef>
                          <a:spcPct val="0"/>
                        </a:spcBef>
                        <a:spcAft>
                          <a:spcPct val="0"/>
                        </a:spcAft>
                        <a:buClr>
                          <a:schemeClr val="accent1"/>
                        </a:buClr>
                        <a:buSzPct val="70000"/>
                        <a:buFont typeface="Wingdings" pitchFamily="2" charset="2"/>
                        <a:buNone/>
                        <a:tabLst/>
                      </a:pPr>
                      <a:r>
                        <a:rPr kumimoji="0" lang="en-US" sz="1700" b="0" i="0" u="none" strike="noStrike" cap="none" normalizeH="0" baseline="0" dirty="0" smtClean="0">
                          <a:ln>
                            <a:noFill/>
                          </a:ln>
                          <a:solidFill>
                            <a:schemeClr val="tx1"/>
                          </a:solidFill>
                          <a:effectLst/>
                          <a:latin typeface="Arial" charset="0"/>
                        </a:rPr>
                        <a:t>Internal / External Control </a:t>
                      </a:r>
                    </a:p>
                  </a:txBody>
                  <a:tcPr marL="91436" marR="91436" marT="45723" marB="45723"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
                          <a:schemeClr val="accent1"/>
                        </a:buClr>
                        <a:buSzPct val="70000"/>
                        <a:buFont typeface="Wingdings" pitchFamily="2" charset="2"/>
                        <a:buNone/>
                        <a:tabLst/>
                      </a:pPr>
                      <a:r>
                        <a:rPr kumimoji="0" lang="en-US" sz="1700" b="0" i="0" u="none" strike="noStrike" cap="none" normalizeH="0" baseline="0" dirty="0" smtClean="0">
                          <a:ln>
                            <a:noFill/>
                          </a:ln>
                          <a:solidFill>
                            <a:schemeClr val="tx1"/>
                          </a:solidFill>
                          <a:effectLst/>
                          <a:latin typeface="Arial" charset="0"/>
                        </a:rPr>
                        <a:t>Nature viewed as something to be controlled and altered or something to be accepted</a:t>
                      </a:r>
                    </a:p>
                  </a:txBody>
                  <a:tcPr marL="91436" marR="91436" marT="45723" marB="45723"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3376831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ChangeArrowheads="1"/>
          </p:cNvSpPr>
          <p:nvPr/>
        </p:nvSpPr>
        <p:spPr bwMode="auto">
          <a:xfrm>
            <a:off x="2895600" y="2133600"/>
            <a:ext cx="7239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lnSpc>
                <a:spcPct val="90000"/>
              </a:lnSpc>
              <a:spcBef>
                <a:spcPct val="20000"/>
              </a:spcBef>
              <a:buFontTx/>
              <a:buChar char="•"/>
            </a:pPr>
            <a:endParaRPr lang="en-US" altLang="en-US" sz="3200">
              <a:solidFill>
                <a:schemeClr val="bg1"/>
              </a:solidFill>
              <a:latin typeface="Arial Narrow" panose="020B0606020202030204" pitchFamily="34" charset="0"/>
            </a:endParaRPr>
          </a:p>
        </p:txBody>
      </p:sp>
      <p:sp>
        <p:nvSpPr>
          <p:cNvPr id="34819" name="Rectangle 8"/>
          <p:cNvSpPr>
            <a:spLocks noGrp="1" noChangeArrowheads="1"/>
          </p:cNvSpPr>
          <p:nvPr>
            <p:ph type="title"/>
          </p:nvPr>
        </p:nvSpPr>
        <p:spPr>
          <a:xfrm>
            <a:off x="233464" y="346076"/>
            <a:ext cx="10442474" cy="1325563"/>
          </a:xfrm>
        </p:spPr>
        <p:txBody>
          <a:bodyPr/>
          <a:lstStyle/>
          <a:p>
            <a:pPr eaLnBrk="1" hangingPunct="1">
              <a:lnSpc>
                <a:spcPct val="100000"/>
              </a:lnSpc>
            </a:pPr>
            <a:r>
              <a:rPr lang="en-US" altLang="en-US" b="1" dirty="0" smtClean="0"/>
              <a:t>7d Cultural Dimensions Model</a:t>
            </a:r>
            <a:endParaRPr lang="en-US" altLang="en-US" sz="1800" b="1" dirty="0"/>
          </a:p>
        </p:txBody>
      </p:sp>
      <p:sp>
        <p:nvSpPr>
          <p:cNvPr id="37892" name="Rectangle 9"/>
          <p:cNvSpPr>
            <a:spLocks noGrp="1" noChangeArrowheads="1"/>
          </p:cNvSpPr>
          <p:nvPr>
            <p:ph idx="1"/>
          </p:nvPr>
        </p:nvSpPr>
        <p:spPr>
          <a:xfrm>
            <a:off x="233464" y="1342417"/>
            <a:ext cx="9901136" cy="5077837"/>
          </a:xfrm>
        </p:spPr>
        <p:txBody>
          <a:bodyPr rtlCol="0">
            <a:noAutofit/>
          </a:bodyPr>
          <a:lstStyle/>
          <a:p>
            <a:pPr marL="0" indent="0">
              <a:buNone/>
              <a:defRPr/>
            </a:pPr>
            <a:r>
              <a:rPr lang="en-US" dirty="0" smtClean="0"/>
              <a:t>Five dimensions of this model deal with relationships among people: </a:t>
            </a:r>
          </a:p>
          <a:p>
            <a:pPr lvl="1">
              <a:defRPr/>
            </a:pPr>
            <a:r>
              <a:rPr lang="en-US" sz="1800" b="1" dirty="0" smtClean="0"/>
              <a:t>Universalism vs. Particularism </a:t>
            </a:r>
            <a:r>
              <a:rPr lang="en-US" sz="1800" dirty="0" smtClean="0"/>
              <a:t>(whether decisions are made based on rules or personal relationships)</a:t>
            </a:r>
          </a:p>
          <a:p>
            <a:pPr lvl="1">
              <a:defRPr/>
            </a:pPr>
            <a:r>
              <a:rPr lang="en-US" sz="1800" b="1" dirty="0" smtClean="0"/>
              <a:t>Collectivism vs. Individualism </a:t>
            </a:r>
            <a:r>
              <a:rPr lang="en-US" sz="1800" dirty="0" smtClean="0"/>
              <a:t>(</a:t>
            </a:r>
            <a:r>
              <a:rPr lang="en-US" sz="1800" dirty="0"/>
              <a:t>whether decisions are made based on </a:t>
            </a:r>
            <a:r>
              <a:rPr lang="en-US" sz="1800" dirty="0" smtClean="0"/>
              <a:t>individual or group characteristics/interests )</a:t>
            </a:r>
          </a:p>
          <a:p>
            <a:pPr lvl="1">
              <a:defRPr/>
            </a:pPr>
            <a:r>
              <a:rPr lang="en-US" sz="1800" b="1" dirty="0" smtClean="0"/>
              <a:t>Neutral vs. Affective </a:t>
            </a:r>
            <a:r>
              <a:rPr lang="en-US" sz="1800" dirty="0" smtClean="0"/>
              <a:t>(degree to which feeling are/should be outwardly displayed in society)</a:t>
            </a:r>
          </a:p>
          <a:p>
            <a:pPr lvl="1">
              <a:defRPr/>
            </a:pPr>
            <a:r>
              <a:rPr lang="en-US" sz="1800" b="1" dirty="0" smtClean="0"/>
              <a:t>Diffuse vs. Specific </a:t>
            </a:r>
            <a:r>
              <a:rPr lang="en-US" sz="1800" dirty="0" smtClean="0"/>
              <a:t>(degree of involvement with each other from private to public aspects of life)</a:t>
            </a:r>
          </a:p>
          <a:p>
            <a:pPr lvl="1">
              <a:defRPr/>
            </a:pPr>
            <a:r>
              <a:rPr lang="en-US" sz="1800" b="1" dirty="0" smtClean="0"/>
              <a:t>Achievement vs. Ascription </a:t>
            </a:r>
            <a:r>
              <a:rPr lang="en-US" sz="1800" dirty="0" smtClean="0"/>
              <a:t>(assignment of social status based on performance or heritage/background)</a:t>
            </a:r>
          </a:p>
          <a:p>
            <a:pPr marL="0" indent="0">
              <a:buNone/>
              <a:defRPr/>
            </a:pPr>
            <a:r>
              <a:rPr lang="en-US" dirty="0" smtClean="0"/>
              <a:t>Two dimensions </a:t>
            </a:r>
            <a:r>
              <a:rPr lang="en-US" dirty="0"/>
              <a:t>deal with how a culture manages time and how it deals with nature:</a:t>
            </a:r>
          </a:p>
          <a:p>
            <a:pPr lvl="1">
              <a:defRPr/>
            </a:pPr>
            <a:r>
              <a:rPr lang="en-US" sz="1800" b="1" dirty="0" smtClean="0"/>
              <a:t>Perspective on time </a:t>
            </a:r>
            <a:r>
              <a:rPr lang="en-US" sz="1800" dirty="0" smtClean="0"/>
              <a:t>(social orientation to past</a:t>
            </a:r>
            <a:r>
              <a:rPr lang="en-US" sz="1800" dirty="0"/>
              <a:t>, </a:t>
            </a:r>
            <a:r>
              <a:rPr lang="en-US" sz="1800" dirty="0" smtClean="0"/>
              <a:t>present</a:t>
            </a:r>
            <a:r>
              <a:rPr lang="en-US" sz="1800" dirty="0"/>
              <a:t>, </a:t>
            </a:r>
            <a:r>
              <a:rPr lang="en-US" sz="1800" dirty="0" smtClean="0"/>
              <a:t>future</a:t>
            </a:r>
            <a:r>
              <a:rPr lang="en-US" sz="1800" dirty="0"/>
              <a:t>, or </a:t>
            </a:r>
            <a:r>
              <a:rPr lang="en-US" sz="1800" dirty="0" smtClean="0"/>
              <a:t>mixture) </a:t>
            </a:r>
            <a:endParaRPr lang="en-US" sz="1800" dirty="0"/>
          </a:p>
          <a:p>
            <a:pPr lvl="1">
              <a:defRPr/>
            </a:pPr>
            <a:r>
              <a:rPr lang="en-US" sz="1800" b="1" dirty="0" smtClean="0"/>
              <a:t>Relationship with nature </a:t>
            </a:r>
            <a:r>
              <a:rPr lang="en-US" sz="1800" dirty="0" smtClean="0"/>
              <a:t>(nature viewed as something to be controlled or accommodated)</a:t>
            </a:r>
            <a:endParaRPr lang="en-US" sz="1800" dirty="0"/>
          </a:p>
          <a:p>
            <a:pPr marL="0" indent="0">
              <a:buNone/>
              <a:defRPr/>
            </a:pPr>
            <a:endParaRPr lang="en-US" dirty="0" smtClean="0"/>
          </a:p>
        </p:txBody>
      </p:sp>
    </p:spTree>
    <p:extLst>
      <p:ext uri="{BB962C8B-B14F-4D97-AF65-F5344CB8AC3E}">
        <p14:creationId xmlns:p14="http://schemas.microsoft.com/office/powerpoint/2010/main" val="2358836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a:xfrm>
            <a:off x="796858" y="191953"/>
            <a:ext cx="7886700" cy="1325562"/>
          </a:xfrm>
        </p:spPr>
        <p:txBody>
          <a:bodyPr/>
          <a:lstStyle/>
          <a:p>
            <a:pPr eaLnBrk="1" hangingPunct="1"/>
            <a:r>
              <a:rPr lang="en-US" altLang="en-US" sz="3500" b="1" dirty="0"/>
              <a:t>Universalism vs. Particularism</a:t>
            </a:r>
          </a:p>
        </p:txBody>
      </p:sp>
      <p:sp>
        <p:nvSpPr>
          <p:cNvPr id="40963" name="Rectangle 5"/>
          <p:cNvSpPr>
            <a:spLocks noGrp="1" noChangeArrowheads="1"/>
          </p:cNvSpPr>
          <p:nvPr>
            <p:ph idx="1"/>
          </p:nvPr>
        </p:nvSpPr>
        <p:spPr>
          <a:xfrm>
            <a:off x="343711" y="1653702"/>
            <a:ext cx="9461770" cy="4351338"/>
          </a:xfrm>
        </p:spPr>
        <p:txBody>
          <a:bodyPr rtlCol="0">
            <a:normAutofit fontScale="25000" lnSpcReduction="20000"/>
          </a:bodyPr>
          <a:lstStyle/>
          <a:p>
            <a:pPr marL="0" indent="0">
              <a:buNone/>
              <a:defRPr/>
            </a:pPr>
            <a:r>
              <a:rPr lang="en-US" sz="11200" dirty="0"/>
              <a:t>Pertains to how people treat each other:</a:t>
            </a:r>
          </a:p>
          <a:p>
            <a:pPr>
              <a:defRPr/>
            </a:pPr>
            <a:r>
              <a:rPr lang="en-US" sz="11200" b="1" i="1" dirty="0"/>
              <a:t>Universalism</a:t>
            </a:r>
            <a:r>
              <a:rPr lang="en-US" sz="11200" dirty="0"/>
              <a:t>:  Based on abstract principles such as rules of law, religion, or cultural principles.</a:t>
            </a:r>
          </a:p>
          <a:p>
            <a:pPr>
              <a:defRPr/>
            </a:pPr>
            <a:r>
              <a:rPr lang="en-US" sz="11200" b="1" i="1" dirty="0"/>
              <a:t>Particularism</a:t>
            </a:r>
            <a:r>
              <a:rPr lang="en-US" sz="11200" dirty="0"/>
              <a:t>: Rules are only a rough guide. Each judgment represents a unique situation, which must take into account who the person is, and his relationship to the one making the judgment.</a:t>
            </a:r>
          </a:p>
          <a:p>
            <a:pPr>
              <a:defRPr/>
            </a:pPr>
            <a:endParaRPr lang="en-US" dirty="0"/>
          </a:p>
          <a:p>
            <a:pPr marL="0" indent="0" algn="r">
              <a:buNone/>
              <a:defRPr/>
            </a:pPr>
            <a:endParaRPr lang="en-US" dirty="0" smtClean="0"/>
          </a:p>
          <a:p>
            <a:pPr marL="0" indent="0" algn="r">
              <a:buNone/>
              <a:defRPr/>
            </a:pPr>
            <a:endParaRPr lang="en-US" dirty="0"/>
          </a:p>
          <a:p>
            <a:pPr marL="0" indent="0" algn="r">
              <a:buNone/>
              <a:defRPr/>
            </a:pPr>
            <a:r>
              <a:rPr lang="en-US" sz="8400" dirty="0" smtClean="0"/>
              <a:t> </a:t>
            </a:r>
            <a:endParaRPr lang="en-US" sz="8400" dirty="0"/>
          </a:p>
        </p:txBody>
      </p:sp>
    </p:spTree>
    <p:extLst>
      <p:ext uri="{BB962C8B-B14F-4D97-AF65-F5344CB8AC3E}">
        <p14:creationId xmlns:p14="http://schemas.microsoft.com/office/powerpoint/2010/main" val="1090693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ph type="title"/>
          </p:nvPr>
        </p:nvSpPr>
        <p:spPr>
          <a:xfrm>
            <a:off x="677334" y="432882"/>
            <a:ext cx="7886700" cy="1325563"/>
          </a:xfrm>
        </p:spPr>
        <p:txBody>
          <a:bodyPr/>
          <a:lstStyle/>
          <a:p>
            <a:pPr eaLnBrk="1" hangingPunct="1"/>
            <a:r>
              <a:rPr lang="en-US" altLang="en-US" b="1" dirty="0" smtClean="0"/>
              <a:t>Individualism vs. Collectivism</a:t>
            </a:r>
          </a:p>
        </p:txBody>
      </p:sp>
      <p:sp>
        <p:nvSpPr>
          <p:cNvPr id="43011" name="Rectangle 5"/>
          <p:cNvSpPr>
            <a:spLocks noGrp="1" noChangeArrowheads="1"/>
          </p:cNvSpPr>
          <p:nvPr>
            <p:ph idx="1"/>
          </p:nvPr>
        </p:nvSpPr>
        <p:spPr>
          <a:xfrm>
            <a:off x="408562" y="1439695"/>
            <a:ext cx="10214042" cy="5233480"/>
          </a:xfrm>
        </p:spPr>
        <p:txBody>
          <a:bodyPr rtlCol="0">
            <a:normAutofit fontScale="92500" lnSpcReduction="10000"/>
          </a:bodyPr>
          <a:lstStyle/>
          <a:p>
            <a:pPr marL="0" indent="0">
              <a:buNone/>
              <a:defRPr/>
            </a:pPr>
            <a:r>
              <a:rPr lang="en-US" altLang="en-US" sz="2400" dirty="0"/>
              <a:t>Similar distinctions to Hofstede</a:t>
            </a:r>
            <a:r>
              <a:rPr lang="ja-JP" altLang="en-US" sz="2400" dirty="0"/>
              <a:t>’</a:t>
            </a:r>
            <a:r>
              <a:rPr lang="en-US" altLang="ja-JP" sz="2400" dirty="0"/>
              <a:t>s view</a:t>
            </a:r>
          </a:p>
          <a:p>
            <a:pPr>
              <a:defRPr/>
            </a:pPr>
            <a:r>
              <a:rPr lang="en-US" altLang="en-US" sz="2400" b="1" dirty="0"/>
              <a:t>Collectivist societies: </a:t>
            </a:r>
          </a:p>
          <a:p>
            <a:pPr lvl="1">
              <a:defRPr/>
            </a:pPr>
            <a:r>
              <a:rPr lang="en-US" altLang="en-US" sz="2400" dirty="0" smtClean="0"/>
              <a:t>Focus on relationships. </a:t>
            </a:r>
          </a:p>
          <a:p>
            <a:pPr lvl="1">
              <a:defRPr/>
            </a:pPr>
            <a:r>
              <a:rPr lang="ja-JP" altLang="en-US" sz="2400" dirty="0" smtClean="0"/>
              <a:t>“</a:t>
            </a:r>
            <a:r>
              <a:rPr lang="en-US" altLang="ja-JP" sz="2400" dirty="0" smtClean="0"/>
              <a:t>Deals</a:t>
            </a:r>
            <a:r>
              <a:rPr lang="ja-JP" altLang="en-US" sz="2400" dirty="0" smtClean="0"/>
              <a:t>”</a:t>
            </a:r>
            <a:r>
              <a:rPr lang="en-US" altLang="ja-JP" sz="2400" dirty="0" smtClean="0"/>
              <a:t> are flexible, based on situation and person.</a:t>
            </a:r>
          </a:p>
          <a:p>
            <a:pPr lvl="1">
              <a:defRPr/>
            </a:pPr>
            <a:r>
              <a:rPr lang="en-US" altLang="en-US" sz="2400" dirty="0" smtClean="0"/>
              <a:t>Contracts are easy to modify. </a:t>
            </a:r>
          </a:p>
          <a:p>
            <a:pPr>
              <a:defRPr/>
            </a:pPr>
            <a:r>
              <a:rPr lang="en-US" altLang="en-US" sz="2400" b="1" dirty="0"/>
              <a:t>Individualist societies: </a:t>
            </a:r>
          </a:p>
          <a:p>
            <a:pPr lvl="1">
              <a:defRPr/>
            </a:pPr>
            <a:r>
              <a:rPr lang="en-US" altLang="en-US" sz="2400" dirty="0" smtClean="0"/>
              <a:t>Focus on rules. </a:t>
            </a:r>
          </a:p>
          <a:p>
            <a:pPr lvl="1">
              <a:defRPr/>
            </a:pPr>
            <a:r>
              <a:rPr lang="ja-JP" altLang="en-US" sz="2400" dirty="0" smtClean="0"/>
              <a:t>“</a:t>
            </a:r>
            <a:r>
              <a:rPr lang="en-US" altLang="ja-JP" sz="2400" dirty="0" smtClean="0"/>
              <a:t>Deals</a:t>
            </a:r>
            <a:r>
              <a:rPr lang="ja-JP" altLang="en-US" sz="2400" dirty="0" smtClean="0"/>
              <a:t>”</a:t>
            </a:r>
            <a:r>
              <a:rPr lang="en-US" altLang="ja-JP" sz="2400" dirty="0" smtClean="0"/>
              <a:t> are obligations. </a:t>
            </a:r>
          </a:p>
          <a:p>
            <a:pPr lvl="1">
              <a:defRPr/>
            </a:pPr>
            <a:r>
              <a:rPr lang="en-US" altLang="en-US" sz="2400" dirty="0" smtClean="0"/>
              <a:t>Contracts are difficult to break. </a:t>
            </a:r>
          </a:p>
          <a:p>
            <a:pPr lvl="1">
              <a:defRPr/>
            </a:pPr>
            <a:endParaRPr lang="en-US" altLang="en-US" dirty="0" smtClean="0"/>
          </a:p>
          <a:p>
            <a:pPr marL="342900" lvl="1" indent="0" algn="r">
              <a:buNone/>
              <a:defRPr/>
            </a:pPr>
            <a:endParaRPr lang="en-US" dirty="0" smtClean="0"/>
          </a:p>
          <a:p>
            <a:pPr marL="342900" lvl="1" indent="0" algn="r">
              <a:buNone/>
              <a:defRPr/>
            </a:pPr>
            <a:r>
              <a:rPr lang="en-US" sz="2100" dirty="0" smtClean="0"/>
              <a:t> </a:t>
            </a:r>
            <a:endParaRPr lang="en-US" sz="2100" dirty="0"/>
          </a:p>
          <a:p>
            <a:pPr lvl="1">
              <a:defRPr/>
            </a:pPr>
            <a:endParaRPr lang="en-US" altLang="en-US" sz="2100" dirty="0"/>
          </a:p>
        </p:txBody>
      </p:sp>
    </p:spTree>
    <p:extLst>
      <p:ext uri="{BB962C8B-B14F-4D97-AF65-F5344CB8AC3E}">
        <p14:creationId xmlns:p14="http://schemas.microsoft.com/office/powerpoint/2010/main" val="3880134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Grp="1" noChangeArrowheads="1"/>
          </p:cNvSpPr>
          <p:nvPr>
            <p:ph type="title"/>
          </p:nvPr>
        </p:nvSpPr>
        <p:spPr>
          <a:xfrm>
            <a:off x="680936" y="304801"/>
            <a:ext cx="10177564" cy="1325563"/>
          </a:xfrm>
        </p:spPr>
        <p:txBody>
          <a:bodyPr/>
          <a:lstStyle/>
          <a:p>
            <a:pPr eaLnBrk="1" hangingPunct="1"/>
            <a:r>
              <a:rPr lang="en-US" altLang="en-US" b="1" dirty="0" smtClean="0"/>
              <a:t>Neutral vs. Affective</a:t>
            </a:r>
          </a:p>
        </p:txBody>
      </p:sp>
      <p:sp>
        <p:nvSpPr>
          <p:cNvPr id="45059" name="Rectangle 5"/>
          <p:cNvSpPr>
            <a:spLocks noGrp="1" noChangeArrowheads="1"/>
          </p:cNvSpPr>
          <p:nvPr>
            <p:ph idx="1"/>
          </p:nvPr>
        </p:nvSpPr>
        <p:spPr>
          <a:xfrm>
            <a:off x="270753" y="1509749"/>
            <a:ext cx="8382000" cy="4351338"/>
          </a:xfrm>
        </p:spPr>
        <p:txBody>
          <a:bodyPr rtlCol="0">
            <a:normAutofit fontScale="92500" lnSpcReduction="20000"/>
          </a:bodyPr>
          <a:lstStyle/>
          <a:p>
            <a:pPr marL="0" indent="0">
              <a:buNone/>
              <a:defRPr/>
            </a:pPr>
            <a:r>
              <a:rPr lang="en-US" sz="2800" dirty="0"/>
              <a:t>Concerns the acceptability of expressing emotions.</a:t>
            </a:r>
          </a:p>
          <a:p>
            <a:pPr>
              <a:defRPr/>
            </a:pPr>
            <a:r>
              <a:rPr lang="en-US" sz="2800" b="1" i="1" dirty="0"/>
              <a:t>Neutral</a:t>
            </a:r>
            <a:r>
              <a:rPr lang="en-US" sz="2800" b="1" dirty="0"/>
              <a:t>: </a:t>
            </a:r>
          </a:p>
          <a:p>
            <a:pPr lvl="1">
              <a:defRPr/>
            </a:pPr>
            <a:r>
              <a:rPr lang="en-US" sz="2800" dirty="0"/>
              <a:t>Interactions should be objective and detached.</a:t>
            </a:r>
          </a:p>
          <a:p>
            <a:pPr lvl="1">
              <a:defRPr/>
            </a:pPr>
            <a:r>
              <a:rPr lang="en-US" sz="2800" dirty="0"/>
              <a:t>Focus is more on tasks rather than emotional nature of interaction.</a:t>
            </a:r>
          </a:p>
          <a:p>
            <a:pPr>
              <a:defRPr/>
            </a:pPr>
            <a:r>
              <a:rPr lang="en-US" sz="2800" b="1" i="1" dirty="0"/>
              <a:t>Affective</a:t>
            </a:r>
            <a:r>
              <a:rPr lang="en-US" sz="2800" b="1" dirty="0"/>
              <a:t>:</a:t>
            </a:r>
          </a:p>
          <a:p>
            <a:pPr lvl="1">
              <a:defRPr/>
            </a:pPr>
            <a:r>
              <a:rPr lang="en-US" sz="2800" dirty="0"/>
              <a:t>Emotions are appropriate in almost all situations.</a:t>
            </a:r>
          </a:p>
          <a:p>
            <a:pPr lvl="1">
              <a:defRPr/>
            </a:pPr>
            <a:r>
              <a:rPr lang="en-US" sz="2800" dirty="0"/>
              <a:t>Preferred to find immediate outlet for emotions.</a:t>
            </a:r>
          </a:p>
          <a:p>
            <a:pPr marL="342900" lvl="1" indent="0">
              <a:buNone/>
              <a:defRPr/>
            </a:pPr>
            <a:endParaRPr lang="en-US" sz="2300" dirty="0"/>
          </a:p>
          <a:p>
            <a:pPr marL="342900" lvl="1" indent="0" algn="r">
              <a:buNone/>
              <a:defRPr/>
            </a:pPr>
            <a:r>
              <a:rPr lang="en-US" sz="2300" dirty="0" smtClean="0"/>
              <a:t> </a:t>
            </a:r>
            <a:endParaRPr lang="en-US" sz="2300" dirty="0"/>
          </a:p>
          <a:p>
            <a:pPr marL="342900" lvl="1" indent="0">
              <a:buNone/>
              <a:defRPr/>
            </a:pPr>
            <a:endParaRPr lang="en-US" sz="2800" dirty="0"/>
          </a:p>
        </p:txBody>
      </p:sp>
    </p:spTree>
    <p:extLst>
      <p:ext uri="{BB962C8B-B14F-4D97-AF65-F5344CB8AC3E}">
        <p14:creationId xmlns:p14="http://schemas.microsoft.com/office/powerpoint/2010/main" val="17616688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title"/>
          </p:nvPr>
        </p:nvSpPr>
        <p:spPr>
          <a:xfrm>
            <a:off x="509081" y="542148"/>
            <a:ext cx="7886700" cy="1325563"/>
          </a:xfrm>
        </p:spPr>
        <p:txBody>
          <a:bodyPr/>
          <a:lstStyle/>
          <a:p>
            <a:pPr eaLnBrk="1" hangingPunct="1"/>
            <a:r>
              <a:rPr lang="en-US" altLang="en-US" b="1" dirty="0" smtClean="0"/>
              <a:t>Specific vs. Diffuse</a:t>
            </a:r>
          </a:p>
        </p:txBody>
      </p:sp>
      <p:sp>
        <p:nvSpPr>
          <p:cNvPr id="47107" name="Rectangle 5"/>
          <p:cNvSpPr>
            <a:spLocks noGrp="1" noChangeArrowheads="1"/>
          </p:cNvSpPr>
          <p:nvPr>
            <p:ph idx="1"/>
          </p:nvPr>
        </p:nvSpPr>
        <p:spPr>
          <a:xfrm>
            <a:off x="509081" y="1867711"/>
            <a:ext cx="8839200" cy="4716463"/>
          </a:xfrm>
        </p:spPr>
        <p:txBody>
          <a:bodyPr rtlCol="0">
            <a:normAutofit fontScale="92500" lnSpcReduction="10000"/>
          </a:bodyPr>
          <a:lstStyle/>
          <a:p>
            <a:pPr marL="0" indent="0">
              <a:buNone/>
              <a:defRPr/>
            </a:pPr>
            <a:r>
              <a:rPr lang="en-US" altLang="en-US" sz="2800" dirty="0"/>
              <a:t>Addresses the extent to which an individual</a:t>
            </a:r>
            <a:r>
              <a:rPr lang="ja-JP" altLang="en-US" sz="2800" dirty="0"/>
              <a:t>’</a:t>
            </a:r>
            <a:r>
              <a:rPr lang="en-US" altLang="ja-JP" sz="2800" dirty="0"/>
              <a:t>s life is involved in work relationships.</a:t>
            </a:r>
          </a:p>
          <a:p>
            <a:pPr>
              <a:defRPr/>
            </a:pPr>
            <a:r>
              <a:rPr lang="en-US" altLang="en-US" sz="2800" b="1" i="1" dirty="0"/>
              <a:t>Specific</a:t>
            </a:r>
            <a:r>
              <a:rPr lang="en-US" altLang="en-US" sz="2800" b="1" dirty="0"/>
              <a:t>:</a:t>
            </a:r>
          </a:p>
          <a:p>
            <a:pPr lvl="1">
              <a:defRPr/>
            </a:pPr>
            <a:r>
              <a:rPr lang="en-US" altLang="en-US" sz="2800" dirty="0"/>
              <a:t>Business is segregated from other parts of life</a:t>
            </a:r>
          </a:p>
          <a:p>
            <a:pPr lvl="1">
              <a:defRPr/>
            </a:pPr>
            <a:r>
              <a:rPr lang="en-US" altLang="en-US" sz="2800" dirty="0"/>
              <a:t>Contracts often prescribe and delineate relationships</a:t>
            </a:r>
          </a:p>
          <a:p>
            <a:pPr>
              <a:defRPr/>
            </a:pPr>
            <a:r>
              <a:rPr lang="en-US" altLang="en-US" sz="2800" b="1" i="1" dirty="0"/>
              <a:t>Diffuse</a:t>
            </a:r>
            <a:r>
              <a:rPr lang="en-US" altLang="en-US" sz="2800" b="1" dirty="0"/>
              <a:t>:</a:t>
            </a:r>
          </a:p>
          <a:p>
            <a:pPr lvl="1">
              <a:defRPr/>
            </a:pPr>
            <a:r>
              <a:rPr lang="en-US" altLang="en-US" sz="2800" dirty="0"/>
              <a:t>Business relationships encompassing and inclusive</a:t>
            </a:r>
          </a:p>
          <a:p>
            <a:pPr lvl="1">
              <a:defRPr/>
            </a:pPr>
            <a:r>
              <a:rPr lang="en-US" altLang="en-US" sz="2800" dirty="0"/>
              <a:t>Prefer to involve multiple life areas simultaneously.</a:t>
            </a:r>
          </a:p>
          <a:p>
            <a:pPr marL="342900" lvl="1" indent="0">
              <a:buNone/>
              <a:defRPr/>
            </a:pPr>
            <a:endParaRPr lang="en-US" altLang="en-US" sz="2800" dirty="0"/>
          </a:p>
          <a:p>
            <a:pPr marL="342900" lvl="1" indent="0" algn="r">
              <a:buNone/>
              <a:defRPr/>
            </a:pPr>
            <a:r>
              <a:rPr lang="en-US" sz="2100" dirty="0" smtClean="0"/>
              <a:t> </a:t>
            </a:r>
            <a:endParaRPr lang="en-US" sz="2100" dirty="0"/>
          </a:p>
          <a:p>
            <a:pPr marL="342900" lvl="1" indent="0">
              <a:buNone/>
              <a:defRPr/>
            </a:pPr>
            <a:endParaRPr lang="en-US" altLang="en-US" sz="2800" dirty="0"/>
          </a:p>
        </p:txBody>
      </p:sp>
    </p:spTree>
    <p:extLst>
      <p:ext uri="{BB962C8B-B14F-4D97-AF65-F5344CB8AC3E}">
        <p14:creationId xmlns:p14="http://schemas.microsoft.com/office/powerpoint/2010/main" val="1214363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title"/>
          </p:nvPr>
        </p:nvSpPr>
        <p:spPr>
          <a:xfrm>
            <a:off x="622165" y="705257"/>
            <a:ext cx="7886700" cy="1325563"/>
          </a:xfrm>
        </p:spPr>
        <p:txBody>
          <a:bodyPr/>
          <a:lstStyle/>
          <a:p>
            <a:pPr eaLnBrk="1" hangingPunct="1"/>
            <a:r>
              <a:rPr lang="en-US" altLang="en-US" b="1" dirty="0" smtClean="0"/>
              <a:t>Achievement vs. Ascription</a:t>
            </a:r>
          </a:p>
        </p:txBody>
      </p:sp>
      <p:sp>
        <p:nvSpPr>
          <p:cNvPr id="26627" name="Rectangle 5"/>
          <p:cNvSpPr>
            <a:spLocks noGrp="1" noChangeArrowheads="1"/>
          </p:cNvSpPr>
          <p:nvPr>
            <p:ph idx="1"/>
          </p:nvPr>
        </p:nvSpPr>
        <p:spPr>
          <a:xfrm>
            <a:off x="330740" y="1809345"/>
            <a:ext cx="9956260" cy="4367618"/>
          </a:xfrm>
        </p:spPr>
        <p:txBody>
          <a:bodyPr rtlCol="0">
            <a:normAutofit fontScale="70000" lnSpcReduction="20000"/>
          </a:bodyPr>
          <a:lstStyle/>
          <a:p>
            <a:pPr marL="0" indent="0">
              <a:buNone/>
              <a:defRPr/>
            </a:pPr>
            <a:r>
              <a:rPr lang="en-US" altLang="en-US" sz="2800" dirty="0"/>
              <a:t>Addresses the manner in which society accords status.</a:t>
            </a:r>
          </a:p>
          <a:p>
            <a:pPr marL="0" indent="0">
              <a:buNone/>
              <a:defRPr/>
            </a:pPr>
            <a:endParaRPr lang="en-US" altLang="en-US" sz="3100" dirty="0"/>
          </a:p>
          <a:p>
            <a:pPr marL="0" indent="0">
              <a:buNone/>
              <a:defRPr/>
            </a:pPr>
            <a:r>
              <a:rPr lang="en-US" altLang="en-US" sz="3100" b="1" i="1" dirty="0"/>
              <a:t>Achievement</a:t>
            </a:r>
            <a:r>
              <a:rPr lang="en-US" altLang="en-US" sz="3100" dirty="0"/>
              <a:t>: People earn status based on performance and accomplishments.</a:t>
            </a:r>
          </a:p>
          <a:p>
            <a:pPr marL="0" indent="0">
              <a:buNone/>
              <a:defRPr/>
            </a:pPr>
            <a:endParaRPr lang="en-US" altLang="en-US" sz="3100" dirty="0"/>
          </a:p>
          <a:p>
            <a:pPr marL="0" indent="0">
              <a:buNone/>
              <a:defRPr/>
            </a:pPr>
            <a:r>
              <a:rPr lang="en-US" altLang="en-US" sz="3100" b="1" i="1" dirty="0"/>
              <a:t>Ascription</a:t>
            </a:r>
            <a:r>
              <a:rPr lang="en-US" altLang="en-US" sz="3100" dirty="0"/>
              <a:t>: Characteristics or associations define status (E.g., status based on schools or universities, family)</a:t>
            </a:r>
          </a:p>
          <a:p>
            <a:pPr marL="0" indent="0">
              <a:buNone/>
              <a:defRPr/>
            </a:pPr>
            <a:endParaRPr lang="en-US" altLang="en-US" sz="3100" dirty="0"/>
          </a:p>
          <a:p>
            <a:pPr marL="0" indent="0">
              <a:buNone/>
              <a:defRPr/>
            </a:pPr>
            <a:endParaRPr lang="en-US" altLang="en-US" sz="2800" dirty="0"/>
          </a:p>
          <a:p>
            <a:pPr marL="0" indent="0">
              <a:buNone/>
              <a:defRPr/>
            </a:pPr>
            <a:endParaRPr lang="en-US" altLang="en-US" sz="2800" dirty="0"/>
          </a:p>
          <a:p>
            <a:pPr marL="0" indent="0">
              <a:buNone/>
              <a:defRPr/>
            </a:pPr>
            <a:endParaRPr lang="en-US" altLang="en-US" sz="2800" dirty="0"/>
          </a:p>
          <a:p>
            <a:pPr marL="0" indent="0" algn="r">
              <a:buNone/>
              <a:defRPr/>
            </a:pPr>
            <a:r>
              <a:rPr lang="en-US" altLang="en-US" dirty="0" smtClean="0"/>
              <a:t> </a:t>
            </a:r>
            <a:endParaRPr lang="en-US" altLang="en-US" sz="2800" dirty="0"/>
          </a:p>
        </p:txBody>
      </p:sp>
    </p:spTree>
    <p:extLst>
      <p:ext uri="{BB962C8B-B14F-4D97-AF65-F5344CB8AC3E}">
        <p14:creationId xmlns:p14="http://schemas.microsoft.com/office/powerpoint/2010/main" val="741409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type="title"/>
          </p:nvPr>
        </p:nvSpPr>
        <p:spPr>
          <a:xfrm>
            <a:off x="1325732" y="500063"/>
            <a:ext cx="7886700" cy="1325563"/>
          </a:xfrm>
        </p:spPr>
        <p:txBody>
          <a:bodyPr/>
          <a:lstStyle/>
          <a:p>
            <a:pPr eaLnBrk="1" hangingPunct="1"/>
            <a:r>
              <a:rPr lang="en-US" altLang="en-US" b="1" smtClean="0"/>
              <a:t>Time Orientation</a:t>
            </a:r>
          </a:p>
        </p:txBody>
      </p:sp>
      <p:sp>
        <p:nvSpPr>
          <p:cNvPr id="27651" name="Rectangle 5"/>
          <p:cNvSpPr>
            <a:spLocks noGrp="1" noChangeArrowheads="1"/>
          </p:cNvSpPr>
          <p:nvPr>
            <p:ph idx="1"/>
          </p:nvPr>
        </p:nvSpPr>
        <p:spPr>
          <a:xfrm>
            <a:off x="674045" y="1611617"/>
            <a:ext cx="9228711" cy="4498975"/>
          </a:xfrm>
        </p:spPr>
        <p:txBody>
          <a:bodyPr rtlCol="0">
            <a:normAutofit fontScale="85000" lnSpcReduction="20000"/>
          </a:bodyPr>
          <a:lstStyle/>
          <a:p>
            <a:pPr eaLnBrk="1" hangingPunct="1">
              <a:buFontTx/>
              <a:buNone/>
              <a:defRPr/>
            </a:pPr>
            <a:r>
              <a:rPr lang="en-US" altLang="en-US" sz="2800" dirty="0"/>
              <a:t>How cultures deal with the past, present and future.</a:t>
            </a:r>
          </a:p>
          <a:p>
            <a:pPr eaLnBrk="1" hangingPunct="1">
              <a:buFontTx/>
              <a:buNone/>
              <a:defRPr/>
            </a:pPr>
            <a:endParaRPr lang="en-US" altLang="en-US" sz="2800" dirty="0"/>
          </a:p>
          <a:p>
            <a:pPr lvl="1" eaLnBrk="1" hangingPunct="1">
              <a:defRPr/>
            </a:pPr>
            <a:r>
              <a:rPr lang="en-US" altLang="en-US" sz="2800" b="1" dirty="0"/>
              <a:t>Future-oriented societies</a:t>
            </a:r>
            <a:r>
              <a:rPr lang="en-US" altLang="en-US" sz="2800" dirty="0"/>
              <a:t> (such as the U.S.) consider organizational change as necessary and beneficial. Believe a static organization is a dying organization.</a:t>
            </a:r>
          </a:p>
          <a:p>
            <a:pPr lvl="1" eaLnBrk="1" hangingPunct="1">
              <a:defRPr/>
            </a:pPr>
            <a:endParaRPr lang="en-US" altLang="en-US" sz="2800" dirty="0"/>
          </a:p>
          <a:p>
            <a:pPr lvl="1" eaLnBrk="1" hangingPunct="1">
              <a:defRPr/>
            </a:pPr>
            <a:r>
              <a:rPr lang="en-US" altLang="en-US" sz="2800" b="1" dirty="0"/>
              <a:t>Past-oriented societies </a:t>
            </a:r>
            <a:r>
              <a:rPr lang="en-US" altLang="en-US" sz="2800" dirty="0"/>
              <a:t>assume that life is predetermined based on traditions or will of God.</a:t>
            </a:r>
          </a:p>
          <a:p>
            <a:pPr lvl="1" eaLnBrk="1" hangingPunct="1">
              <a:buFontTx/>
              <a:buNone/>
              <a:defRPr/>
            </a:pPr>
            <a:r>
              <a:rPr lang="en-US" altLang="en-US" sz="2800" dirty="0"/>
              <a:t>	Revere stability and are suspicious of change.</a:t>
            </a:r>
          </a:p>
          <a:p>
            <a:pPr lvl="1" eaLnBrk="1" hangingPunct="1">
              <a:buFontTx/>
              <a:buNone/>
              <a:defRPr/>
            </a:pPr>
            <a:endParaRPr lang="en-US" altLang="en-US" sz="2800" dirty="0"/>
          </a:p>
          <a:p>
            <a:pPr lvl="1" algn="r" eaLnBrk="1" hangingPunct="1">
              <a:buFont typeface="Arial" panose="020B0604020202020204" pitchFamily="34" charset="0"/>
              <a:buNone/>
              <a:defRPr/>
            </a:pPr>
            <a:r>
              <a:rPr lang="en-US" altLang="en-US" sz="2100" dirty="0" smtClean="0"/>
              <a:t> </a:t>
            </a:r>
            <a:endParaRPr lang="en-US" altLang="en-US" sz="2100" dirty="0"/>
          </a:p>
          <a:p>
            <a:pPr lvl="1" eaLnBrk="1" hangingPunct="1">
              <a:buFontTx/>
              <a:buNone/>
              <a:defRPr/>
            </a:pPr>
            <a:endParaRPr lang="en-US" altLang="en-US" sz="2800" dirty="0"/>
          </a:p>
          <a:p>
            <a:pPr lvl="1" eaLnBrk="1" hangingPunct="1">
              <a:defRPr/>
            </a:pPr>
            <a:endParaRPr lang="en-US" altLang="en-US" dirty="0" smtClean="0"/>
          </a:p>
        </p:txBody>
      </p:sp>
    </p:spTree>
    <p:extLst>
      <p:ext uri="{BB962C8B-B14F-4D97-AF65-F5344CB8AC3E}">
        <p14:creationId xmlns:p14="http://schemas.microsoft.com/office/powerpoint/2010/main" val="26201236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Grp="1" noChangeArrowheads="1"/>
          </p:cNvSpPr>
          <p:nvPr>
            <p:ph type="title"/>
          </p:nvPr>
        </p:nvSpPr>
        <p:spPr>
          <a:xfrm>
            <a:off x="677334" y="609601"/>
            <a:ext cx="9990666" cy="1325563"/>
          </a:xfrm>
        </p:spPr>
        <p:txBody>
          <a:bodyPr/>
          <a:lstStyle/>
          <a:p>
            <a:pPr eaLnBrk="1" hangingPunct="1"/>
            <a:r>
              <a:rPr lang="en-US" altLang="en-US" b="1" dirty="0" smtClean="0"/>
              <a:t>Internal vs. External Control</a:t>
            </a:r>
          </a:p>
        </p:txBody>
      </p:sp>
      <p:sp>
        <p:nvSpPr>
          <p:cNvPr id="49155" name="Rectangle 5"/>
          <p:cNvSpPr>
            <a:spLocks noGrp="1" noChangeArrowheads="1"/>
          </p:cNvSpPr>
          <p:nvPr>
            <p:ph idx="1"/>
          </p:nvPr>
        </p:nvSpPr>
        <p:spPr/>
        <p:txBody>
          <a:bodyPr/>
          <a:lstStyle/>
          <a:p>
            <a:pPr marL="0" indent="0">
              <a:buNone/>
            </a:pPr>
            <a:r>
              <a:rPr lang="en-US" altLang="en-US" sz="2600" dirty="0"/>
              <a:t>Concerned with beliefs regarding control of one</a:t>
            </a:r>
            <a:r>
              <a:rPr lang="ja-JP" altLang="en-US" sz="2600" dirty="0"/>
              <a:t>’</a:t>
            </a:r>
            <a:r>
              <a:rPr lang="en-US" altLang="ja-JP" sz="2600" dirty="0"/>
              <a:t>s fate</a:t>
            </a:r>
          </a:p>
          <a:p>
            <a:pPr marL="0" indent="0">
              <a:buNone/>
            </a:pPr>
            <a:r>
              <a:rPr lang="en-US" altLang="en-US" sz="2600" dirty="0"/>
              <a:t>Reflects how people interact with the environment (Does nature dominate us or do we dominate nature?)</a:t>
            </a:r>
          </a:p>
          <a:p>
            <a:pPr marL="0" indent="0">
              <a:buNone/>
            </a:pPr>
            <a:r>
              <a:rPr lang="en-US" altLang="en-US" sz="2600" dirty="0"/>
              <a:t>In societies where people have an </a:t>
            </a:r>
            <a:r>
              <a:rPr lang="en-US" altLang="en-US" sz="2600" b="1" dirty="0"/>
              <a:t>internal control </a:t>
            </a:r>
            <a:r>
              <a:rPr lang="en-US" altLang="en-US" sz="2600" dirty="0"/>
              <a:t>perspective, (e.g., dominate nature), managers are more proactive and believe situations can be changed.</a:t>
            </a:r>
          </a:p>
        </p:txBody>
      </p:sp>
    </p:spTree>
    <p:extLst>
      <p:ext uri="{BB962C8B-B14F-4D97-AF65-F5344CB8AC3E}">
        <p14:creationId xmlns:p14="http://schemas.microsoft.com/office/powerpoint/2010/main" val="36235268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Cross-Cultural Communication</a:t>
            </a:r>
            <a:endParaRPr lang="en-US" dirty="0"/>
          </a:p>
        </p:txBody>
      </p:sp>
      <p:sp>
        <p:nvSpPr>
          <p:cNvPr id="3" name="Content Placeholder 2"/>
          <p:cNvSpPr>
            <a:spLocks noGrp="1"/>
          </p:cNvSpPr>
          <p:nvPr>
            <p:ph idx="1"/>
          </p:nvPr>
        </p:nvSpPr>
        <p:spPr/>
        <p:txBody>
          <a:bodyPr>
            <a:normAutofit/>
          </a:bodyPr>
          <a:lstStyle/>
          <a:p>
            <a:r>
              <a:rPr lang="en-US" sz="2200" dirty="0" smtClean="0"/>
              <a:t>Context (high vs. low)</a:t>
            </a:r>
          </a:p>
          <a:p>
            <a:r>
              <a:rPr lang="en-US" sz="2200" dirty="0" smtClean="0"/>
              <a:t>Communication style (direct vs. indirect; formal vs. informal)</a:t>
            </a:r>
          </a:p>
          <a:p>
            <a:r>
              <a:rPr lang="en-US" sz="2200" dirty="0" smtClean="0"/>
              <a:t>Non-</a:t>
            </a:r>
            <a:r>
              <a:rPr lang="en-US" sz="2200" dirty="0" err="1" smtClean="0"/>
              <a:t>verbals</a:t>
            </a:r>
            <a:r>
              <a:rPr lang="en-US" sz="2200" dirty="0" smtClean="0"/>
              <a:t> (facial expressions, hand gestures, eye contact)</a:t>
            </a:r>
          </a:p>
          <a:p>
            <a:r>
              <a:rPr lang="en-US" sz="2200" dirty="0" smtClean="0"/>
              <a:t>Proxemics and touch</a:t>
            </a:r>
          </a:p>
          <a:p>
            <a:r>
              <a:rPr lang="en-US" sz="2200" dirty="0" smtClean="0"/>
              <a:t>Interpreters</a:t>
            </a:r>
          </a:p>
          <a:p>
            <a:r>
              <a:rPr lang="en-US" sz="2200" dirty="0" smtClean="0"/>
              <a:t>Corporate language</a:t>
            </a:r>
            <a:endParaRPr lang="en-US" sz="2200" dirty="0"/>
          </a:p>
        </p:txBody>
      </p:sp>
    </p:spTree>
    <p:extLst>
      <p:ext uri="{BB962C8B-B14F-4D97-AF65-F5344CB8AC3E}">
        <p14:creationId xmlns:p14="http://schemas.microsoft.com/office/powerpoint/2010/main" val="4079442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title"/>
          </p:nvPr>
        </p:nvSpPr>
        <p:spPr>
          <a:xfrm>
            <a:off x="525294" y="430213"/>
            <a:ext cx="10142706" cy="1325562"/>
          </a:xfrm>
        </p:spPr>
        <p:txBody>
          <a:bodyPr/>
          <a:lstStyle/>
          <a:p>
            <a:pPr eaLnBrk="1" hangingPunct="1"/>
            <a:r>
              <a:rPr lang="en-US" altLang="en-US" b="1" dirty="0" smtClean="0"/>
              <a:t>Three Levels of Culture</a:t>
            </a:r>
          </a:p>
        </p:txBody>
      </p:sp>
      <p:pic>
        <p:nvPicPr>
          <p:cNvPr id="8195" name="Picture 1" descr="76780_02_E01.jpg"/>
          <p:cNvPicPr>
            <a:picLocks noChangeAspect="1"/>
          </p:cNvPicPr>
          <p:nvPr/>
        </p:nvPicPr>
        <p:blipFill>
          <a:blip r:embed="rId3">
            <a:extLst>
              <a:ext uri="{28A0092B-C50C-407E-A947-70E740481C1C}">
                <a14:useLocalDpi xmlns:a14="http://schemas.microsoft.com/office/drawing/2010/main" val="0"/>
              </a:ext>
            </a:extLst>
          </a:blip>
          <a:srcRect t="13670"/>
          <a:stretch>
            <a:fillRect/>
          </a:stretch>
        </p:blipFill>
        <p:spPr bwMode="auto">
          <a:xfrm>
            <a:off x="1112195" y="1755774"/>
            <a:ext cx="8261659" cy="458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0475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36673" y="523163"/>
            <a:ext cx="8229600" cy="1143000"/>
          </a:xfrm>
        </p:spPr>
        <p:txBody>
          <a:bodyPr/>
          <a:lstStyle/>
          <a:p>
            <a:pPr eaLnBrk="1" hangingPunct="1"/>
            <a:r>
              <a:rPr lang="en-US" altLang="en-US" sz="4000">
                <a:latin typeface="Tahoma" panose="020B0604030504040204" pitchFamily="34" charset="0"/>
              </a:rPr>
              <a:t>High-&amp; Low-Context Cultures</a:t>
            </a:r>
          </a:p>
        </p:txBody>
      </p:sp>
      <p:pic>
        <p:nvPicPr>
          <p:cNvPr id="30723" name="Picture 7" descr="Fig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500" y="1799675"/>
            <a:ext cx="7731125" cy="322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64531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Decoding British Indirect Communication </a:t>
            </a:r>
            <a:endParaRPr lang="en-US" dirty="0"/>
          </a:p>
        </p:txBody>
      </p:sp>
      <p:sp>
        <p:nvSpPr>
          <p:cNvPr id="3" name="Content Placeholder 2"/>
          <p:cNvSpPr>
            <a:spLocks noGrp="1"/>
          </p:cNvSpPr>
          <p:nvPr>
            <p:ph idx="1"/>
          </p:nvPr>
        </p:nvSpPr>
        <p:spPr>
          <a:xfrm>
            <a:off x="155643" y="1342417"/>
            <a:ext cx="9118359" cy="4698945"/>
          </a:xfrm>
        </p:spPr>
        <p:txBody>
          <a:bodyPr>
            <a:normAutofit/>
          </a:bodyPr>
          <a:lstStyle/>
          <a:p>
            <a:pPr marL="0" indent="0">
              <a:buNone/>
            </a:pPr>
            <a:r>
              <a:rPr lang="en-US" sz="2200" dirty="0" smtClean="0"/>
              <a:t>In order to avoid direct criticism, British communicators often use understatements such as:</a:t>
            </a:r>
          </a:p>
          <a:p>
            <a:pPr lvl="1"/>
            <a:r>
              <a:rPr lang="en-US" sz="2200" dirty="0" smtClean="0"/>
              <a:t>I will call you = I will not call you</a:t>
            </a:r>
          </a:p>
          <a:p>
            <a:pPr lvl="1"/>
            <a:r>
              <a:rPr lang="en-US" sz="2200" dirty="0" smtClean="0"/>
              <a:t>Hmm…interesting idea = Forget it</a:t>
            </a:r>
          </a:p>
          <a:p>
            <a:pPr lvl="1"/>
            <a:r>
              <a:rPr lang="en-US" sz="2200" dirty="0" smtClean="0"/>
              <a:t>We’ll certainly consider it  = We will not do it</a:t>
            </a:r>
          </a:p>
          <a:p>
            <a:pPr lvl="1"/>
            <a:r>
              <a:rPr lang="en-US" sz="2200" dirty="0" smtClean="0"/>
              <a:t>I agree, up to this point = I disagree</a:t>
            </a:r>
          </a:p>
          <a:p>
            <a:pPr lvl="1"/>
            <a:r>
              <a:rPr lang="en-US" sz="2200" dirty="0" smtClean="0"/>
              <a:t>I say, that’s not bad = It is excellent</a:t>
            </a:r>
            <a:endParaRPr lang="en-US" sz="2200" dirty="0"/>
          </a:p>
        </p:txBody>
      </p:sp>
    </p:spTree>
    <p:extLst>
      <p:ext uri="{BB962C8B-B14F-4D97-AF65-F5344CB8AC3E}">
        <p14:creationId xmlns:p14="http://schemas.microsoft.com/office/powerpoint/2010/main" val="4360691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63117" y="708820"/>
            <a:ext cx="9060801" cy="1143000"/>
          </a:xfrm>
        </p:spPr>
        <p:txBody>
          <a:bodyPr>
            <a:normAutofit fontScale="90000"/>
          </a:bodyPr>
          <a:lstStyle/>
          <a:p>
            <a:pPr eaLnBrk="1" hangingPunct="1"/>
            <a:r>
              <a:rPr lang="en-US" altLang="en-US" sz="4000" dirty="0">
                <a:latin typeface="Tahoma" panose="020B0604030504040204" pitchFamily="34" charset="0"/>
              </a:rPr>
              <a:t>Interpersonal Space for Business Conversations</a:t>
            </a:r>
          </a:p>
        </p:txBody>
      </p:sp>
      <p:grpSp>
        <p:nvGrpSpPr>
          <p:cNvPr id="32771" name="Group 5"/>
          <p:cNvGrpSpPr>
            <a:grpSpLocks/>
          </p:cNvGrpSpPr>
          <p:nvPr/>
        </p:nvGrpSpPr>
        <p:grpSpPr bwMode="auto">
          <a:xfrm>
            <a:off x="3338770" y="2962701"/>
            <a:ext cx="5561013" cy="2201862"/>
            <a:chOff x="1056" y="1488"/>
            <a:chExt cx="3504" cy="1440"/>
          </a:xfrm>
        </p:grpSpPr>
        <p:sp>
          <p:nvSpPr>
            <p:cNvPr id="32786" name="Line 6"/>
            <p:cNvSpPr>
              <a:spLocks noChangeShapeType="1"/>
            </p:cNvSpPr>
            <p:nvPr/>
          </p:nvSpPr>
          <p:spPr bwMode="auto">
            <a:xfrm>
              <a:off x="1056" y="2928"/>
              <a:ext cx="3504"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787" name="Line 7"/>
            <p:cNvSpPr>
              <a:spLocks noChangeShapeType="1"/>
            </p:cNvSpPr>
            <p:nvPr/>
          </p:nvSpPr>
          <p:spPr bwMode="auto">
            <a:xfrm>
              <a:off x="1056" y="2640"/>
              <a:ext cx="350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788" name="Line 8"/>
            <p:cNvSpPr>
              <a:spLocks noChangeShapeType="1"/>
            </p:cNvSpPr>
            <p:nvPr/>
          </p:nvSpPr>
          <p:spPr bwMode="auto">
            <a:xfrm>
              <a:off x="1056" y="2352"/>
              <a:ext cx="350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789" name="Line 9"/>
            <p:cNvSpPr>
              <a:spLocks noChangeShapeType="1"/>
            </p:cNvSpPr>
            <p:nvPr/>
          </p:nvSpPr>
          <p:spPr bwMode="auto">
            <a:xfrm>
              <a:off x="1056" y="2064"/>
              <a:ext cx="350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790" name="Line 10"/>
            <p:cNvSpPr>
              <a:spLocks noChangeShapeType="1"/>
            </p:cNvSpPr>
            <p:nvPr/>
          </p:nvSpPr>
          <p:spPr bwMode="auto">
            <a:xfrm>
              <a:off x="1056" y="1776"/>
              <a:ext cx="350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791" name="Line 11"/>
            <p:cNvSpPr>
              <a:spLocks noChangeShapeType="1"/>
            </p:cNvSpPr>
            <p:nvPr/>
          </p:nvSpPr>
          <p:spPr bwMode="auto">
            <a:xfrm>
              <a:off x="1056" y="1488"/>
              <a:ext cx="350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32772" name="Line 12"/>
          <p:cNvSpPr>
            <a:spLocks noChangeShapeType="1"/>
          </p:cNvSpPr>
          <p:nvPr/>
        </p:nvSpPr>
        <p:spPr bwMode="auto">
          <a:xfrm flipV="1">
            <a:off x="3330205" y="2405275"/>
            <a:ext cx="0" cy="278923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2773" name="Rectangle 13"/>
          <p:cNvSpPr>
            <a:spLocks noChangeArrowheads="1"/>
          </p:cNvSpPr>
          <p:nvPr/>
        </p:nvSpPr>
        <p:spPr bwMode="auto">
          <a:xfrm>
            <a:off x="5295900" y="4938713"/>
            <a:ext cx="762000" cy="220662"/>
          </a:xfrm>
          <a:prstGeom prst="rect">
            <a:avLst/>
          </a:prstGeom>
          <a:solidFill>
            <a:schemeClr val="tx2"/>
          </a:solidFill>
          <a:ln w="9525">
            <a:solidFill>
              <a:schemeClr val="tx2"/>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p>
        </p:txBody>
      </p:sp>
      <p:sp>
        <p:nvSpPr>
          <p:cNvPr id="32774" name="Rectangle 14"/>
          <p:cNvSpPr>
            <a:spLocks noChangeArrowheads="1"/>
          </p:cNvSpPr>
          <p:nvPr/>
        </p:nvSpPr>
        <p:spPr bwMode="auto">
          <a:xfrm>
            <a:off x="6970713" y="4865689"/>
            <a:ext cx="762000" cy="293687"/>
          </a:xfrm>
          <a:prstGeom prst="rect">
            <a:avLst/>
          </a:prstGeom>
          <a:solidFill>
            <a:srgbClr val="006699"/>
          </a:solidFill>
          <a:ln w="9525">
            <a:solidFill>
              <a:srgbClr val="006699"/>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p>
        </p:txBody>
      </p:sp>
      <p:sp>
        <p:nvSpPr>
          <p:cNvPr id="19463" name="Text Box 15"/>
          <p:cNvSpPr txBox="1">
            <a:spLocks noChangeArrowheads="1"/>
          </p:cNvSpPr>
          <p:nvPr/>
        </p:nvSpPr>
        <p:spPr bwMode="auto">
          <a:xfrm>
            <a:off x="2787410" y="2782095"/>
            <a:ext cx="687387"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82" tIns="44991" rIns="89982" bIns="44991">
            <a:spAutoFit/>
          </a:bodyPr>
          <a:lstStyle>
            <a:lvl1pPr defTabSz="809625" eaLnBrk="0" hangingPunct="0">
              <a:defRPr>
                <a:solidFill>
                  <a:schemeClr val="tx1"/>
                </a:solidFill>
                <a:latin typeface="Arial" panose="020B0604020202020204" pitchFamily="34" charset="0"/>
              </a:defRPr>
            </a:lvl1pPr>
            <a:lvl2pPr marL="742950" indent="-285750" defTabSz="809625" eaLnBrk="0" hangingPunct="0">
              <a:defRPr>
                <a:solidFill>
                  <a:schemeClr val="tx1"/>
                </a:solidFill>
                <a:latin typeface="Arial" panose="020B0604020202020204" pitchFamily="34" charset="0"/>
              </a:defRPr>
            </a:lvl2pPr>
            <a:lvl3pPr marL="1143000" indent="-228600" defTabSz="809625" eaLnBrk="0" hangingPunct="0">
              <a:defRPr>
                <a:solidFill>
                  <a:schemeClr val="tx1"/>
                </a:solidFill>
                <a:latin typeface="Arial" panose="020B0604020202020204" pitchFamily="34" charset="0"/>
              </a:defRPr>
            </a:lvl3pPr>
            <a:lvl4pPr marL="1600200" indent="-228600" defTabSz="809625" eaLnBrk="0" hangingPunct="0">
              <a:defRPr>
                <a:solidFill>
                  <a:schemeClr val="tx1"/>
                </a:solidFill>
                <a:latin typeface="Arial" panose="020B0604020202020204" pitchFamily="34" charset="0"/>
              </a:defRPr>
            </a:lvl4pPr>
            <a:lvl5pPr marL="2057400" indent="-228600" defTabSz="809625" eaLnBrk="0" hangingPunct="0">
              <a:defRPr>
                <a:solidFill>
                  <a:schemeClr val="tx1"/>
                </a:solidFill>
                <a:latin typeface="Arial" panose="020B0604020202020204" pitchFamily="34" charset="0"/>
              </a:defRPr>
            </a:lvl5pPr>
            <a:lvl6pPr marL="2514600" indent="-228600" defTabSz="809625" eaLnBrk="0" fontAlgn="base" hangingPunct="0">
              <a:spcBef>
                <a:spcPct val="0"/>
              </a:spcBef>
              <a:spcAft>
                <a:spcPct val="0"/>
              </a:spcAft>
              <a:defRPr>
                <a:solidFill>
                  <a:schemeClr val="tx1"/>
                </a:solidFill>
                <a:latin typeface="Arial" panose="020B0604020202020204" pitchFamily="34" charset="0"/>
              </a:defRPr>
            </a:lvl6pPr>
            <a:lvl7pPr marL="2971800" indent="-228600" defTabSz="809625" eaLnBrk="0" fontAlgn="base" hangingPunct="0">
              <a:spcBef>
                <a:spcPct val="0"/>
              </a:spcBef>
              <a:spcAft>
                <a:spcPct val="0"/>
              </a:spcAft>
              <a:defRPr>
                <a:solidFill>
                  <a:schemeClr val="tx1"/>
                </a:solidFill>
                <a:latin typeface="Arial" panose="020B0604020202020204" pitchFamily="34" charset="0"/>
              </a:defRPr>
            </a:lvl7pPr>
            <a:lvl8pPr marL="3429000" indent="-228600" defTabSz="809625" eaLnBrk="0" fontAlgn="base" hangingPunct="0">
              <a:spcBef>
                <a:spcPct val="0"/>
              </a:spcBef>
              <a:spcAft>
                <a:spcPct val="0"/>
              </a:spcAft>
              <a:defRPr>
                <a:solidFill>
                  <a:schemeClr val="tx1"/>
                </a:solidFill>
                <a:latin typeface="Arial" panose="020B0604020202020204" pitchFamily="34" charset="0"/>
              </a:defRPr>
            </a:lvl8pPr>
            <a:lvl9pPr marL="3886200" indent="-228600" defTabSz="809625"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1333" b="1">
                <a:latin typeface="Tahoma" panose="020B0604030504040204" pitchFamily="34" charset="0"/>
              </a:rPr>
              <a:t>12.0</a:t>
            </a:r>
          </a:p>
          <a:p>
            <a:pPr eaLnBrk="1" hangingPunct="1">
              <a:lnSpc>
                <a:spcPct val="180000"/>
              </a:lnSpc>
              <a:spcBef>
                <a:spcPct val="50000"/>
              </a:spcBef>
              <a:defRPr/>
            </a:pPr>
            <a:endParaRPr lang="en-US" altLang="en-US" sz="1333" b="1">
              <a:latin typeface="Tahoma" panose="020B0604030504040204" pitchFamily="34" charset="0"/>
            </a:endParaRPr>
          </a:p>
          <a:p>
            <a:pPr eaLnBrk="1" hangingPunct="1">
              <a:spcBef>
                <a:spcPct val="50000"/>
              </a:spcBef>
              <a:defRPr/>
            </a:pPr>
            <a:endParaRPr lang="en-US" altLang="en-US" sz="1333" b="1">
              <a:latin typeface="Tahoma" panose="020B0604030504040204" pitchFamily="34" charset="0"/>
            </a:endParaRPr>
          </a:p>
          <a:p>
            <a:pPr eaLnBrk="1" hangingPunct="1">
              <a:spcBef>
                <a:spcPct val="50000"/>
              </a:spcBef>
              <a:defRPr/>
            </a:pPr>
            <a:endParaRPr lang="en-US" altLang="en-US" sz="1333" b="1">
              <a:latin typeface="Tahoma" panose="020B0604030504040204" pitchFamily="34" charset="0"/>
            </a:endParaRPr>
          </a:p>
          <a:p>
            <a:pPr eaLnBrk="1" hangingPunct="1">
              <a:spcBef>
                <a:spcPct val="50000"/>
              </a:spcBef>
              <a:defRPr/>
            </a:pPr>
            <a:r>
              <a:rPr lang="en-US" altLang="en-US" sz="1333" b="1">
                <a:latin typeface="Tahoma" panose="020B0604030504040204" pitchFamily="34" charset="0"/>
              </a:rPr>
              <a:t>4.0</a:t>
            </a:r>
          </a:p>
          <a:p>
            <a:pPr eaLnBrk="1" hangingPunct="1">
              <a:lnSpc>
                <a:spcPct val="20000"/>
              </a:lnSpc>
              <a:spcBef>
                <a:spcPct val="50000"/>
              </a:spcBef>
              <a:defRPr/>
            </a:pPr>
            <a:endParaRPr lang="en-US" altLang="en-US" sz="1333" b="1">
              <a:latin typeface="Tahoma" panose="020B0604030504040204" pitchFamily="34" charset="0"/>
            </a:endParaRPr>
          </a:p>
          <a:p>
            <a:pPr eaLnBrk="1" hangingPunct="1">
              <a:spcBef>
                <a:spcPct val="50000"/>
              </a:spcBef>
              <a:defRPr/>
            </a:pPr>
            <a:r>
              <a:rPr lang="en-US" altLang="en-US" sz="1333" b="1">
                <a:latin typeface="Tahoma" panose="020B0604030504040204" pitchFamily="34" charset="0"/>
              </a:rPr>
              <a:t>1.5</a:t>
            </a:r>
          </a:p>
          <a:p>
            <a:pPr eaLnBrk="1" hangingPunct="1">
              <a:spcBef>
                <a:spcPct val="50000"/>
              </a:spcBef>
              <a:defRPr/>
            </a:pPr>
            <a:r>
              <a:rPr lang="en-US" altLang="en-US" sz="1333" b="1">
                <a:latin typeface="Tahoma" panose="020B0604030504040204" pitchFamily="34" charset="0"/>
              </a:rPr>
              <a:t>     0</a:t>
            </a:r>
          </a:p>
        </p:txBody>
      </p:sp>
      <p:sp>
        <p:nvSpPr>
          <p:cNvPr id="32776" name="Line 16"/>
          <p:cNvSpPr>
            <a:spLocks noChangeShapeType="1"/>
          </p:cNvSpPr>
          <p:nvPr/>
        </p:nvSpPr>
        <p:spPr bwMode="auto">
          <a:xfrm>
            <a:off x="3025405" y="4827799"/>
            <a:ext cx="0" cy="29210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2777" name="Line 17"/>
          <p:cNvSpPr>
            <a:spLocks noChangeShapeType="1"/>
          </p:cNvSpPr>
          <p:nvPr/>
        </p:nvSpPr>
        <p:spPr bwMode="auto">
          <a:xfrm>
            <a:off x="3024627" y="4425475"/>
            <a:ext cx="0" cy="293687"/>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2778" name="Line 18"/>
          <p:cNvSpPr>
            <a:spLocks noChangeShapeType="1"/>
          </p:cNvSpPr>
          <p:nvPr/>
        </p:nvSpPr>
        <p:spPr bwMode="auto">
          <a:xfrm>
            <a:off x="3025405" y="2992650"/>
            <a:ext cx="0" cy="1247775"/>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2779" name="Line 19"/>
          <p:cNvSpPr>
            <a:spLocks noChangeShapeType="1"/>
          </p:cNvSpPr>
          <p:nvPr/>
        </p:nvSpPr>
        <p:spPr bwMode="auto">
          <a:xfrm>
            <a:off x="3025405" y="2479886"/>
            <a:ext cx="0" cy="29210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9468" name="Text Box 20"/>
          <p:cNvSpPr txBox="1">
            <a:spLocks noChangeArrowheads="1"/>
          </p:cNvSpPr>
          <p:nvPr/>
        </p:nvSpPr>
        <p:spPr bwMode="auto">
          <a:xfrm rot="-5400000">
            <a:off x="-329146" y="3679828"/>
            <a:ext cx="3375025"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82" tIns="44991" rIns="89982" bIns="44991">
            <a:spAutoFit/>
          </a:bodyPr>
          <a:lstStyle>
            <a:lvl1pPr defTabSz="809625" eaLnBrk="0" hangingPunct="0">
              <a:defRPr>
                <a:solidFill>
                  <a:schemeClr val="tx1"/>
                </a:solidFill>
                <a:latin typeface="Arial" panose="020B0604020202020204" pitchFamily="34" charset="0"/>
              </a:defRPr>
            </a:lvl1pPr>
            <a:lvl2pPr marL="742950" indent="-285750" defTabSz="809625" eaLnBrk="0" hangingPunct="0">
              <a:defRPr>
                <a:solidFill>
                  <a:schemeClr val="tx1"/>
                </a:solidFill>
                <a:latin typeface="Arial" panose="020B0604020202020204" pitchFamily="34" charset="0"/>
              </a:defRPr>
            </a:lvl2pPr>
            <a:lvl3pPr marL="1143000" indent="-228600" defTabSz="809625" eaLnBrk="0" hangingPunct="0">
              <a:defRPr>
                <a:solidFill>
                  <a:schemeClr val="tx1"/>
                </a:solidFill>
                <a:latin typeface="Arial" panose="020B0604020202020204" pitchFamily="34" charset="0"/>
              </a:defRPr>
            </a:lvl3pPr>
            <a:lvl4pPr marL="1600200" indent="-228600" defTabSz="809625" eaLnBrk="0" hangingPunct="0">
              <a:defRPr>
                <a:solidFill>
                  <a:schemeClr val="tx1"/>
                </a:solidFill>
                <a:latin typeface="Arial" panose="020B0604020202020204" pitchFamily="34" charset="0"/>
              </a:defRPr>
            </a:lvl4pPr>
            <a:lvl5pPr marL="2057400" indent="-228600" defTabSz="809625" eaLnBrk="0" hangingPunct="0">
              <a:defRPr>
                <a:solidFill>
                  <a:schemeClr val="tx1"/>
                </a:solidFill>
                <a:latin typeface="Arial" panose="020B0604020202020204" pitchFamily="34" charset="0"/>
              </a:defRPr>
            </a:lvl5pPr>
            <a:lvl6pPr marL="2514600" indent="-228600" defTabSz="809625" eaLnBrk="0" fontAlgn="base" hangingPunct="0">
              <a:spcBef>
                <a:spcPct val="0"/>
              </a:spcBef>
              <a:spcAft>
                <a:spcPct val="0"/>
              </a:spcAft>
              <a:defRPr>
                <a:solidFill>
                  <a:schemeClr val="tx1"/>
                </a:solidFill>
                <a:latin typeface="Arial" panose="020B0604020202020204" pitchFamily="34" charset="0"/>
              </a:defRPr>
            </a:lvl6pPr>
            <a:lvl7pPr marL="2971800" indent="-228600" defTabSz="809625" eaLnBrk="0" fontAlgn="base" hangingPunct="0">
              <a:spcBef>
                <a:spcPct val="0"/>
              </a:spcBef>
              <a:spcAft>
                <a:spcPct val="0"/>
              </a:spcAft>
              <a:defRPr>
                <a:solidFill>
                  <a:schemeClr val="tx1"/>
                </a:solidFill>
                <a:latin typeface="Arial" panose="020B0604020202020204" pitchFamily="34" charset="0"/>
              </a:defRPr>
            </a:lvl7pPr>
            <a:lvl8pPr marL="3429000" indent="-228600" defTabSz="809625" eaLnBrk="0" fontAlgn="base" hangingPunct="0">
              <a:spcBef>
                <a:spcPct val="0"/>
              </a:spcBef>
              <a:spcAft>
                <a:spcPct val="0"/>
              </a:spcAft>
              <a:defRPr>
                <a:solidFill>
                  <a:schemeClr val="tx1"/>
                </a:solidFill>
                <a:latin typeface="Arial" panose="020B0604020202020204" pitchFamily="34" charset="0"/>
              </a:defRPr>
            </a:lvl8pPr>
            <a:lvl9pPr marL="3886200" indent="-228600" defTabSz="809625"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defRPr/>
            </a:pPr>
            <a:r>
              <a:rPr lang="en-US" altLang="en-US" sz="1778" b="1" dirty="0">
                <a:latin typeface="Tahoma" panose="020B0604030504040204" pitchFamily="34" charset="0"/>
              </a:rPr>
              <a:t>US Interpersonal Zones </a:t>
            </a:r>
            <a:r>
              <a:rPr lang="en-US" altLang="en-US" sz="1556" dirty="0">
                <a:latin typeface="Tahoma" panose="020B0604030504040204" pitchFamily="34" charset="0"/>
              </a:rPr>
              <a:t>(distance in feet)</a:t>
            </a:r>
          </a:p>
        </p:txBody>
      </p:sp>
      <p:sp>
        <p:nvSpPr>
          <p:cNvPr id="19469" name="Text Box 21"/>
          <p:cNvSpPr txBox="1">
            <a:spLocks noChangeArrowheads="1"/>
          </p:cNvSpPr>
          <p:nvPr/>
        </p:nvSpPr>
        <p:spPr bwMode="auto">
          <a:xfrm>
            <a:off x="1625859" y="2591596"/>
            <a:ext cx="1143000"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82" tIns="44991" rIns="89982" bIns="44991">
            <a:spAutoFit/>
          </a:bodyPr>
          <a:lstStyle>
            <a:lvl1pPr defTabSz="809625" eaLnBrk="0" hangingPunct="0">
              <a:defRPr>
                <a:solidFill>
                  <a:schemeClr val="tx1"/>
                </a:solidFill>
                <a:latin typeface="Arial" panose="020B0604020202020204" pitchFamily="34" charset="0"/>
              </a:defRPr>
            </a:lvl1pPr>
            <a:lvl2pPr marL="742950" indent="-285750" defTabSz="809625" eaLnBrk="0" hangingPunct="0">
              <a:defRPr>
                <a:solidFill>
                  <a:schemeClr val="tx1"/>
                </a:solidFill>
                <a:latin typeface="Arial" panose="020B0604020202020204" pitchFamily="34" charset="0"/>
              </a:defRPr>
            </a:lvl2pPr>
            <a:lvl3pPr marL="1143000" indent="-228600" defTabSz="809625" eaLnBrk="0" hangingPunct="0">
              <a:defRPr>
                <a:solidFill>
                  <a:schemeClr val="tx1"/>
                </a:solidFill>
                <a:latin typeface="Arial" panose="020B0604020202020204" pitchFamily="34" charset="0"/>
              </a:defRPr>
            </a:lvl3pPr>
            <a:lvl4pPr marL="1600200" indent="-228600" defTabSz="809625" eaLnBrk="0" hangingPunct="0">
              <a:defRPr>
                <a:solidFill>
                  <a:schemeClr val="tx1"/>
                </a:solidFill>
                <a:latin typeface="Arial" panose="020B0604020202020204" pitchFamily="34" charset="0"/>
              </a:defRPr>
            </a:lvl4pPr>
            <a:lvl5pPr marL="2057400" indent="-228600" defTabSz="809625" eaLnBrk="0" hangingPunct="0">
              <a:defRPr>
                <a:solidFill>
                  <a:schemeClr val="tx1"/>
                </a:solidFill>
                <a:latin typeface="Arial" panose="020B0604020202020204" pitchFamily="34" charset="0"/>
              </a:defRPr>
            </a:lvl5pPr>
            <a:lvl6pPr marL="2514600" indent="-228600" defTabSz="809625" eaLnBrk="0" fontAlgn="base" hangingPunct="0">
              <a:spcBef>
                <a:spcPct val="0"/>
              </a:spcBef>
              <a:spcAft>
                <a:spcPct val="0"/>
              </a:spcAft>
              <a:defRPr>
                <a:solidFill>
                  <a:schemeClr val="tx1"/>
                </a:solidFill>
                <a:latin typeface="Arial" panose="020B0604020202020204" pitchFamily="34" charset="0"/>
              </a:defRPr>
            </a:lvl6pPr>
            <a:lvl7pPr marL="2971800" indent="-228600" defTabSz="809625" eaLnBrk="0" fontAlgn="base" hangingPunct="0">
              <a:spcBef>
                <a:spcPct val="0"/>
              </a:spcBef>
              <a:spcAft>
                <a:spcPct val="0"/>
              </a:spcAft>
              <a:defRPr>
                <a:solidFill>
                  <a:schemeClr val="tx1"/>
                </a:solidFill>
                <a:latin typeface="Arial" panose="020B0604020202020204" pitchFamily="34" charset="0"/>
              </a:defRPr>
            </a:lvl7pPr>
            <a:lvl8pPr marL="3429000" indent="-228600" defTabSz="809625" eaLnBrk="0" fontAlgn="base" hangingPunct="0">
              <a:spcBef>
                <a:spcPct val="0"/>
              </a:spcBef>
              <a:spcAft>
                <a:spcPct val="0"/>
              </a:spcAft>
              <a:defRPr>
                <a:solidFill>
                  <a:schemeClr val="tx1"/>
                </a:solidFill>
                <a:latin typeface="Arial" panose="020B0604020202020204" pitchFamily="34" charset="0"/>
              </a:defRPr>
            </a:lvl8pPr>
            <a:lvl9pPr marL="3886200" indent="-228600" defTabSz="809625"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defRPr/>
            </a:pPr>
            <a:r>
              <a:rPr lang="en-US" altLang="en-US" sz="1333" b="1" dirty="0">
                <a:latin typeface="Tahoma" panose="020B0604030504040204" pitchFamily="34" charset="0"/>
              </a:rPr>
              <a:t>Public</a:t>
            </a:r>
          </a:p>
          <a:p>
            <a:pPr algn="r" eaLnBrk="1" hangingPunct="1">
              <a:spcBef>
                <a:spcPct val="50000"/>
              </a:spcBef>
              <a:defRPr/>
            </a:pPr>
            <a:endParaRPr lang="en-US" altLang="en-US" sz="1333" b="1" dirty="0">
              <a:latin typeface="Tahoma" panose="020B0604030504040204" pitchFamily="34" charset="0"/>
            </a:endParaRPr>
          </a:p>
          <a:p>
            <a:pPr algn="r" eaLnBrk="1" hangingPunct="1">
              <a:spcBef>
                <a:spcPct val="50000"/>
              </a:spcBef>
              <a:defRPr/>
            </a:pPr>
            <a:endParaRPr lang="en-US" altLang="en-US" sz="1333" b="1" dirty="0">
              <a:latin typeface="Tahoma" panose="020B0604030504040204" pitchFamily="34" charset="0"/>
            </a:endParaRPr>
          </a:p>
          <a:p>
            <a:pPr algn="r" eaLnBrk="1" hangingPunct="1">
              <a:spcBef>
                <a:spcPct val="50000"/>
              </a:spcBef>
              <a:defRPr/>
            </a:pPr>
            <a:r>
              <a:rPr lang="en-US" altLang="en-US" sz="1333" b="1" dirty="0">
                <a:latin typeface="Tahoma" panose="020B0604030504040204" pitchFamily="34" charset="0"/>
              </a:rPr>
              <a:t>Social</a:t>
            </a:r>
          </a:p>
          <a:p>
            <a:pPr algn="r" eaLnBrk="1" hangingPunct="1">
              <a:spcBef>
                <a:spcPct val="50000"/>
              </a:spcBef>
              <a:defRPr/>
            </a:pPr>
            <a:endParaRPr lang="en-US" altLang="en-US" sz="1333" b="1" dirty="0">
              <a:latin typeface="Tahoma" panose="020B0604030504040204" pitchFamily="34" charset="0"/>
            </a:endParaRPr>
          </a:p>
          <a:p>
            <a:pPr algn="r" eaLnBrk="1" hangingPunct="1">
              <a:lnSpc>
                <a:spcPct val="70000"/>
              </a:lnSpc>
              <a:spcBef>
                <a:spcPct val="50000"/>
              </a:spcBef>
              <a:defRPr/>
            </a:pPr>
            <a:endParaRPr lang="en-US" altLang="en-US" sz="1333" b="1" dirty="0">
              <a:latin typeface="Tahoma" panose="020B0604030504040204" pitchFamily="34" charset="0"/>
            </a:endParaRPr>
          </a:p>
          <a:p>
            <a:pPr algn="r" eaLnBrk="1" hangingPunct="1">
              <a:lnSpc>
                <a:spcPct val="70000"/>
              </a:lnSpc>
              <a:spcBef>
                <a:spcPct val="50000"/>
              </a:spcBef>
              <a:defRPr/>
            </a:pPr>
            <a:endParaRPr lang="en-US" altLang="en-US" sz="1333" b="1" dirty="0">
              <a:latin typeface="Tahoma" panose="020B0604030504040204" pitchFamily="34" charset="0"/>
            </a:endParaRPr>
          </a:p>
          <a:p>
            <a:pPr algn="r" eaLnBrk="1" hangingPunct="1">
              <a:lnSpc>
                <a:spcPct val="30000"/>
              </a:lnSpc>
              <a:spcBef>
                <a:spcPct val="50000"/>
              </a:spcBef>
              <a:defRPr/>
            </a:pPr>
            <a:r>
              <a:rPr lang="en-US" altLang="en-US" sz="1333" b="1" dirty="0">
                <a:latin typeface="Tahoma" panose="020B0604030504040204" pitchFamily="34" charset="0"/>
              </a:rPr>
              <a:t>Personal</a:t>
            </a:r>
          </a:p>
          <a:p>
            <a:pPr algn="r" eaLnBrk="1" hangingPunct="1">
              <a:spcBef>
                <a:spcPct val="50000"/>
              </a:spcBef>
              <a:defRPr/>
            </a:pPr>
            <a:endParaRPr lang="en-US" altLang="en-US" sz="1333" b="1" dirty="0">
              <a:latin typeface="Tahoma" panose="020B0604030504040204" pitchFamily="34" charset="0"/>
            </a:endParaRPr>
          </a:p>
          <a:p>
            <a:pPr algn="r" eaLnBrk="1" hangingPunct="1">
              <a:lnSpc>
                <a:spcPct val="10000"/>
              </a:lnSpc>
              <a:spcBef>
                <a:spcPct val="50000"/>
              </a:spcBef>
              <a:defRPr/>
            </a:pPr>
            <a:r>
              <a:rPr lang="en-US" altLang="en-US" sz="1333" b="1" dirty="0">
                <a:latin typeface="Tahoma" panose="020B0604030504040204" pitchFamily="34" charset="0"/>
              </a:rPr>
              <a:t>Intimate</a:t>
            </a:r>
          </a:p>
        </p:txBody>
      </p:sp>
      <p:sp>
        <p:nvSpPr>
          <p:cNvPr id="32782" name="Rectangle 22"/>
          <p:cNvSpPr>
            <a:spLocks noChangeArrowheads="1"/>
          </p:cNvSpPr>
          <p:nvPr/>
        </p:nvSpPr>
        <p:spPr bwMode="auto">
          <a:xfrm>
            <a:off x="8572500" y="4457701"/>
            <a:ext cx="762000" cy="658813"/>
          </a:xfrm>
          <a:prstGeom prst="rect">
            <a:avLst/>
          </a:prstGeom>
          <a:solidFill>
            <a:schemeClr val="folHlink"/>
          </a:solidFill>
          <a:ln w="9525">
            <a:solidFill>
              <a:schemeClr val="folHlink"/>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p>
        </p:txBody>
      </p:sp>
      <p:sp>
        <p:nvSpPr>
          <p:cNvPr id="19471" name="Text Box 23"/>
          <p:cNvSpPr txBox="1">
            <a:spLocks noChangeArrowheads="1"/>
          </p:cNvSpPr>
          <p:nvPr/>
        </p:nvSpPr>
        <p:spPr bwMode="auto">
          <a:xfrm>
            <a:off x="3911860" y="5379246"/>
            <a:ext cx="1065213"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82" tIns="44991" rIns="89982" bIns="44991">
            <a:spAutoFit/>
          </a:bodyPr>
          <a:lstStyle>
            <a:lvl1pPr defTabSz="809625" eaLnBrk="0" hangingPunct="0">
              <a:defRPr>
                <a:solidFill>
                  <a:schemeClr val="tx1"/>
                </a:solidFill>
                <a:latin typeface="Arial" panose="020B0604020202020204" pitchFamily="34" charset="0"/>
              </a:defRPr>
            </a:lvl1pPr>
            <a:lvl2pPr marL="742950" indent="-285750" defTabSz="809625" eaLnBrk="0" hangingPunct="0">
              <a:defRPr>
                <a:solidFill>
                  <a:schemeClr val="tx1"/>
                </a:solidFill>
                <a:latin typeface="Arial" panose="020B0604020202020204" pitchFamily="34" charset="0"/>
              </a:defRPr>
            </a:lvl2pPr>
            <a:lvl3pPr marL="1143000" indent="-228600" defTabSz="809625" eaLnBrk="0" hangingPunct="0">
              <a:defRPr>
                <a:solidFill>
                  <a:schemeClr val="tx1"/>
                </a:solidFill>
                <a:latin typeface="Arial" panose="020B0604020202020204" pitchFamily="34" charset="0"/>
              </a:defRPr>
            </a:lvl3pPr>
            <a:lvl4pPr marL="1600200" indent="-228600" defTabSz="809625" eaLnBrk="0" hangingPunct="0">
              <a:defRPr>
                <a:solidFill>
                  <a:schemeClr val="tx1"/>
                </a:solidFill>
                <a:latin typeface="Arial" panose="020B0604020202020204" pitchFamily="34" charset="0"/>
              </a:defRPr>
            </a:lvl4pPr>
            <a:lvl5pPr marL="2057400" indent="-228600" defTabSz="809625" eaLnBrk="0" hangingPunct="0">
              <a:defRPr>
                <a:solidFill>
                  <a:schemeClr val="tx1"/>
                </a:solidFill>
                <a:latin typeface="Arial" panose="020B0604020202020204" pitchFamily="34" charset="0"/>
              </a:defRPr>
            </a:lvl5pPr>
            <a:lvl6pPr marL="2514600" indent="-228600" defTabSz="809625" eaLnBrk="0" fontAlgn="base" hangingPunct="0">
              <a:spcBef>
                <a:spcPct val="0"/>
              </a:spcBef>
              <a:spcAft>
                <a:spcPct val="0"/>
              </a:spcAft>
              <a:defRPr>
                <a:solidFill>
                  <a:schemeClr val="tx1"/>
                </a:solidFill>
                <a:latin typeface="Arial" panose="020B0604020202020204" pitchFamily="34" charset="0"/>
              </a:defRPr>
            </a:lvl6pPr>
            <a:lvl7pPr marL="2971800" indent="-228600" defTabSz="809625" eaLnBrk="0" fontAlgn="base" hangingPunct="0">
              <a:spcBef>
                <a:spcPct val="0"/>
              </a:spcBef>
              <a:spcAft>
                <a:spcPct val="0"/>
              </a:spcAft>
              <a:defRPr>
                <a:solidFill>
                  <a:schemeClr val="tx1"/>
                </a:solidFill>
                <a:latin typeface="Arial" panose="020B0604020202020204" pitchFamily="34" charset="0"/>
              </a:defRPr>
            </a:lvl7pPr>
            <a:lvl8pPr marL="3429000" indent="-228600" defTabSz="809625" eaLnBrk="0" fontAlgn="base" hangingPunct="0">
              <a:spcBef>
                <a:spcPct val="0"/>
              </a:spcBef>
              <a:spcAft>
                <a:spcPct val="0"/>
              </a:spcAft>
              <a:defRPr>
                <a:solidFill>
                  <a:schemeClr val="tx1"/>
                </a:solidFill>
                <a:latin typeface="Arial" panose="020B0604020202020204" pitchFamily="34" charset="0"/>
              </a:defRPr>
            </a:lvl8pPr>
            <a:lvl9pPr marL="3886200" indent="-228600" defTabSz="809625"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defRPr/>
            </a:pPr>
            <a:r>
              <a:rPr lang="en-US" altLang="en-US" sz="1333" b="1">
                <a:latin typeface="Tahoma" panose="020B0604030504040204" pitchFamily="34" charset="0"/>
              </a:rPr>
              <a:t>Arab</a:t>
            </a:r>
          </a:p>
        </p:txBody>
      </p:sp>
      <p:sp>
        <p:nvSpPr>
          <p:cNvPr id="19472" name="Text Box 24"/>
          <p:cNvSpPr txBox="1">
            <a:spLocks noChangeArrowheads="1"/>
          </p:cNvSpPr>
          <p:nvPr/>
        </p:nvSpPr>
        <p:spPr bwMode="auto">
          <a:xfrm>
            <a:off x="5588260" y="5379246"/>
            <a:ext cx="121761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82" tIns="44991" rIns="89982" bIns="44991">
            <a:spAutoFit/>
          </a:bodyPr>
          <a:lstStyle>
            <a:lvl1pPr defTabSz="809625" eaLnBrk="0" hangingPunct="0">
              <a:defRPr>
                <a:solidFill>
                  <a:schemeClr val="tx1"/>
                </a:solidFill>
                <a:latin typeface="Arial" panose="020B0604020202020204" pitchFamily="34" charset="0"/>
              </a:defRPr>
            </a:lvl1pPr>
            <a:lvl2pPr marL="742950" indent="-285750" defTabSz="809625" eaLnBrk="0" hangingPunct="0">
              <a:defRPr>
                <a:solidFill>
                  <a:schemeClr val="tx1"/>
                </a:solidFill>
                <a:latin typeface="Arial" panose="020B0604020202020204" pitchFamily="34" charset="0"/>
              </a:defRPr>
            </a:lvl2pPr>
            <a:lvl3pPr marL="1143000" indent="-228600" defTabSz="809625" eaLnBrk="0" hangingPunct="0">
              <a:defRPr>
                <a:solidFill>
                  <a:schemeClr val="tx1"/>
                </a:solidFill>
                <a:latin typeface="Arial" panose="020B0604020202020204" pitchFamily="34" charset="0"/>
              </a:defRPr>
            </a:lvl3pPr>
            <a:lvl4pPr marL="1600200" indent="-228600" defTabSz="809625" eaLnBrk="0" hangingPunct="0">
              <a:defRPr>
                <a:solidFill>
                  <a:schemeClr val="tx1"/>
                </a:solidFill>
                <a:latin typeface="Arial" panose="020B0604020202020204" pitchFamily="34" charset="0"/>
              </a:defRPr>
            </a:lvl4pPr>
            <a:lvl5pPr marL="2057400" indent="-228600" defTabSz="809625" eaLnBrk="0" hangingPunct="0">
              <a:defRPr>
                <a:solidFill>
                  <a:schemeClr val="tx1"/>
                </a:solidFill>
                <a:latin typeface="Arial" panose="020B0604020202020204" pitchFamily="34" charset="0"/>
              </a:defRPr>
            </a:lvl5pPr>
            <a:lvl6pPr marL="2514600" indent="-228600" defTabSz="809625" eaLnBrk="0" fontAlgn="base" hangingPunct="0">
              <a:spcBef>
                <a:spcPct val="0"/>
              </a:spcBef>
              <a:spcAft>
                <a:spcPct val="0"/>
              </a:spcAft>
              <a:defRPr>
                <a:solidFill>
                  <a:schemeClr val="tx1"/>
                </a:solidFill>
                <a:latin typeface="Arial" panose="020B0604020202020204" pitchFamily="34" charset="0"/>
              </a:defRPr>
            </a:lvl6pPr>
            <a:lvl7pPr marL="2971800" indent="-228600" defTabSz="809625" eaLnBrk="0" fontAlgn="base" hangingPunct="0">
              <a:spcBef>
                <a:spcPct val="0"/>
              </a:spcBef>
              <a:spcAft>
                <a:spcPct val="0"/>
              </a:spcAft>
              <a:defRPr>
                <a:solidFill>
                  <a:schemeClr val="tx1"/>
                </a:solidFill>
                <a:latin typeface="Arial" panose="020B0604020202020204" pitchFamily="34" charset="0"/>
              </a:defRPr>
            </a:lvl7pPr>
            <a:lvl8pPr marL="3429000" indent="-228600" defTabSz="809625" eaLnBrk="0" fontAlgn="base" hangingPunct="0">
              <a:spcBef>
                <a:spcPct val="0"/>
              </a:spcBef>
              <a:spcAft>
                <a:spcPct val="0"/>
              </a:spcAft>
              <a:defRPr>
                <a:solidFill>
                  <a:schemeClr val="tx1"/>
                </a:solidFill>
                <a:latin typeface="Arial" panose="020B0604020202020204" pitchFamily="34" charset="0"/>
              </a:defRPr>
            </a:lvl8pPr>
            <a:lvl9pPr marL="3886200" indent="-228600" defTabSz="809625"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defRPr/>
            </a:pPr>
            <a:r>
              <a:rPr lang="en-US" altLang="en-US" sz="1333" b="1">
                <a:latin typeface="Tahoma" panose="020B0604030504040204" pitchFamily="34" charset="0"/>
              </a:rPr>
              <a:t>Asian + Latin American Cultures</a:t>
            </a:r>
          </a:p>
        </p:txBody>
      </p:sp>
      <p:sp>
        <p:nvSpPr>
          <p:cNvPr id="19473" name="Text Box 25"/>
          <p:cNvSpPr txBox="1">
            <a:spLocks noChangeArrowheads="1"/>
          </p:cNvSpPr>
          <p:nvPr/>
        </p:nvSpPr>
        <p:spPr bwMode="auto">
          <a:xfrm>
            <a:off x="7186872" y="5379246"/>
            <a:ext cx="12192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82" tIns="44991" rIns="89982" bIns="44991">
            <a:spAutoFit/>
          </a:bodyPr>
          <a:lstStyle>
            <a:lvl1pPr defTabSz="809625" eaLnBrk="0" hangingPunct="0">
              <a:defRPr>
                <a:solidFill>
                  <a:schemeClr val="tx1"/>
                </a:solidFill>
                <a:latin typeface="Arial" panose="020B0604020202020204" pitchFamily="34" charset="0"/>
              </a:defRPr>
            </a:lvl1pPr>
            <a:lvl2pPr marL="742950" indent="-285750" defTabSz="809625" eaLnBrk="0" hangingPunct="0">
              <a:defRPr>
                <a:solidFill>
                  <a:schemeClr val="tx1"/>
                </a:solidFill>
                <a:latin typeface="Arial" panose="020B0604020202020204" pitchFamily="34" charset="0"/>
              </a:defRPr>
            </a:lvl2pPr>
            <a:lvl3pPr marL="1143000" indent="-228600" defTabSz="809625" eaLnBrk="0" hangingPunct="0">
              <a:defRPr>
                <a:solidFill>
                  <a:schemeClr val="tx1"/>
                </a:solidFill>
                <a:latin typeface="Arial" panose="020B0604020202020204" pitchFamily="34" charset="0"/>
              </a:defRPr>
            </a:lvl3pPr>
            <a:lvl4pPr marL="1600200" indent="-228600" defTabSz="809625" eaLnBrk="0" hangingPunct="0">
              <a:defRPr>
                <a:solidFill>
                  <a:schemeClr val="tx1"/>
                </a:solidFill>
                <a:latin typeface="Arial" panose="020B0604020202020204" pitchFamily="34" charset="0"/>
              </a:defRPr>
            </a:lvl4pPr>
            <a:lvl5pPr marL="2057400" indent="-228600" defTabSz="809625" eaLnBrk="0" hangingPunct="0">
              <a:defRPr>
                <a:solidFill>
                  <a:schemeClr val="tx1"/>
                </a:solidFill>
                <a:latin typeface="Arial" panose="020B0604020202020204" pitchFamily="34" charset="0"/>
              </a:defRPr>
            </a:lvl5pPr>
            <a:lvl6pPr marL="2514600" indent="-228600" defTabSz="809625" eaLnBrk="0" fontAlgn="base" hangingPunct="0">
              <a:spcBef>
                <a:spcPct val="0"/>
              </a:spcBef>
              <a:spcAft>
                <a:spcPct val="0"/>
              </a:spcAft>
              <a:defRPr>
                <a:solidFill>
                  <a:schemeClr val="tx1"/>
                </a:solidFill>
                <a:latin typeface="Arial" panose="020B0604020202020204" pitchFamily="34" charset="0"/>
              </a:defRPr>
            </a:lvl6pPr>
            <a:lvl7pPr marL="2971800" indent="-228600" defTabSz="809625" eaLnBrk="0" fontAlgn="base" hangingPunct="0">
              <a:spcBef>
                <a:spcPct val="0"/>
              </a:spcBef>
              <a:spcAft>
                <a:spcPct val="0"/>
              </a:spcAft>
              <a:defRPr>
                <a:solidFill>
                  <a:schemeClr val="tx1"/>
                </a:solidFill>
                <a:latin typeface="Arial" panose="020B0604020202020204" pitchFamily="34" charset="0"/>
              </a:defRPr>
            </a:lvl7pPr>
            <a:lvl8pPr marL="3429000" indent="-228600" defTabSz="809625" eaLnBrk="0" fontAlgn="base" hangingPunct="0">
              <a:spcBef>
                <a:spcPct val="0"/>
              </a:spcBef>
              <a:spcAft>
                <a:spcPct val="0"/>
              </a:spcAft>
              <a:defRPr>
                <a:solidFill>
                  <a:schemeClr val="tx1"/>
                </a:solidFill>
                <a:latin typeface="Arial" panose="020B0604020202020204" pitchFamily="34" charset="0"/>
              </a:defRPr>
            </a:lvl8pPr>
            <a:lvl9pPr marL="3886200" indent="-228600" defTabSz="809625"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defRPr/>
            </a:pPr>
            <a:r>
              <a:rPr lang="en-US" altLang="en-US" sz="1333" b="1">
                <a:latin typeface="Tahoma" panose="020B0604030504040204" pitchFamily="34" charset="0"/>
              </a:rPr>
              <a:t>North American + Northern European</a:t>
            </a:r>
          </a:p>
        </p:txBody>
      </p:sp>
    </p:spTree>
    <p:extLst>
      <p:ext uri="{BB962C8B-B14F-4D97-AF65-F5344CB8AC3E}">
        <p14:creationId xmlns:p14="http://schemas.microsoft.com/office/powerpoint/2010/main" val="40118112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 Cultural Negotiations</a:t>
            </a:r>
            <a:endParaRPr lang="en-US" dirty="0"/>
          </a:p>
        </p:txBody>
      </p:sp>
      <p:sp>
        <p:nvSpPr>
          <p:cNvPr id="3" name="Content Placeholder 2"/>
          <p:cNvSpPr>
            <a:spLocks noGrp="1"/>
          </p:cNvSpPr>
          <p:nvPr>
            <p:ph idx="1"/>
          </p:nvPr>
        </p:nvSpPr>
        <p:spPr/>
        <p:txBody>
          <a:bodyPr/>
          <a:lstStyle/>
          <a:p>
            <a:r>
              <a:rPr lang="en-US" dirty="0" smtClean="0"/>
              <a:t>Preparation</a:t>
            </a:r>
          </a:p>
          <a:p>
            <a:r>
              <a:rPr lang="en-US" dirty="0" smtClean="0"/>
              <a:t>Build relationship &amp; trust</a:t>
            </a:r>
          </a:p>
          <a:p>
            <a:r>
              <a:rPr lang="en-US" dirty="0" smtClean="0"/>
              <a:t>Information exchange / offer</a:t>
            </a:r>
          </a:p>
          <a:p>
            <a:r>
              <a:rPr lang="en-US" dirty="0" smtClean="0"/>
              <a:t>Persuasion</a:t>
            </a:r>
          </a:p>
          <a:p>
            <a:r>
              <a:rPr lang="en-US" dirty="0" smtClean="0"/>
              <a:t>Concession / agreement</a:t>
            </a:r>
          </a:p>
          <a:p>
            <a:r>
              <a:rPr lang="en-US" dirty="0" smtClean="0"/>
              <a:t>Post-agreement</a:t>
            </a:r>
          </a:p>
          <a:p>
            <a:endParaRPr lang="en-US" dirty="0"/>
          </a:p>
        </p:txBody>
      </p:sp>
    </p:spTree>
    <p:extLst>
      <p:ext uri="{BB962C8B-B14F-4D97-AF65-F5344CB8AC3E}">
        <p14:creationId xmlns:p14="http://schemas.microsoft.com/office/powerpoint/2010/main" val="2762658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title"/>
          </p:nvPr>
        </p:nvSpPr>
        <p:spPr/>
        <p:txBody>
          <a:bodyPr/>
          <a:lstStyle/>
          <a:p>
            <a:pPr eaLnBrk="1" hangingPunct="1"/>
            <a:r>
              <a:rPr lang="en-US" altLang="en-US" sz="3400"/>
              <a:t>Chinese Cultural Values</a:t>
            </a:r>
          </a:p>
        </p:txBody>
      </p:sp>
      <p:sp>
        <p:nvSpPr>
          <p:cNvPr id="34819" name="Rectangle 2"/>
          <p:cNvSpPr>
            <a:spLocks noGrp="1" noChangeArrowheads="1"/>
          </p:cNvSpPr>
          <p:nvPr>
            <p:ph idx="1"/>
          </p:nvPr>
        </p:nvSpPr>
        <p:spPr/>
        <p:txBody>
          <a:bodyPr>
            <a:normAutofit/>
          </a:bodyPr>
          <a:lstStyle/>
          <a:p>
            <a:pPr eaLnBrk="1" hangingPunct="1">
              <a:buFont typeface="Wingdings" panose="05000000000000000000" pitchFamily="2" charset="2"/>
              <a:buChar char="n"/>
            </a:pPr>
            <a:r>
              <a:rPr lang="en-US" altLang="en-US" sz="2200" b="1" dirty="0"/>
              <a:t> </a:t>
            </a:r>
            <a:r>
              <a:rPr lang="en-US" altLang="en-US" sz="2200" dirty="0" err="1" smtClean="0"/>
              <a:t>Guanxi</a:t>
            </a:r>
            <a:r>
              <a:rPr lang="en-US" altLang="en-US" sz="2200" dirty="0" smtClean="0"/>
              <a:t> (personal connections)</a:t>
            </a:r>
          </a:p>
          <a:p>
            <a:pPr eaLnBrk="1" hangingPunct="1">
              <a:buFont typeface="Wingdings" panose="05000000000000000000" pitchFamily="2" charset="2"/>
              <a:buChar char="n"/>
            </a:pPr>
            <a:r>
              <a:rPr lang="en-US" altLang="en-US" sz="2200" b="1" dirty="0"/>
              <a:t> </a:t>
            </a:r>
            <a:r>
              <a:rPr lang="en-US" altLang="en-US" sz="2200" dirty="0" err="1" smtClean="0"/>
              <a:t>Shehui</a:t>
            </a:r>
            <a:r>
              <a:rPr lang="en-US" altLang="en-US" sz="2200" dirty="0" smtClean="0"/>
              <a:t> </a:t>
            </a:r>
            <a:r>
              <a:rPr lang="en-US" altLang="en-US" sz="2200" dirty="0" err="1" smtClean="0"/>
              <a:t>Dengji</a:t>
            </a:r>
            <a:r>
              <a:rPr lang="en-US" altLang="en-US" sz="2200" dirty="0" smtClean="0"/>
              <a:t> (social status)</a:t>
            </a:r>
          </a:p>
          <a:p>
            <a:pPr eaLnBrk="1" hangingPunct="1">
              <a:buFont typeface="Wingdings" panose="05000000000000000000" pitchFamily="2" charset="2"/>
              <a:buChar char="n"/>
            </a:pPr>
            <a:r>
              <a:rPr lang="en-US" altLang="en-US" sz="2200" b="1" dirty="0" smtClean="0"/>
              <a:t> </a:t>
            </a:r>
            <a:r>
              <a:rPr lang="en-US" altLang="en-US" sz="2200" dirty="0" err="1" smtClean="0"/>
              <a:t>Renji</a:t>
            </a:r>
            <a:r>
              <a:rPr lang="en-US" altLang="en-US" sz="2200" dirty="0" smtClean="0"/>
              <a:t> </a:t>
            </a:r>
            <a:r>
              <a:rPr lang="en-US" altLang="en-US" sz="2200" dirty="0" err="1" smtClean="0"/>
              <a:t>Hexie</a:t>
            </a:r>
            <a:r>
              <a:rPr lang="en-US" altLang="en-US" sz="2200" b="1" dirty="0" smtClean="0"/>
              <a:t> </a:t>
            </a:r>
            <a:r>
              <a:rPr lang="en-US" altLang="en-US" sz="2200" dirty="0" smtClean="0"/>
              <a:t>(interpersonal harmony)</a:t>
            </a:r>
          </a:p>
          <a:p>
            <a:pPr eaLnBrk="1" hangingPunct="1">
              <a:buFont typeface="Wingdings" panose="05000000000000000000" pitchFamily="2" charset="2"/>
              <a:buChar char="n"/>
            </a:pPr>
            <a:r>
              <a:rPr lang="en-US" altLang="en-US" sz="2200" dirty="0" smtClean="0"/>
              <a:t> </a:t>
            </a:r>
            <a:r>
              <a:rPr lang="en-US" altLang="en-US" sz="2200" dirty="0" err="1" smtClean="0"/>
              <a:t>Jiejian</a:t>
            </a:r>
            <a:r>
              <a:rPr lang="en-US" altLang="en-US" sz="2200" dirty="0" smtClean="0"/>
              <a:t> (Thrift).</a:t>
            </a:r>
          </a:p>
          <a:p>
            <a:pPr eaLnBrk="1" hangingPunct="1">
              <a:buFont typeface="Wingdings" panose="05000000000000000000" pitchFamily="2" charset="2"/>
              <a:buChar char="n"/>
            </a:pPr>
            <a:r>
              <a:rPr lang="en-US" altLang="en-US" sz="2200" dirty="0" smtClean="0"/>
              <a:t> </a:t>
            </a:r>
            <a:r>
              <a:rPr lang="en-US" altLang="en-US" sz="2200" dirty="0" err="1" smtClean="0"/>
              <a:t>Miazi</a:t>
            </a:r>
            <a:r>
              <a:rPr lang="en-US" altLang="en-US" sz="2200" dirty="0" smtClean="0"/>
              <a:t> (face, social capital).</a:t>
            </a:r>
          </a:p>
          <a:p>
            <a:pPr eaLnBrk="1" hangingPunct="1">
              <a:buFont typeface="Wingdings" panose="05000000000000000000" pitchFamily="2" charset="2"/>
              <a:buChar char="n"/>
            </a:pPr>
            <a:r>
              <a:rPr lang="en-US" altLang="en-US" sz="2200" dirty="0" smtClean="0"/>
              <a:t> </a:t>
            </a:r>
            <a:r>
              <a:rPr lang="en-US" altLang="en-US" sz="2200" dirty="0" err="1" smtClean="0"/>
              <a:t>Chiku</a:t>
            </a:r>
            <a:r>
              <a:rPr lang="en-US" altLang="en-US" sz="2200" dirty="0" smtClean="0"/>
              <a:t> </a:t>
            </a:r>
            <a:r>
              <a:rPr lang="en-US" altLang="en-US" sz="2200" dirty="0" err="1" smtClean="0"/>
              <a:t>Nailao</a:t>
            </a:r>
            <a:r>
              <a:rPr lang="en-US" altLang="en-US" sz="2200" dirty="0" smtClean="0"/>
              <a:t> (endurance, relentlessness)</a:t>
            </a:r>
          </a:p>
          <a:p>
            <a:pPr eaLnBrk="1" hangingPunct="1">
              <a:buFont typeface="Wingdings" panose="05000000000000000000" pitchFamily="2" charset="2"/>
              <a:buChar char="n"/>
            </a:pPr>
            <a:endParaRPr lang="en-US" altLang="en-US" sz="2200" dirty="0" smtClean="0"/>
          </a:p>
        </p:txBody>
      </p:sp>
    </p:spTree>
    <p:extLst>
      <p:ext uri="{BB962C8B-B14F-4D97-AF65-F5344CB8AC3E}">
        <p14:creationId xmlns:p14="http://schemas.microsoft.com/office/powerpoint/2010/main" val="9991123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Grp="1" noChangeArrowheads="1"/>
          </p:cNvSpPr>
          <p:nvPr>
            <p:ph type="title"/>
          </p:nvPr>
        </p:nvSpPr>
        <p:spPr>
          <a:xfrm>
            <a:off x="194553" y="609601"/>
            <a:ext cx="10473447" cy="1325563"/>
          </a:xfrm>
        </p:spPr>
        <p:txBody>
          <a:bodyPr/>
          <a:lstStyle/>
          <a:p>
            <a:pPr eaLnBrk="1" hangingPunct="1"/>
            <a:r>
              <a:rPr lang="en-US" altLang="en-US" b="1" dirty="0" smtClean="0"/>
              <a:t>Important Caveats and Cautions </a:t>
            </a:r>
            <a:r>
              <a:rPr lang="en-US" altLang="en-US" sz="1800" b="1" dirty="0"/>
              <a:t> </a:t>
            </a:r>
          </a:p>
        </p:txBody>
      </p:sp>
      <p:sp>
        <p:nvSpPr>
          <p:cNvPr id="51203" name="Rectangle 5"/>
          <p:cNvSpPr>
            <a:spLocks noGrp="1" noChangeArrowheads="1"/>
          </p:cNvSpPr>
          <p:nvPr>
            <p:ph idx="1"/>
          </p:nvPr>
        </p:nvSpPr>
        <p:spPr>
          <a:xfrm>
            <a:off x="486382" y="1935163"/>
            <a:ext cx="9377465" cy="4330699"/>
          </a:xfrm>
        </p:spPr>
        <p:txBody>
          <a:bodyPr/>
          <a:lstStyle/>
          <a:p>
            <a:pPr marL="0" indent="0">
              <a:buNone/>
            </a:pPr>
            <a:r>
              <a:rPr lang="en-US" altLang="en-US" sz="2200" b="1" i="1" dirty="0" smtClean="0"/>
              <a:t>Cultural paradoxes</a:t>
            </a:r>
            <a:r>
              <a:rPr lang="en-US" altLang="en-US" sz="2200" dirty="0" smtClean="0"/>
              <a:t>: when individual situations seem to contradict cultural prescriptions.</a:t>
            </a:r>
          </a:p>
          <a:p>
            <a:pPr marL="0" indent="0">
              <a:buNone/>
            </a:pPr>
            <a:r>
              <a:rPr lang="en-US" altLang="en-US" sz="2200" b="1" i="1" dirty="0" smtClean="0"/>
              <a:t>Stereotyping</a:t>
            </a:r>
            <a:r>
              <a:rPr lang="en-US" altLang="en-US" sz="2200" dirty="0" smtClean="0"/>
              <a:t>: when one assumes that all people within one culture behave, believe, feel, and act the same.</a:t>
            </a:r>
          </a:p>
          <a:p>
            <a:pPr marL="0" indent="0">
              <a:buNone/>
            </a:pPr>
            <a:r>
              <a:rPr lang="en-US" altLang="en-US" sz="2200" b="1" i="1" dirty="0" smtClean="0"/>
              <a:t>Ethnocentrism</a:t>
            </a:r>
            <a:r>
              <a:rPr lang="en-US" altLang="en-US" sz="2200" dirty="0" smtClean="0"/>
              <a:t>: when people from one culture believe that theirs are the only correct norms, values, and beliefs.</a:t>
            </a:r>
          </a:p>
          <a:p>
            <a:pPr marL="0" indent="0">
              <a:buNone/>
            </a:pPr>
            <a:r>
              <a:rPr lang="en-US" altLang="en-US" sz="2200" b="1" i="1" dirty="0" smtClean="0"/>
              <a:t>Cultural relativism</a:t>
            </a:r>
            <a:r>
              <a:rPr lang="en-US" altLang="en-US" sz="2200" dirty="0" smtClean="0"/>
              <a:t>: all cultures, no matter how different, are correct and moral for the people of those cultures. </a:t>
            </a:r>
          </a:p>
          <a:p>
            <a:pPr marL="0" indent="0">
              <a:buNone/>
            </a:pPr>
            <a:r>
              <a:rPr lang="en-US" altLang="en-US" sz="2200" b="1" i="1" dirty="0" smtClean="0"/>
              <a:t>Cultural Intelligence</a:t>
            </a:r>
            <a:r>
              <a:rPr lang="en-US" altLang="en-US" sz="2200" dirty="0" smtClean="0"/>
              <a:t>: one’s ability to interact effectively in multiple cultures. Can be enhanced through training, cross-cultural interactions, experience etc.</a:t>
            </a:r>
          </a:p>
          <a:p>
            <a:pPr marL="0" indent="0">
              <a:buNone/>
            </a:pPr>
            <a:endParaRPr lang="en-US" altLang="en-US" dirty="0" smtClean="0"/>
          </a:p>
        </p:txBody>
      </p:sp>
    </p:spTree>
    <p:extLst>
      <p:ext uri="{BB962C8B-B14F-4D97-AF65-F5344CB8AC3E}">
        <p14:creationId xmlns:p14="http://schemas.microsoft.com/office/powerpoint/2010/main" val="7998003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796082" y="803794"/>
            <a:ext cx="6859588" cy="958850"/>
          </a:xfrm>
        </p:spPr>
        <p:txBody>
          <a:bodyPr/>
          <a:lstStyle/>
          <a:p>
            <a:pPr eaLnBrk="1" hangingPunct="1"/>
            <a:r>
              <a:rPr lang="en-US" altLang="en-US" dirty="0" smtClean="0"/>
              <a:t>Culture and Individuals</a:t>
            </a:r>
          </a:p>
        </p:txBody>
      </p:sp>
      <p:sp>
        <p:nvSpPr>
          <p:cNvPr id="36867" name="Rectangle 3"/>
          <p:cNvSpPr>
            <a:spLocks noGrp="1" noChangeArrowheads="1"/>
          </p:cNvSpPr>
          <p:nvPr>
            <p:ph type="body" idx="1"/>
          </p:nvPr>
        </p:nvSpPr>
        <p:spPr>
          <a:xfrm>
            <a:off x="641967" y="1854978"/>
            <a:ext cx="7318375" cy="4319588"/>
          </a:xfrm>
        </p:spPr>
        <p:txBody>
          <a:bodyPr>
            <a:normAutofit/>
          </a:bodyPr>
          <a:lstStyle/>
          <a:p>
            <a:pPr eaLnBrk="1" hangingPunct="1">
              <a:buFont typeface="Wingdings" panose="05000000000000000000" pitchFamily="2" charset="2"/>
              <a:buNone/>
            </a:pPr>
            <a:r>
              <a:rPr lang="en-US" altLang="en-US" sz="2200" dirty="0" smtClean="0"/>
              <a:t>National / Societal Culture</a:t>
            </a:r>
          </a:p>
          <a:p>
            <a:pPr eaLnBrk="1" hangingPunct="1">
              <a:buFont typeface="Wingdings" panose="05000000000000000000" pitchFamily="2" charset="2"/>
              <a:buNone/>
            </a:pPr>
            <a:r>
              <a:rPr lang="en-US" altLang="en-US" sz="2200" dirty="0" smtClean="0"/>
              <a:t>Sub-national culture</a:t>
            </a:r>
          </a:p>
          <a:p>
            <a:pPr eaLnBrk="1" hangingPunct="1">
              <a:buFont typeface="Wingdings" panose="05000000000000000000" pitchFamily="2" charset="2"/>
              <a:buNone/>
            </a:pPr>
            <a:r>
              <a:rPr lang="en-US" altLang="en-US" sz="2200" dirty="0" smtClean="0"/>
              <a:t>Organizational Culture</a:t>
            </a:r>
          </a:p>
          <a:p>
            <a:pPr eaLnBrk="1" hangingPunct="1">
              <a:buFont typeface="Wingdings" panose="05000000000000000000" pitchFamily="2" charset="2"/>
              <a:buNone/>
            </a:pPr>
            <a:r>
              <a:rPr lang="en-US" altLang="en-US" sz="2200" dirty="0" smtClean="0"/>
              <a:t>	</a:t>
            </a:r>
            <a:r>
              <a:rPr lang="en-US" altLang="en-US" sz="2000" dirty="0" smtClean="0"/>
              <a:t>Ex. </a:t>
            </a:r>
            <a:r>
              <a:rPr lang="en-US" altLang="en-US" sz="2000" dirty="0"/>
              <a:t>The culture of Nissan and Sony versus the Japanese culture</a:t>
            </a:r>
          </a:p>
          <a:p>
            <a:pPr eaLnBrk="1" hangingPunct="1">
              <a:buFont typeface="Wingdings" panose="05000000000000000000" pitchFamily="2" charset="2"/>
              <a:buNone/>
            </a:pPr>
            <a:r>
              <a:rPr lang="en-US" altLang="en-US" sz="2200" dirty="0" smtClean="0"/>
              <a:t>Individual culture</a:t>
            </a:r>
          </a:p>
          <a:p>
            <a:pPr eaLnBrk="1" hangingPunct="1">
              <a:buFont typeface="Wingdings" panose="05000000000000000000" pitchFamily="2" charset="2"/>
              <a:buNone/>
            </a:pPr>
            <a:r>
              <a:rPr lang="en-US" altLang="en-US" sz="2200" dirty="0" smtClean="0"/>
              <a:t>	</a:t>
            </a:r>
            <a:r>
              <a:rPr lang="en-US" altLang="en-US" sz="2000" dirty="0"/>
              <a:t>Function of different affiliations, extent of socialization, learned through experience … </a:t>
            </a:r>
          </a:p>
          <a:p>
            <a:pPr eaLnBrk="1" hangingPunct="1">
              <a:buFont typeface="Wingdings" panose="05000000000000000000" pitchFamily="2" charset="2"/>
              <a:buNone/>
            </a:pPr>
            <a:r>
              <a:rPr lang="en-US" altLang="en-US" sz="2200" dirty="0" smtClean="0"/>
              <a:t>Stereotyping vs. CQ</a:t>
            </a:r>
          </a:p>
        </p:txBody>
      </p:sp>
    </p:spTree>
    <p:extLst>
      <p:ext uri="{BB962C8B-B14F-4D97-AF65-F5344CB8AC3E}">
        <p14:creationId xmlns:p14="http://schemas.microsoft.com/office/powerpoint/2010/main" val="32132310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36187" y="304801"/>
            <a:ext cx="10646113" cy="1325563"/>
          </a:xfrm>
        </p:spPr>
        <p:txBody>
          <a:bodyPr/>
          <a:lstStyle/>
          <a:p>
            <a:pPr eaLnBrk="1" hangingPunct="1"/>
            <a:r>
              <a:rPr lang="en-US" altLang="en-US" b="1" dirty="0"/>
              <a:t>Levels of Culture  </a:t>
            </a:r>
          </a:p>
        </p:txBody>
      </p:sp>
      <p:sp>
        <p:nvSpPr>
          <p:cNvPr id="10243" name="Rectangle 3"/>
          <p:cNvSpPr>
            <a:spLocks noGrp="1" noChangeArrowheads="1"/>
          </p:cNvSpPr>
          <p:nvPr>
            <p:ph idx="1"/>
          </p:nvPr>
        </p:nvSpPr>
        <p:spPr>
          <a:xfrm>
            <a:off x="330740" y="1825626"/>
            <a:ext cx="9708610" cy="4727575"/>
          </a:xfrm>
        </p:spPr>
        <p:txBody>
          <a:bodyPr/>
          <a:lstStyle/>
          <a:p>
            <a:pPr marL="0" indent="0">
              <a:buNone/>
            </a:pPr>
            <a:r>
              <a:rPr lang="en-US" altLang="en-US" sz="2200" b="1" i="1" dirty="0" smtClean="0"/>
              <a:t>National / Societal culture</a:t>
            </a:r>
            <a:r>
              <a:rPr lang="en-US" altLang="en-US" sz="2200" dirty="0" smtClean="0"/>
              <a:t>: the dominant culture within the political boundaries of the nation-state. There may be subcultures within the national culture.</a:t>
            </a:r>
          </a:p>
          <a:p>
            <a:pPr marL="0" indent="0">
              <a:buNone/>
            </a:pPr>
            <a:r>
              <a:rPr lang="en-US" altLang="en-US" sz="2200" b="1" i="1" dirty="0" smtClean="0"/>
              <a:t>Business culture</a:t>
            </a:r>
            <a:r>
              <a:rPr lang="en-US" altLang="en-US" sz="2200" dirty="0" smtClean="0"/>
              <a:t>: norms, values, and beliefs that pertain to all aspects of doing business in a culture. Influences work life and acceptable ways to conduct business in a society.</a:t>
            </a:r>
          </a:p>
          <a:p>
            <a:pPr marL="0" indent="0">
              <a:buNone/>
            </a:pPr>
            <a:r>
              <a:rPr lang="en-US" altLang="en-US" sz="2200" b="1" i="1" dirty="0" smtClean="0"/>
              <a:t>Organizational culture</a:t>
            </a:r>
            <a:r>
              <a:rPr lang="en-US" altLang="en-US" sz="2200" dirty="0" smtClean="0"/>
              <a:t>: the set of important understandings (often unstated) that members of an organization share.</a:t>
            </a:r>
          </a:p>
          <a:p>
            <a:pPr marL="0" indent="0">
              <a:buNone/>
            </a:pPr>
            <a:r>
              <a:rPr lang="en-US" altLang="en-US" sz="2200" b="1" i="1" dirty="0" smtClean="0"/>
              <a:t>Occupational culture</a:t>
            </a:r>
            <a:r>
              <a:rPr lang="en-US" altLang="en-US" sz="2200" dirty="0" smtClean="0"/>
              <a:t>: the norms, values, beliefs, and expected ways of behaving for people in the same occupational group (regardless of employer).</a:t>
            </a:r>
          </a:p>
          <a:p>
            <a:pPr marL="0" indent="0">
              <a:buNone/>
            </a:pPr>
            <a:endParaRPr lang="en-US" altLang="en-US" dirty="0" smtClean="0"/>
          </a:p>
        </p:txBody>
      </p:sp>
    </p:spTree>
    <p:extLst>
      <p:ext uri="{BB962C8B-B14F-4D97-AF65-F5344CB8AC3E}">
        <p14:creationId xmlns:p14="http://schemas.microsoft.com/office/powerpoint/2010/main" val="1891697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fld id="{B9E717B1-DBCB-445C-A248-EB6131879953}" type="slidenum">
              <a:rPr lang="en-US" altLang="en-US" sz="2600">
                <a:solidFill>
                  <a:schemeClr val="bg1"/>
                </a:solidFill>
              </a:rPr>
              <a:pPr>
                <a:spcBef>
                  <a:spcPct val="0"/>
                </a:spcBef>
                <a:buClrTx/>
                <a:buSzTx/>
                <a:buFontTx/>
                <a:buNone/>
              </a:pPr>
              <a:t>5</a:t>
            </a:fld>
            <a:endParaRPr lang="en-US" altLang="en-US" sz="2600">
              <a:solidFill>
                <a:schemeClr val="bg1"/>
              </a:solidFill>
            </a:endParaRPr>
          </a:p>
        </p:txBody>
      </p:sp>
      <p:sp>
        <p:nvSpPr>
          <p:cNvPr id="10243" name="AutoShape 2"/>
          <p:cNvSpPr>
            <a:spLocks noGrp="1" noChangeArrowheads="1"/>
          </p:cNvSpPr>
          <p:nvPr>
            <p:ph type="title"/>
          </p:nvPr>
        </p:nvSpPr>
        <p:spPr>
          <a:xfrm>
            <a:off x="677334" y="609600"/>
            <a:ext cx="8596668" cy="833051"/>
          </a:xfrm>
        </p:spPr>
        <p:txBody>
          <a:bodyPr/>
          <a:lstStyle/>
          <a:p>
            <a:pPr eaLnBrk="1" hangingPunct="1"/>
            <a:r>
              <a:rPr lang="en-GB" altLang="en-US" dirty="0" smtClean="0"/>
              <a:t> Societal Culture</a:t>
            </a:r>
          </a:p>
        </p:txBody>
      </p:sp>
      <p:sp>
        <p:nvSpPr>
          <p:cNvPr id="10244" name="Rectangle 3"/>
          <p:cNvSpPr>
            <a:spLocks noGrp="1" noChangeArrowheads="1"/>
          </p:cNvSpPr>
          <p:nvPr>
            <p:ph type="body" idx="1"/>
          </p:nvPr>
        </p:nvSpPr>
        <p:spPr>
          <a:xfrm>
            <a:off x="6186196" y="1442651"/>
            <a:ext cx="3317271" cy="4781273"/>
          </a:xfrm>
        </p:spPr>
        <p:txBody>
          <a:bodyPr>
            <a:normAutofit fontScale="62500" lnSpcReduction="20000"/>
          </a:bodyPr>
          <a:lstStyle/>
          <a:p>
            <a:pPr marL="0" indent="0" eaLnBrk="1" hangingPunct="1">
              <a:lnSpc>
                <a:spcPct val="170000"/>
              </a:lnSpc>
              <a:spcBef>
                <a:spcPts val="1200"/>
              </a:spcBef>
              <a:spcAft>
                <a:spcPts val="1200"/>
              </a:spcAft>
              <a:buNone/>
            </a:pPr>
            <a:r>
              <a:rPr lang="en-US" altLang="en-US" sz="3000" b="1" dirty="0" smtClean="0"/>
              <a:t>Culture</a:t>
            </a:r>
            <a:r>
              <a:rPr lang="en-US" altLang="en-US" sz="3000" dirty="0" smtClean="0"/>
              <a:t> = set of values, beliefs and learned behaviors, shared with others in a particular society, gives a sense of belongingness and identity. Culture shapes behavior and cognition of individuals, transmitted across generation.</a:t>
            </a:r>
          </a:p>
          <a:p>
            <a:pPr eaLnBrk="1" hangingPunct="1">
              <a:lnSpc>
                <a:spcPct val="90000"/>
              </a:lnSpc>
              <a:buFont typeface="Wingdings" panose="05000000000000000000" pitchFamily="2" charset="2"/>
              <a:buChar char="n"/>
            </a:pPr>
            <a:endParaRPr lang="en-US" altLang="en-US" b="1" dirty="0" smtClean="0"/>
          </a:p>
        </p:txBody>
      </p:sp>
      <p:pic>
        <p:nvPicPr>
          <p:cNvPr id="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869" y="1442651"/>
            <a:ext cx="5449078" cy="4781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0893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75635" y="712107"/>
            <a:ext cx="8316912" cy="1030288"/>
          </a:xfrm>
        </p:spPr>
        <p:txBody>
          <a:bodyPr/>
          <a:lstStyle/>
          <a:p>
            <a:pPr eaLnBrk="1" hangingPunct="1"/>
            <a:r>
              <a:rPr lang="en-US" altLang="en-US" sz="5200" dirty="0">
                <a:latin typeface="Tahoma" panose="020B0604030504040204" pitchFamily="34" charset="0"/>
              </a:rPr>
              <a:t>Interpreting Behavior</a:t>
            </a:r>
          </a:p>
        </p:txBody>
      </p:sp>
      <p:sp>
        <p:nvSpPr>
          <p:cNvPr id="16387" name="Rectangle 3"/>
          <p:cNvSpPr>
            <a:spLocks noGrp="1" noChangeArrowheads="1"/>
          </p:cNvSpPr>
          <p:nvPr>
            <p:ph type="body" sz="half" idx="1"/>
          </p:nvPr>
        </p:nvSpPr>
        <p:spPr>
          <a:xfrm>
            <a:off x="475635" y="1938338"/>
            <a:ext cx="8020050" cy="4365625"/>
          </a:xfrm>
        </p:spPr>
        <p:txBody>
          <a:bodyPr>
            <a:normAutofit lnSpcReduction="10000"/>
          </a:bodyPr>
          <a:lstStyle/>
          <a:p>
            <a:pPr marL="385763" indent="-385763"/>
            <a:r>
              <a:rPr lang="en-US" altLang="en-US" sz="2200" dirty="0"/>
              <a:t>A Chinese manager ignores the clock he received as a gift from  his European business partner.</a:t>
            </a:r>
          </a:p>
          <a:p>
            <a:pPr marL="385763" indent="-385763"/>
            <a:r>
              <a:rPr lang="en-US" altLang="en-US" sz="2200" dirty="0"/>
              <a:t>An Asian executive for a multinational company, transferred from Taiwan to the Midwest, appears aloof and autocratic to his peers.</a:t>
            </a:r>
          </a:p>
          <a:p>
            <a:pPr marL="385763" indent="-385763"/>
            <a:r>
              <a:rPr lang="en-US" altLang="en-US" sz="2200" dirty="0"/>
              <a:t>A West Coast bank embarks on a “friendly teller” campaign, but its Filipino female tellers won’t cooperate.</a:t>
            </a:r>
          </a:p>
          <a:p>
            <a:pPr marL="385763" indent="-385763"/>
            <a:r>
              <a:rPr lang="en-US" altLang="en-US" sz="2200" dirty="0"/>
              <a:t>The visiting scholar from Argentina made a comment about a colleagues weight.</a:t>
            </a:r>
          </a:p>
          <a:p>
            <a:pPr marL="385763" indent="-385763"/>
            <a:r>
              <a:rPr lang="en-US" altLang="en-US" sz="2200" dirty="0"/>
              <a:t>A business man from India, while hosted for dinner at his Kenyan counterpart’s home, leaves some of his food on his plate during dinner time.   </a:t>
            </a:r>
          </a:p>
          <a:p>
            <a:pPr marL="385763" indent="-385763"/>
            <a:endParaRPr lang="en-US" altLang="en-US" sz="2200" dirty="0"/>
          </a:p>
        </p:txBody>
      </p:sp>
    </p:spTree>
    <p:extLst>
      <p:ext uri="{BB962C8B-B14F-4D97-AF65-F5344CB8AC3E}">
        <p14:creationId xmlns:p14="http://schemas.microsoft.com/office/powerpoint/2010/main" val="15470197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117601" y="577056"/>
            <a:ext cx="6369050" cy="882650"/>
          </a:xfrm>
        </p:spPr>
        <p:txBody>
          <a:bodyPr/>
          <a:lstStyle/>
          <a:p>
            <a:pPr eaLnBrk="1" hangingPunct="1"/>
            <a:r>
              <a:rPr lang="en-US" altLang="en-US" dirty="0" smtClean="0"/>
              <a:t>Culture and Stereotyping</a:t>
            </a:r>
          </a:p>
        </p:txBody>
      </p:sp>
      <p:graphicFrame>
        <p:nvGraphicFramePr>
          <p:cNvPr id="218115" name="Group 3"/>
          <p:cNvGraphicFramePr>
            <a:graphicFrameLocks noGrp="1"/>
          </p:cNvGraphicFramePr>
          <p:nvPr>
            <p:extLst>
              <p:ext uri="{D42A27DB-BD31-4B8C-83A1-F6EECF244321}">
                <p14:modId xmlns:p14="http://schemas.microsoft.com/office/powerpoint/2010/main" val="2478488560"/>
              </p:ext>
            </p:extLst>
          </p:nvPr>
        </p:nvGraphicFramePr>
        <p:xfrm>
          <a:off x="1369818" y="1620416"/>
          <a:ext cx="6858000" cy="4038600"/>
        </p:xfrm>
        <a:graphic>
          <a:graphicData uri="http://schemas.openxmlformats.org/drawingml/2006/table">
            <a:tbl>
              <a:tblPr/>
              <a:tblGrid>
                <a:gridCol w="6858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685800">
                  <a:extLst>
                    <a:ext uri="{9D8B030D-6E8A-4147-A177-3AD203B41FA5}">
                      <a16:colId xmlns:a16="http://schemas.microsoft.com/office/drawing/2014/main" val="20008"/>
                    </a:ext>
                  </a:extLst>
                </a:gridCol>
                <a:gridCol w="685800">
                  <a:extLst>
                    <a:ext uri="{9D8B030D-6E8A-4147-A177-3AD203B41FA5}">
                      <a16:colId xmlns:a16="http://schemas.microsoft.com/office/drawing/2014/main" val="20009"/>
                    </a:ext>
                  </a:extLst>
                </a:gridCol>
              </a:tblGrid>
              <a:tr h="6731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731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731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731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731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731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8994" name="Text Box 82"/>
          <p:cNvSpPr txBox="1">
            <a:spLocks noChangeArrowheads="1"/>
          </p:cNvSpPr>
          <p:nvPr/>
        </p:nvSpPr>
        <p:spPr bwMode="auto">
          <a:xfrm>
            <a:off x="3285930" y="5278016"/>
            <a:ext cx="2622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eaLnBrk="1" hangingPunct="1">
              <a:spcBef>
                <a:spcPct val="0"/>
              </a:spcBef>
              <a:buClrTx/>
              <a:buSzTx/>
              <a:buFontTx/>
              <a:buNone/>
            </a:pPr>
            <a:r>
              <a:rPr lang="en-US" altLang="en-US" sz="2400">
                <a:latin typeface="Tahoma" panose="020B0604030504040204" pitchFamily="34" charset="0"/>
              </a:rPr>
              <a:t>Norms and Values</a:t>
            </a:r>
          </a:p>
        </p:txBody>
      </p:sp>
      <p:sp>
        <p:nvSpPr>
          <p:cNvPr id="38995" name="Text Box 83"/>
          <p:cNvSpPr txBox="1">
            <a:spLocks noChangeArrowheads="1"/>
          </p:cNvSpPr>
          <p:nvPr/>
        </p:nvSpPr>
        <p:spPr bwMode="auto">
          <a:xfrm>
            <a:off x="1533330" y="4225504"/>
            <a:ext cx="990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600">
                <a:latin typeface="Tahoma" panose="020B0604030504040204" pitchFamily="34" charset="0"/>
              </a:rPr>
              <a:t>French Culture</a:t>
            </a:r>
          </a:p>
        </p:txBody>
      </p:sp>
      <p:sp>
        <p:nvSpPr>
          <p:cNvPr id="38996" name="Text Box 84"/>
          <p:cNvSpPr txBox="1">
            <a:spLocks noChangeArrowheads="1"/>
          </p:cNvSpPr>
          <p:nvPr/>
        </p:nvSpPr>
        <p:spPr bwMode="auto">
          <a:xfrm>
            <a:off x="7021319" y="4423941"/>
            <a:ext cx="1042987"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600">
                <a:latin typeface="Tahoma" panose="020B0604030504040204" pitchFamily="34" charset="0"/>
              </a:rPr>
              <a:t>American Culture</a:t>
            </a:r>
          </a:p>
        </p:txBody>
      </p:sp>
      <p:sp>
        <p:nvSpPr>
          <p:cNvPr id="38997" name="Text Box 85"/>
          <p:cNvSpPr txBox="1">
            <a:spLocks noChangeArrowheads="1"/>
          </p:cNvSpPr>
          <p:nvPr/>
        </p:nvSpPr>
        <p:spPr bwMode="auto">
          <a:xfrm>
            <a:off x="1036444" y="2001416"/>
            <a:ext cx="1984375" cy="126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600">
                <a:latin typeface="Tahoma" panose="020B0604030504040204" pitchFamily="34" charset="0"/>
              </a:rPr>
              <a:t>How the Americans </a:t>
            </a:r>
          </a:p>
          <a:p>
            <a:pPr eaLnBrk="1" hangingPunct="1">
              <a:lnSpc>
                <a:spcPct val="80000"/>
              </a:lnSpc>
              <a:spcBef>
                <a:spcPct val="0"/>
              </a:spcBef>
              <a:buClrTx/>
              <a:buSzTx/>
              <a:buFontTx/>
              <a:buNone/>
            </a:pPr>
            <a:r>
              <a:rPr lang="en-US" altLang="en-US" sz="1600">
                <a:latin typeface="Tahoma" panose="020B0604030504040204" pitchFamily="34" charset="0"/>
              </a:rPr>
              <a:t>see the French:</a:t>
            </a:r>
          </a:p>
          <a:p>
            <a:pPr eaLnBrk="1" hangingPunct="1">
              <a:lnSpc>
                <a:spcPct val="80000"/>
              </a:lnSpc>
              <a:spcBef>
                <a:spcPct val="0"/>
              </a:spcBef>
              <a:buClrTx/>
              <a:buSzTx/>
              <a:buFontTx/>
              <a:buChar char="•"/>
            </a:pPr>
            <a:r>
              <a:rPr lang="en-US" altLang="en-US" sz="1400">
                <a:latin typeface="Tahoma" panose="020B0604030504040204" pitchFamily="34" charset="0"/>
              </a:rPr>
              <a:t> </a:t>
            </a:r>
            <a:r>
              <a:rPr lang="en-US" altLang="en-US" sz="1600">
                <a:latin typeface="Tahoma" panose="020B0604030504040204" pitchFamily="34" charset="0"/>
              </a:rPr>
              <a:t>arrogant</a:t>
            </a:r>
          </a:p>
          <a:p>
            <a:pPr eaLnBrk="1" hangingPunct="1">
              <a:lnSpc>
                <a:spcPct val="80000"/>
              </a:lnSpc>
              <a:spcBef>
                <a:spcPct val="0"/>
              </a:spcBef>
              <a:buClrTx/>
              <a:buSzTx/>
              <a:buFontTx/>
              <a:buChar char="•"/>
            </a:pPr>
            <a:r>
              <a:rPr lang="en-US" altLang="en-US" sz="1600">
                <a:latin typeface="Tahoma" panose="020B0604030504040204" pitchFamily="34" charset="0"/>
              </a:rPr>
              <a:t> flamboyant</a:t>
            </a:r>
          </a:p>
          <a:p>
            <a:pPr eaLnBrk="1" hangingPunct="1">
              <a:lnSpc>
                <a:spcPct val="80000"/>
              </a:lnSpc>
              <a:spcBef>
                <a:spcPct val="0"/>
              </a:spcBef>
              <a:buClrTx/>
              <a:buSzTx/>
              <a:buFontTx/>
              <a:buChar char="•"/>
            </a:pPr>
            <a:r>
              <a:rPr lang="en-US" altLang="en-US" sz="1600">
                <a:latin typeface="Tahoma" panose="020B0604030504040204" pitchFamily="34" charset="0"/>
              </a:rPr>
              <a:t> hierarchical</a:t>
            </a:r>
          </a:p>
          <a:p>
            <a:pPr eaLnBrk="1" hangingPunct="1">
              <a:lnSpc>
                <a:spcPct val="80000"/>
              </a:lnSpc>
              <a:spcBef>
                <a:spcPct val="0"/>
              </a:spcBef>
              <a:buClrTx/>
              <a:buSzTx/>
              <a:buFontTx/>
              <a:buChar char="•"/>
            </a:pPr>
            <a:r>
              <a:rPr lang="en-US" altLang="en-US" sz="1600">
                <a:latin typeface="Tahoma" panose="020B0604030504040204" pitchFamily="34" charset="0"/>
              </a:rPr>
              <a:t> emotional</a:t>
            </a:r>
          </a:p>
        </p:txBody>
      </p:sp>
      <p:sp>
        <p:nvSpPr>
          <p:cNvPr id="38998" name="Text Box 86"/>
          <p:cNvSpPr txBox="1">
            <a:spLocks noChangeArrowheads="1"/>
          </p:cNvSpPr>
          <p:nvPr/>
        </p:nvSpPr>
        <p:spPr bwMode="auto">
          <a:xfrm>
            <a:off x="6124381" y="1868066"/>
            <a:ext cx="2005013" cy="126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600">
                <a:latin typeface="Tahoma" panose="020B0604030504040204" pitchFamily="34" charset="0"/>
              </a:rPr>
              <a:t>How the French see the Americans:</a:t>
            </a:r>
          </a:p>
          <a:p>
            <a:pPr eaLnBrk="1" hangingPunct="1">
              <a:lnSpc>
                <a:spcPct val="80000"/>
              </a:lnSpc>
              <a:spcBef>
                <a:spcPct val="0"/>
              </a:spcBef>
              <a:buClrTx/>
              <a:buSzTx/>
              <a:buFontTx/>
              <a:buChar char="•"/>
            </a:pPr>
            <a:r>
              <a:rPr lang="en-US" altLang="en-US" sz="1400">
                <a:latin typeface="Tahoma" panose="020B0604030504040204" pitchFamily="34" charset="0"/>
              </a:rPr>
              <a:t> </a:t>
            </a:r>
            <a:r>
              <a:rPr lang="en-US" altLang="en-US" sz="1600">
                <a:latin typeface="Tahoma" panose="020B0604030504040204" pitchFamily="34" charset="0"/>
              </a:rPr>
              <a:t>naive</a:t>
            </a:r>
          </a:p>
          <a:p>
            <a:pPr eaLnBrk="1" hangingPunct="1">
              <a:lnSpc>
                <a:spcPct val="80000"/>
              </a:lnSpc>
              <a:spcBef>
                <a:spcPct val="0"/>
              </a:spcBef>
              <a:buClrTx/>
              <a:buSzTx/>
              <a:buFontTx/>
              <a:buChar char="•"/>
            </a:pPr>
            <a:r>
              <a:rPr lang="en-US" altLang="en-US" sz="1600">
                <a:latin typeface="Tahoma" panose="020B0604030504040204" pitchFamily="34" charset="0"/>
              </a:rPr>
              <a:t> aggressive</a:t>
            </a:r>
          </a:p>
          <a:p>
            <a:pPr eaLnBrk="1" hangingPunct="1">
              <a:lnSpc>
                <a:spcPct val="80000"/>
              </a:lnSpc>
              <a:spcBef>
                <a:spcPct val="0"/>
              </a:spcBef>
              <a:buClrTx/>
              <a:buSzTx/>
              <a:buFontTx/>
              <a:buChar char="•"/>
            </a:pPr>
            <a:r>
              <a:rPr lang="en-US" altLang="en-US" sz="1600">
                <a:latin typeface="Tahoma" panose="020B0604030504040204" pitchFamily="34" charset="0"/>
              </a:rPr>
              <a:t> unprincipled</a:t>
            </a:r>
          </a:p>
          <a:p>
            <a:pPr eaLnBrk="1" hangingPunct="1">
              <a:lnSpc>
                <a:spcPct val="80000"/>
              </a:lnSpc>
              <a:spcBef>
                <a:spcPct val="0"/>
              </a:spcBef>
              <a:buClrTx/>
              <a:buSzTx/>
              <a:buFontTx/>
              <a:buChar char="•"/>
            </a:pPr>
            <a:r>
              <a:rPr lang="en-US" altLang="en-US" sz="1600">
                <a:latin typeface="Tahoma" panose="020B0604030504040204" pitchFamily="34" charset="0"/>
              </a:rPr>
              <a:t> workaholic</a:t>
            </a:r>
          </a:p>
        </p:txBody>
      </p:sp>
      <p:sp>
        <p:nvSpPr>
          <p:cNvPr id="38999" name="Freeform 87"/>
          <p:cNvSpPr>
            <a:spLocks/>
          </p:cNvSpPr>
          <p:nvPr/>
        </p:nvSpPr>
        <p:spPr bwMode="auto">
          <a:xfrm>
            <a:off x="1761930" y="2001416"/>
            <a:ext cx="4953000" cy="3276600"/>
          </a:xfrm>
          <a:custGeom>
            <a:avLst/>
            <a:gdLst>
              <a:gd name="T0" fmla="*/ 0 w 2992"/>
              <a:gd name="T1" fmla="*/ 2147483646 h 1118"/>
              <a:gd name="T2" fmla="*/ 2147483646 w 2992"/>
              <a:gd name="T3" fmla="*/ 2147483646 h 1118"/>
              <a:gd name="T4" fmla="*/ 2147483646 w 2992"/>
              <a:gd name="T5" fmla="*/ 2147483646 h 1118"/>
              <a:gd name="T6" fmla="*/ 2147483646 w 2992"/>
              <a:gd name="T7" fmla="*/ 2147483646 h 1118"/>
              <a:gd name="T8" fmla="*/ 2147483646 w 2992"/>
              <a:gd name="T9" fmla="*/ 2147483646 h 1118"/>
              <a:gd name="T10" fmla="*/ 2147483646 w 2992"/>
              <a:gd name="T11" fmla="*/ 2147483646 h 1118"/>
              <a:gd name="T12" fmla="*/ 2147483646 w 2992"/>
              <a:gd name="T13" fmla="*/ 2147483646 h 1118"/>
              <a:gd name="T14" fmla="*/ 2147483646 w 2992"/>
              <a:gd name="T15" fmla="*/ 2147483646 h 1118"/>
              <a:gd name="T16" fmla="*/ 2147483646 w 2992"/>
              <a:gd name="T17" fmla="*/ 2147483646 h 1118"/>
              <a:gd name="T18" fmla="*/ 2147483646 w 2992"/>
              <a:gd name="T19" fmla="*/ 2147483646 h 1118"/>
              <a:gd name="T20" fmla="*/ 2147483646 w 2992"/>
              <a:gd name="T21" fmla="*/ 2147483646 h 1118"/>
              <a:gd name="T22" fmla="*/ 2147483646 w 2992"/>
              <a:gd name="T23" fmla="*/ 2147483646 h 1118"/>
              <a:gd name="T24" fmla="*/ 2147483646 w 2992"/>
              <a:gd name="T25" fmla="*/ 2147483646 h 1118"/>
              <a:gd name="T26" fmla="*/ 2147483646 w 2992"/>
              <a:gd name="T27" fmla="*/ 2147483646 h 1118"/>
              <a:gd name="T28" fmla="*/ 2147483646 w 2992"/>
              <a:gd name="T29" fmla="*/ 2147483646 h 1118"/>
              <a:gd name="T30" fmla="*/ 2147483646 w 2992"/>
              <a:gd name="T31" fmla="*/ 2147483646 h 1118"/>
              <a:gd name="T32" fmla="*/ 2147483646 w 2992"/>
              <a:gd name="T33" fmla="*/ 2147483646 h 1118"/>
              <a:gd name="T34" fmla="*/ 2147483646 w 2992"/>
              <a:gd name="T35" fmla="*/ 2147483646 h 1118"/>
              <a:gd name="T36" fmla="*/ 2147483646 w 2992"/>
              <a:gd name="T37" fmla="*/ 2147483646 h 1118"/>
              <a:gd name="T38" fmla="*/ 2147483646 w 2992"/>
              <a:gd name="T39" fmla="*/ 2147483646 h 1118"/>
              <a:gd name="T40" fmla="*/ 2147483646 w 2992"/>
              <a:gd name="T41" fmla="*/ 2147483646 h 1118"/>
              <a:gd name="T42" fmla="*/ 2147483646 w 2992"/>
              <a:gd name="T43" fmla="*/ 2147483646 h 1118"/>
              <a:gd name="T44" fmla="*/ 2147483646 w 2992"/>
              <a:gd name="T45" fmla="*/ 2147483646 h 1118"/>
              <a:gd name="T46" fmla="*/ 2147483646 w 2992"/>
              <a:gd name="T47" fmla="*/ 2147483646 h 1118"/>
              <a:gd name="T48" fmla="*/ 2147483646 w 2992"/>
              <a:gd name="T49" fmla="*/ 2147483646 h 1118"/>
              <a:gd name="T50" fmla="*/ 2147483646 w 2992"/>
              <a:gd name="T51" fmla="*/ 2147483646 h 11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992" h="1118">
                <a:moveTo>
                  <a:pt x="0" y="1103"/>
                </a:moveTo>
                <a:cubicBezTo>
                  <a:pt x="40" y="1090"/>
                  <a:pt x="258" y="1097"/>
                  <a:pt x="277" y="1096"/>
                </a:cubicBezTo>
                <a:cubicBezTo>
                  <a:pt x="327" y="1078"/>
                  <a:pt x="383" y="1058"/>
                  <a:pt x="426" y="1028"/>
                </a:cubicBezTo>
                <a:cubicBezTo>
                  <a:pt x="460" y="1004"/>
                  <a:pt x="493" y="973"/>
                  <a:pt x="524" y="946"/>
                </a:cubicBezTo>
                <a:cubicBezTo>
                  <a:pt x="591" y="889"/>
                  <a:pt x="508" y="954"/>
                  <a:pt x="561" y="901"/>
                </a:cubicBezTo>
                <a:cubicBezTo>
                  <a:pt x="588" y="874"/>
                  <a:pt x="618" y="847"/>
                  <a:pt x="651" y="826"/>
                </a:cubicBezTo>
                <a:cubicBezTo>
                  <a:pt x="670" y="798"/>
                  <a:pt x="695" y="785"/>
                  <a:pt x="718" y="759"/>
                </a:cubicBezTo>
                <a:cubicBezTo>
                  <a:pt x="768" y="702"/>
                  <a:pt x="821" y="646"/>
                  <a:pt x="868" y="587"/>
                </a:cubicBezTo>
                <a:cubicBezTo>
                  <a:pt x="951" y="482"/>
                  <a:pt x="1022" y="368"/>
                  <a:pt x="1107" y="265"/>
                </a:cubicBezTo>
                <a:cubicBezTo>
                  <a:pt x="1140" y="224"/>
                  <a:pt x="1182" y="167"/>
                  <a:pt x="1227" y="138"/>
                </a:cubicBezTo>
                <a:cubicBezTo>
                  <a:pt x="1274" y="69"/>
                  <a:pt x="1350" y="24"/>
                  <a:pt x="1429" y="3"/>
                </a:cubicBezTo>
                <a:cubicBezTo>
                  <a:pt x="1463" y="5"/>
                  <a:pt x="1562" y="0"/>
                  <a:pt x="1608" y="26"/>
                </a:cubicBezTo>
                <a:cubicBezTo>
                  <a:pt x="1689" y="72"/>
                  <a:pt x="1624" y="38"/>
                  <a:pt x="1676" y="78"/>
                </a:cubicBezTo>
                <a:cubicBezTo>
                  <a:pt x="1690" y="89"/>
                  <a:pt x="1720" y="108"/>
                  <a:pt x="1720" y="108"/>
                </a:cubicBezTo>
                <a:cubicBezTo>
                  <a:pt x="1736" y="133"/>
                  <a:pt x="1780" y="175"/>
                  <a:pt x="1780" y="175"/>
                </a:cubicBezTo>
                <a:cubicBezTo>
                  <a:pt x="1811" y="265"/>
                  <a:pt x="1882" y="332"/>
                  <a:pt x="1937" y="407"/>
                </a:cubicBezTo>
                <a:cubicBezTo>
                  <a:pt x="1967" y="494"/>
                  <a:pt x="2046" y="528"/>
                  <a:pt x="2102" y="594"/>
                </a:cubicBezTo>
                <a:cubicBezTo>
                  <a:pt x="2116" y="610"/>
                  <a:pt x="2125" y="631"/>
                  <a:pt x="2139" y="647"/>
                </a:cubicBezTo>
                <a:cubicBezTo>
                  <a:pt x="2177" y="689"/>
                  <a:pt x="2219" y="719"/>
                  <a:pt x="2259" y="759"/>
                </a:cubicBezTo>
                <a:cubicBezTo>
                  <a:pt x="2298" y="798"/>
                  <a:pt x="2355" y="825"/>
                  <a:pt x="2394" y="864"/>
                </a:cubicBezTo>
                <a:cubicBezTo>
                  <a:pt x="2434" y="904"/>
                  <a:pt x="2481" y="936"/>
                  <a:pt x="2528" y="968"/>
                </a:cubicBezTo>
                <a:cubicBezTo>
                  <a:pt x="2537" y="974"/>
                  <a:pt x="2549" y="976"/>
                  <a:pt x="2558" y="983"/>
                </a:cubicBezTo>
                <a:cubicBezTo>
                  <a:pt x="2577" y="999"/>
                  <a:pt x="2587" y="1028"/>
                  <a:pt x="2611" y="1036"/>
                </a:cubicBezTo>
                <a:cubicBezTo>
                  <a:pt x="2646" y="1047"/>
                  <a:pt x="2675" y="1067"/>
                  <a:pt x="2708" y="1081"/>
                </a:cubicBezTo>
                <a:cubicBezTo>
                  <a:pt x="2761" y="1103"/>
                  <a:pt x="2831" y="1110"/>
                  <a:pt x="2887" y="1118"/>
                </a:cubicBezTo>
                <a:cubicBezTo>
                  <a:pt x="2922" y="1115"/>
                  <a:pt x="2992" y="1110"/>
                  <a:pt x="2992" y="1110"/>
                </a:cubicBezTo>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000" name="Freeform 88"/>
          <p:cNvSpPr>
            <a:spLocks/>
          </p:cNvSpPr>
          <p:nvPr/>
        </p:nvSpPr>
        <p:spPr bwMode="auto">
          <a:xfrm>
            <a:off x="2676330" y="2001416"/>
            <a:ext cx="5105400" cy="3276600"/>
          </a:xfrm>
          <a:custGeom>
            <a:avLst/>
            <a:gdLst>
              <a:gd name="T0" fmla="*/ 0 w 2992"/>
              <a:gd name="T1" fmla="*/ 2147483646 h 1118"/>
              <a:gd name="T2" fmla="*/ 2147483646 w 2992"/>
              <a:gd name="T3" fmla="*/ 2147483646 h 1118"/>
              <a:gd name="T4" fmla="*/ 2147483646 w 2992"/>
              <a:gd name="T5" fmla="*/ 2147483646 h 1118"/>
              <a:gd name="T6" fmla="*/ 2147483646 w 2992"/>
              <a:gd name="T7" fmla="*/ 2147483646 h 1118"/>
              <a:gd name="T8" fmla="*/ 2147483646 w 2992"/>
              <a:gd name="T9" fmla="*/ 2147483646 h 1118"/>
              <a:gd name="T10" fmla="*/ 2147483646 w 2992"/>
              <a:gd name="T11" fmla="*/ 2147483646 h 1118"/>
              <a:gd name="T12" fmla="*/ 2147483646 w 2992"/>
              <a:gd name="T13" fmla="*/ 2147483646 h 1118"/>
              <a:gd name="T14" fmla="*/ 2147483646 w 2992"/>
              <a:gd name="T15" fmla="*/ 2147483646 h 1118"/>
              <a:gd name="T16" fmla="*/ 2147483646 w 2992"/>
              <a:gd name="T17" fmla="*/ 2147483646 h 1118"/>
              <a:gd name="T18" fmla="*/ 2147483646 w 2992"/>
              <a:gd name="T19" fmla="*/ 2147483646 h 1118"/>
              <a:gd name="T20" fmla="*/ 2147483646 w 2992"/>
              <a:gd name="T21" fmla="*/ 2147483646 h 1118"/>
              <a:gd name="T22" fmla="*/ 2147483646 w 2992"/>
              <a:gd name="T23" fmla="*/ 2147483646 h 1118"/>
              <a:gd name="T24" fmla="*/ 2147483646 w 2992"/>
              <a:gd name="T25" fmla="*/ 2147483646 h 1118"/>
              <a:gd name="T26" fmla="*/ 2147483646 w 2992"/>
              <a:gd name="T27" fmla="*/ 2147483646 h 1118"/>
              <a:gd name="T28" fmla="*/ 2147483646 w 2992"/>
              <a:gd name="T29" fmla="*/ 2147483646 h 1118"/>
              <a:gd name="T30" fmla="*/ 2147483646 w 2992"/>
              <a:gd name="T31" fmla="*/ 2147483646 h 1118"/>
              <a:gd name="T32" fmla="*/ 2147483646 w 2992"/>
              <a:gd name="T33" fmla="*/ 2147483646 h 1118"/>
              <a:gd name="T34" fmla="*/ 2147483646 w 2992"/>
              <a:gd name="T35" fmla="*/ 2147483646 h 1118"/>
              <a:gd name="T36" fmla="*/ 2147483646 w 2992"/>
              <a:gd name="T37" fmla="*/ 2147483646 h 1118"/>
              <a:gd name="T38" fmla="*/ 2147483646 w 2992"/>
              <a:gd name="T39" fmla="*/ 2147483646 h 1118"/>
              <a:gd name="T40" fmla="*/ 2147483646 w 2992"/>
              <a:gd name="T41" fmla="*/ 2147483646 h 1118"/>
              <a:gd name="T42" fmla="*/ 2147483646 w 2992"/>
              <a:gd name="T43" fmla="*/ 2147483646 h 1118"/>
              <a:gd name="T44" fmla="*/ 2147483646 w 2992"/>
              <a:gd name="T45" fmla="*/ 2147483646 h 1118"/>
              <a:gd name="T46" fmla="*/ 2147483646 w 2992"/>
              <a:gd name="T47" fmla="*/ 2147483646 h 1118"/>
              <a:gd name="T48" fmla="*/ 2147483646 w 2992"/>
              <a:gd name="T49" fmla="*/ 2147483646 h 1118"/>
              <a:gd name="T50" fmla="*/ 2147483646 w 2992"/>
              <a:gd name="T51" fmla="*/ 2147483646 h 11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992" h="1118">
                <a:moveTo>
                  <a:pt x="0" y="1103"/>
                </a:moveTo>
                <a:cubicBezTo>
                  <a:pt x="40" y="1090"/>
                  <a:pt x="258" y="1097"/>
                  <a:pt x="277" y="1096"/>
                </a:cubicBezTo>
                <a:cubicBezTo>
                  <a:pt x="327" y="1078"/>
                  <a:pt x="383" y="1058"/>
                  <a:pt x="426" y="1028"/>
                </a:cubicBezTo>
                <a:cubicBezTo>
                  <a:pt x="460" y="1004"/>
                  <a:pt x="493" y="973"/>
                  <a:pt x="524" y="946"/>
                </a:cubicBezTo>
                <a:cubicBezTo>
                  <a:pt x="591" y="889"/>
                  <a:pt x="508" y="954"/>
                  <a:pt x="561" y="901"/>
                </a:cubicBezTo>
                <a:cubicBezTo>
                  <a:pt x="588" y="874"/>
                  <a:pt x="618" y="847"/>
                  <a:pt x="651" y="826"/>
                </a:cubicBezTo>
                <a:cubicBezTo>
                  <a:pt x="670" y="798"/>
                  <a:pt x="695" y="785"/>
                  <a:pt x="718" y="759"/>
                </a:cubicBezTo>
                <a:cubicBezTo>
                  <a:pt x="768" y="702"/>
                  <a:pt x="821" y="646"/>
                  <a:pt x="868" y="587"/>
                </a:cubicBezTo>
                <a:cubicBezTo>
                  <a:pt x="951" y="482"/>
                  <a:pt x="1022" y="368"/>
                  <a:pt x="1107" y="265"/>
                </a:cubicBezTo>
                <a:cubicBezTo>
                  <a:pt x="1140" y="224"/>
                  <a:pt x="1182" y="167"/>
                  <a:pt x="1227" y="138"/>
                </a:cubicBezTo>
                <a:cubicBezTo>
                  <a:pt x="1274" y="69"/>
                  <a:pt x="1350" y="24"/>
                  <a:pt x="1429" y="3"/>
                </a:cubicBezTo>
                <a:cubicBezTo>
                  <a:pt x="1463" y="5"/>
                  <a:pt x="1562" y="0"/>
                  <a:pt x="1608" y="26"/>
                </a:cubicBezTo>
                <a:cubicBezTo>
                  <a:pt x="1689" y="72"/>
                  <a:pt x="1624" y="38"/>
                  <a:pt x="1676" y="78"/>
                </a:cubicBezTo>
                <a:cubicBezTo>
                  <a:pt x="1690" y="89"/>
                  <a:pt x="1720" y="108"/>
                  <a:pt x="1720" y="108"/>
                </a:cubicBezTo>
                <a:cubicBezTo>
                  <a:pt x="1736" y="133"/>
                  <a:pt x="1780" y="175"/>
                  <a:pt x="1780" y="175"/>
                </a:cubicBezTo>
                <a:cubicBezTo>
                  <a:pt x="1811" y="265"/>
                  <a:pt x="1882" y="332"/>
                  <a:pt x="1937" y="407"/>
                </a:cubicBezTo>
                <a:cubicBezTo>
                  <a:pt x="1967" y="494"/>
                  <a:pt x="2046" y="528"/>
                  <a:pt x="2102" y="594"/>
                </a:cubicBezTo>
                <a:cubicBezTo>
                  <a:pt x="2116" y="610"/>
                  <a:pt x="2125" y="631"/>
                  <a:pt x="2139" y="647"/>
                </a:cubicBezTo>
                <a:cubicBezTo>
                  <a:pt x="2177" y="689"/>
                  <a:pt x="2219" y="719"/>
                  <a:pt x="2259" y="759"/>
                </a:cubicBezTo>
                <a:cubicBezTo>
                  <a:pt x="2298" y="798"/>
                  <a:pt x="2355" y="825"/>
                  <a:pt x="2394" y="864"/>
                </a:cubicBezTo>
                <a:cubicBezTo>
                  <a:pt x="2434" y="904"/>
                  <a:pt x="2481" y="936"/>
                  <a:pt x="2528" y="968"/>
                </a:cubicBezTo>
                <a:cubicBezTo>
                  <a:pt x="2537" y="974"/>
                  <a:pt x="2549" y="976"/>
                  <a:pt x="2558" y="983"/>
                </a:cubicBezTo>
                <a:cubicBezTo>
                  <a:pt x="2577" y="999"/>
                  <a:pt x="2587" y="1028"/>
                  <a:pt x="2611" y="1036"/>
                </a:cubicBezTo>
                <a:cubicBezTo>
                  <a:pt x="2646" y="1047"/>
                  <a:pt x="2675" y="1067"/>
                  <a:pt x="2708" y="1081"/>
                </a:cubicBezTo>
                <a:cubicBezTo>
                  <a:pt x="2761" y="1103"/>
                  <a:pt x="2831" y="1110"/>
                  <a:pt x="2887" y="1118"/>
                </a:cubicBezTo>
                <a:cubicBezTo>
                  <a:pt x="2922" y="1115"/>
                  <a:pt x="2992" y="1110"/>
                  <a:pt x="2992" y="1110"/>
                </a:cubicBezTo>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001" name="Freeform 89" descr="40%"/>
          <p:cNvSpPr>
            <a:spLocks/>
          </p:cNvSpPr>
          <p:nvPr/>
        </p:nvSpPr>
        <p:spPr bwMode="auto">
          <a:xfrm>
            <a:off x="1357118" y="3179341"/>
            <a:ext cx="2081212" cy="2090738"/>
          </a:xfrm>
          <a:custGeom>
            <a:avLst/>
            <a:gdLst>
              <a:gd name="T0" fmla="*/ 2147483646 w 1311"/>
              <a:gd name="T1" fmla="*/ 2147483646 h 1317"/>
              <a:gd name="T2" fmla="*/ 2147483646 w 1311"/>
              <a:gd name="T3" fmla="*/ 2147483646 h 1317"/>
              <a:gd name="T4" fmla="*/ 2147483646 w 1311"/>
              <a:gd name="T5" fmla="*/ 2147483646 h 1317"/>
              <a:gd name="T6" fmla="*/ 2147483646 w 1311"/>
              <a:gd name="T7" fmla="*/ 2147483646 h 1317"/>
              <a:gd name="T8" fmla="*/ 2147483646 w 1311"/>
              <a:gd name="T9" fmla="*/ 2147483646 h 1317"/>
              <a:gd name="T10" fmla="*/ 2147483646 w 1311"/>
              <a:gd name="T11" fmla="*/ 2147483646 h 1317"/>
              <a:gd name="T12" fmla="*/ 2147483646 w 1311"/>
              <a:gd name="T13" fmla="*/ 2147483646 h 1317"/>
              <a:gd name="T14" fmla="*/ 2147483646 w 1311"/>
              <a:gd name="T15" fmla="*/ 2147483646 h 1317"/>
              <a:gd name="T16" fmla="*/ 2147483646 w 1311"/>
              <a:gd name="T17" fmla="*/ 2147483646 h 1317"/>
              <a:gd name="T18" fmla="*/ 2147483646 w 1311"/>
              <a:gd name="T19" fmla="*/ 2147483646 h 1317"/>
              <a:gd name="T20" fmla="*/ 2147483646 w 1311"/>
              <a:gd name="T21" fmla="*/ 0 h 1317"/>
              <a:gd name="T22" fmla="*/ 2147483646 w 1311"/>
              <a:gd name="T23" fmla="*/ 2147483646 h 1317"/>
              <a:gd name="T24" fmla="*/ 2147483646 w 1311"/>
              <a:gd name="T25" fmla="*/ 2147483646 h 13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11" h="1317">
                <a:moveTo>
                  <a:pt x="40" y="1317"/>
                </a:moveTo>
                <a:cubicBezTo>
                  <a:pt x="82" y="1307"/>
                  <a:pt x="0" y="1313"/>
                  <a:pt x="43" y="1310"/>
                </a:cubicBezTo>
                <a:cubicBezTo>
                  <a:pt x="234" y="1297"/>
                  <a:pt x="396" y="1273"/>
                  <a:pt x="586" y="1250"/>
                </a:cubicBezTo>
                <a:cubicBezTo>
                  <a:pt x="640" y="1243"/>
                  <a:pt x="678" y="1141"/>
                  <a:pt x="736" y="1115"/>
                </a:cubicBezTo>
                <a:cubicBezTo>
                  <a:pt x="794" y="1059"/>
                  <a:pt x="804" y="983"/>
                  <a:pt x="855" y="921"/>
                </a:cubicBezTo>
                <a:cubicBezTo>
                  <a:pt x="888" y="882"/>
                  <a:pt x="919" y="777"/>
                  <a:pt x="919" y="777"/>
                </a:cubicBezTo>
                <a:cubicBezTo>
                  <a:pt x="931" y="754"/>
                  <a:pt x="974" y="708"/>
                  <a:pt x="989" y="688"/>
                </a:cubicBezTo>
                <a:cubicBezTo>
                  <a:pt x="1002" y="668"/>
                  <a:pt x="1017" y="636"/>
                  <a:pt x="1028" y="613"/>
                </a:cubicBezTo>
                <a:cubicBezTo>
                  <a:pt x="1068" y="544"/>
                  <a:pt x="1101" y="511"/>
                  <a:pt x="1129" y="433"/>
                </a:cubicBezTo>
                <a:cubicBezTo>
                  <a:pt x="1148" y="381"/>
                  <a:pt x="1207" y="269"/>
                  <a:pt x="1207" y="269"/>
                </a:cubicBezTo>
                <a:cubicBezTo>
                  <a:pt x="1226" y="187"/>
                  <a:pt x="1268" y="72"/>
                  <a:pt x="1304" y="0"/>
                </a:cubicBezTo>
                <a:cubicBezTo>
                  <a:pt x="1308" y="327"/>
                  <a:pt x="1296" y="720"/>
                  <a:pt x="1308" y="1047"/>
                </a:cubicBezTo>
                <a:cubicBezTo>
                  <a:pt x="1311" y="1135"/>
                  <a:pt x="1277" y="1214"/>
                  <a:pt x="1277" y="1309"/>
                </a:cubicBezTo>
              </a:path>
            </a:pathLst>
          </a:custGeom>
          <a:pattFill prst="pct40">
            <a:fgClr>
              <a:srgbClr val="FFFF00"/>
            </a:fgClr>
            <a:bgClr>
              <a:srgbClr val="FFFFFF"/>
            </a:bgClr>
          </a:pattFill>
          <a:ln w="9525" cap="flat" cmpd="sng">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002" name="Freeform 90" descr="40%"/>
          <p:cNvSpPr>
            <a:spLocks/>
          </p:cNvSpPr>
          <p:nvPr/>
        </p:nvSpPr>
        <p:spPr bwMode="auto">
          <a:xfrm>
            <a:off x="5983094" y="3168229"/>
            <a:ext cx="1755775" cy="2125662"/>
          </a:xfrm>
          <a:custGeom>
            <a:avLst/>
            <a:gdLst>
              <a:gd name="T0" fmla="*/ 2147483646 w 1107"/>
              <a:gd name="T1" fmla="*/ 2147483646 h 1339"/>
              <a:gd name="T2" fmla="*/ 2147483646 w 1107"/>
              <a:gd name="T3" fmla="*/ 2147483646 h 1339"/>
              <a:gd name="T4" fmla="*/ 2147483646 w 1107"/>
              <a:gd name="T5" fmla="*/ 2147483646 h 1339"/>
              <a:gd name="T6" fmla="*/ 2147483646 w 1107"/>
              <a:gd name="T7" fmla="*/ 2147483646 h 1339"/>
              <a:gd name="T8" fmla="*/ 2147483646 w 1107"/>
              <a:gd name="T9" fmla="*/ 2147483646 h 1339"/>
              <a:gd name="T10" fmla="*/ 2147483646 w 1107"/>
              <a:gd name="T11" fmla="*/ 2147483646 h 1339"/>
              <a:gd name="T12" fmla="*/ 2147483646 w 1107"/>
              <a:gd name="T13" fmla="*/ 2147483646 h 1339"/>
              <a:gd name="T14" fmla="*/ 2147483646 w 1107"/>
              <a:gd name="T15" fmla="*/ 2147483646 h 1339"/>
              <a:gd name="T16" fmla="*/ 2147483646 w 1107"/>
              <a:gd name="T17" fmla="*/ 2147483646 h 1339"/>
              <a:gd name="T18" fmla="*/ 2147483646 w 1107"/>
              <a:gd name="T19" fmla="*/ 2147483646 h 1339"/>
              <a:gd name="T20" fmla="*/ 2147483646 w 1107"/>
              <a:gd name="T21" fmla="*/ 2147483646 h 1339"/>
              <a:gd name="T22" fmla="*/ 2147483646 w 1107"/>
              <a:gd name="T23" fmla="*/ 2147483646 h 1339"/>
              <a:gd name="T24" fmla="*/ 2147483646 w 1107"/>
              <a:gd name="T25" fmla="*/ 2147483646 h 1339"/>
              <a:gd name="T26" fmla="*/ 2147483646 w 1107"/>
              <a:gd name="T27" fmla="*/ 2147483646 h 1339"/>
              <a:gd name="T28" fmla="*/ 2147483646 w 1107"/>
              <a:gd name="T29" fmla="*/ 2147483646 h 1339"/>
              <a:gd name="T30" fmla="*/ 2147483646 w 1107"/>
              <a:gd name="T31" fmla="*/ 2147483646 h 1339"/>
              <a:gd name="T32" fmla="*/ 2147483646 w 1107"/>
              <a:gd name="T33" fmla="*/ 2147483646 h 13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07" h="1339">
                <a:moveTo>
                  <a:pt x="29" y="1339"/>
                </a:moveTo>
                <a:cubicBezTo>
                  <a:pt x="39" y="1039"/>
                  <a:pt x="29" y="733"/>
                  <a:pt x="14" y="449"/>
                </a:cubicBezTo>
                <a:cubicBezTo>
                  <a:pt x="17" y="380"/>
                  <a:pt x="10" y="264"/>
                  <a:pt x="14" y="194"/>
                </a:cubicBezTo>
                <a:cubicBezTo>
                  <a:pt x="17" y="147"/>
                  <a:pt x="0" y="58"/>
                  <a:pt x="14" y="15"/>
                </a:cubicBezTo>
                <a:cubicBezTo>
                  <a:pt x="19" y="0"/>
                  <a:pt x="65" y="126"/>
                  <a:pt x="73" y="138"/>
                </a:cubicBezTo>
                <a:cubicBezTo>
                  <a:pt x="82" y="149"/>
                  <a:pt x="94" y="156"/>
                  <a:pt x="103" y="166"/>
                </a:cubicBezTo>
                <a:cubicBezTo>
                  <a:pt x="126" y="215"/>
                  <a:pt x="152" y="258"/>
                  <a:pt x="176" y="307"/>
                </a:cubicBezTo>
                <a:cubicBezTo>
                  <a:pt x="196" y="351"/>
                  <a:pt x="219" y="373"/>
                  <a:pt x="239" y="404"/>
                </a:cubicBezTo>
                <a:cubicBezTo>
                  <a:pt x="259" y="435"/>
                  <a:pt x="268" y="440"/>
                  <a:pt x="297" y="490"/>
                </a:cubicBezTo>
                <a:cubicBezTo>
                  <a:pt x="334" y="567"/>
                  <a:pt x="354" y="652"/>
                  <a:pt x="411" y="703"/>
                </a:cubicBezTo>
                <a:cubicBezTo>
                  <a:pt x="425" y="731"/>
                  <a:pt x="435" y="749"/>
                  <a:pt x="448" y="778"/>
                </a:cubicBezTo>
                <a:cubicBezTo>
                  <a:pt x="467" y="819"/>
                  <a:pt x="485" y="874"/>
                  <a:pt x="512" y="914"/>
                </a:cubicBezTo>
                <a:cubicBezTo>
                  <a:pt x="604" y="1044"/>
                  <a:pt x="475" y="823"/>
                  <a:pt x="572" y="983"/>
                </a:cubicBezTo>
                <a:cubicBezTo>
                  <a:pt x="608" y="1042"/>
                  <a:pt x="574" y="1015"/>
                  <a:pt x="624" y="1040"/>
                </a:cubicBezTo>
                <a:cubicBezTo>
                  <a:pt x="636" y="1066"/>
                  <a:pt x="666" y="1082"/>
                  <a:pt x="680" y="1107"/>
                </a:cubicBezTo>
                <a:cubicBezTo>
                  <a:pt x="707" y="1154"/>
                  <a:pt x="730" y="1198"/>
                  <a:pt x="767" y="1223"/>
                </a:cubicBezTo>
                <a:cubicBezTo>
                  <a:pt x="879" y="1300"/>
                  <a:pt x="975" y="1331"/>
                  <a:pt x="1107" y="1331"/>
                </a:cubicBezTo>
              </a:path>
            </a:pathLst>
          </a:custGeom>
          <a:pattFill prst="pct40">
            <a:fgClr>
              <a:srgbClr val="FFFF00"/>
            </a:fgClr>
            <a:bgClr>
              <a:srgbClr val="FFFFFF"/>
            </a:bgClr>
          </a:pattFill>
          <a:ln w="9525" cap="flat" cmpd="sng">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extLst>
      <p:ext uri="{BB962C8B-B14F-4D97-AF65-F5344CB8AC3E}">
        <p14:creationId xmlns:p14="http://schemas.microsoft.com/office/powerpoint/2010/main" val="30810492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57673"/>
            <a:ext cx="8596668" cy="771331"/>
          </a:xfrm>
        </p:spPr>
        <p:txBody>
          <a:bodyPr/>
          <a:lstStyle/>
          <a:p>
            <a:r>
              <a:rPr lang="en-US" dirty="0" smtClean="0"/>
              <a:t>Qualities or Flaws?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140060553"/>
              </p:ext>
            </p:extLst>
          </p:nvPr>
        </p:nvGraphicFramePr>
        <p:xfrm>
          <a:off x="421292" y="1219200"/>
          <a:ext cx="9500638" cy="5201208"/>
        </p:xfrm>
        <a:graphic>
          <a:graphicData uri="http://schemas.openxmlformats.org/drawingml/2006/table">
            <a:tbl>
              <a:tblPr firstRow="1" bandRow="1">
                <a:tableStyleId>{5C22544A-7EE6-4342-B048-85BDC9FD1C3A}</a:tableStyleId>
              </a:tblPr>
              <a:tblGrid>
                <a:gridCol w="4750319">
                  <a:extLst>
                    <a:ext uri="{9D8B030D-6E8A-4147-A177-3AD203B41FA5}">
                      <a16:colId xmlns:a16="http://schemas.microsoft.com/office/drawing/2014/main" val="486666502"/>
                    </a:ext>
                  </a:extLst>
                </a:gridCol>
                <a:gridCol w="4750319">
                  <a:extLst>
                    <a:ext uri="{9D8B030D-6E8A-4147-A177-3AD203B41FA5}">
                      <a16:colId xmlns:a16="http://schemas.microsoft.com/office/drawing/2014/main" val="421194552"/>
                    </a:ext>
                  </a:extLst>
                </a:gridCol>
              </a:tblGrid>
              <a:tr h="493097">
                <a:tc>
                  <a:txBody>
                    <a:bodyPr/>
                    <a:lstStyle/>
                    <a:p>
                      <a:r>
                        <a:rPr lang="en-US" sz="1600" dirty="0" smtClean="0"/>
                        <a:t>American Qualities</a:t>
                      </a:r>
                      <a:endParaRPr lang="en-US" sz="1600" dirty="0"/>
                    </a:p>
                  </a:txBody>
                  <a:tcPr/>
                </a:tc>
                <a:tc>
                  <a:txBody>
                    <a:bodyPr/>
                    <a:lstStyle/>
                    <a:p>
                      <a:r>
                        <a:rPr lang="en-US" sz="1600" dirty="0" smtClean="0"/>
                        <a:t>Others’ Perceptions</a:t>
                      </a:r>
                      <a:endParaRPr lang="en-US" sz="1600" dirty="0"/>
                    </a:p>
                  </a:txBody>
                  <a:tcPr/>
                </a:tc>
                <a:extLst>
                  <a:ext uri="{0D108BD9-81ED-4DB2-BD59-A6C34878D82A}">
                    <a16:rowId xmlns:a16="http://schemas.microsoft.com/office/drawing/2014/main" val="485767684"/>
                  </a:ext>
                </a:extLst>
              </a:tr>
              <a:tr h="291647">
                <a:tc>
                  <a:txBody>
                    <a:bodyPr/>
                    <a:lstStyle/>
                    <a:p>
                      <a:r>
                        <a:rPr lang="en-US" sz="1600" dirty="0" smtClean="0"/>
                        <a:t>Democracy &amp; equality</a:t>
                      </a:r>
                      <a:endParaRPr lang="en-US" sz="1600" dirty="0"/>
                    </a:p>
                  </a:txBody>
                  <a:tcPr/>
                </a:tc>
                <a:tc>
                  <a:txBody>
                    <a:bodyPr/>
                    <a:lstStyle/>
                    <a:p>
                      <a:r>
                        <a:rPr lang="en-US" sz="1600" dirty="0" smtClean="0"/>
                        <a:t>Does not exist,</a:t>
                      </a:r>
                      <a:r>
                        <a:rPr lang="en-US" sz="1600" baseline="0" dirty="0" smtClean="0"/>
                        <a:t> impractical anyway (Asian)</a:t>
                      </a:r>
                      <a:endParaRPr lang="en-US" sz="1600" dirty="0"/>
                    </a:p>
                  </a:txBody>
                  <a:tcPr/>
                </a:tc>
                <a:extLst>
                  <a:ext uri="{0D108BD9-81ED-4DB2-BD59-A6C34878D82A}">
                    <a16:rowId xmlns:a16="http://schemas.microsoft.com/office/drawing/2014/main" val="2969615356"/>
                  </a:ext>
                </a:extLst>
              </a:tr>
              <a:tr h="291647">
                <a:tc>
                  <a:txBody>
                    <a:bodyPr/>
                    <a:lstStyle/>
                    <a:p>
                      <a:r>
                        <a:rPr lang="en-US" sz="1600" dirty="0" smtClean="0"/>
                        <a:t>Individualism</a:t>
                      </a:r>
                      <a:endParaRPr lang="en-US" sz="1600" dirty="0"/>
                    </a:p>
                  </a:txBody>
                  <a:tcPr/>
                </a:tc>
                <a:tc>
                  <a:txBody>
                    <a:bodyPr/>
                    <a:lstStyle/>
                    <a:p>
                      <a:r>
                        <a:rPr lang="en-US" sz="1600" dirty="0" smtClean="0"/>
                        <a:t>Lack of concern for others (Asian, Swedish)</a:t>
                      </a:r>
                    </a:p>
                  </a:txBody>
                  <a:tcPr/>
                </a:tc>
                <a:extLst>
                  <a:ext uri="{0D108BD9-81ED-4DB2-BD59-A6C34878D82A}">
                    <a16:rowId xmlns:a16="http://schemas.microsoft.com/office/drawing/2014/main" val="1965771831"/>
                  </a:ext>
                </a:extLst>
              </a:tr>
              <a:tr h="291647">
                <a:tc>
                  <a:txBody>
                    <a:bodyPr/>
                    <a:lstStyle/>
                    <a:p>
                      <a:r>
                        <a:rPr lang="en-US" sz="1600" dirty="0" smtClean="0"/>
                        <a:t>Competitiveness</a:t>
                      </a:r>
                      <a:endParaRPr lang="en-US" sz="1600" dirty="0"/>
                    </a:p>
                  </a:txBody>
                  <a:tcPr/>
                </a:tc>
                <a:tc>
                  <a:txBody>
                    <a:bodyPr/>
                    <a:lstStyle/>
                    <a:p>
                      <a:r>
                        <a:rPr lang="en-US" sz="1600" dirty="0" smtClean="0"/>
                        <a:t>Aggressiveness (French)</a:t>
                      </a:r>
                      <a:endParaRPr lang="en-US" sz="1600" dirty="0"/>
                    </a:p>
                  </a:txBody>
                  <a:tcPr/>
                </a:tc>
                <a:extLst>
                  <a:ext uri="{0D108BD9-81ED-4DB2-BD59-A6C34878D82A}">
                    <a16:rowId xmlns:a16="http://schemas.microsoft.com/office/drawing/2014/main" val="1167442112"/>
                  </a:ext>
                </a:extLst>
              </a:tr>
              <a:tr h="291647">
                <a:tc>
                  <a:txBody>
                    <a:bodyPr/>
                    <a:lstStyle/>
                    <a:p>
                      <a:r>
                        <a:rPr lang="en-US" sz="1600" dirty="0" smtClean="0"/>
                        <a:t>Speedy decisions</a:t>
                      </a:r>
                      <a:endParaRPr lang="en-US" sz="1600" dirty="0"/>
                    </a:p>
                  </a:txBody>
                  <a:tcPr/>
                </a:tc>
                <a:tc>
                  <a:txBody>
                    <a:bodyPr/>
                    <a:lstStyle/>
                    <a:p>
                      <a:r>
                        <a:rPr lang="en-US" sz="1600" dirty="0" smtClean="0"/>
                        <a:t>Rushed (Japanese, Chinese)</a:t>
                      </a:r>
                      <a:endParaRPr lang="en-US" sz="1600" dirty="0"/>
                    </a:p>
                  </a:txBody>
                  <a:tcPr/>
                </a:tc>
                <a:extLst>
                  <a:ext uri="{0D108BD9-81ED-4DB2-BD59-A6C34878D82A}">
                    <a16:rowId xmlns:a16="http://schemas.microsoft.com/office/drawing/2014/main" val="2323534745"/>
                  </a:ext>
                </a:extLst>
              </a:tr>
              <a:tr h="291647">
                <a:tc>
                  <a:txBody>
                    <a:bodyPr/>
                    <a:lstStyle/>
                    <a:p>
                      <a:r>
                        <a:rPr lang="en-US" sz="1600" dirty="0" smtClean="0"/>
                        <a:t>Frank, direct</a:t>
                      </a:r>
                      <a:endParaRPr lang="en-US" sz="1600" dirty="0"/>
                    </a:p>
                  </a:txBody>
                  <a:tcPr/>
                </a:tc>
                <a:tc>
                  <a:txBody>
                    <a:bodyPr/>
                    <a:lstStyle/>
                    <a:p>
                      <a:r>
                        <a:rPr lang="en-US" sz="1600" dirty="0" smtClean="0"/>
                        <a:t>Rude (Japanese, French)</a:t>
                      </a:r>
                      <a:endParaRPr lang="en-US" sz="1600" dirty="0"/>
                    </a:p>
                  </a:txBody>
                  <a:tcPr/>
                </a:tc>
                <a:extLst>
                  <a:ext uri="{0D108BD9-81ED-4DB2-BD59-A6C34878D82A}">
                    <a16:rowId xmlns:a16="http://schemas.microsoft.com/office/drawing/2014/main" val="2967873162"/>
                  </a:ext>
                </a:extLst>
              </a:tr>
              <a:tr h="291647">
                <a:tc>
                  <a:txBody>
                    <a:bodyPr/>
                    <a:lstStyle/>
                    <a:p>
                      <a:r>
                        <a:rPr lang="en-US" sz="1600" dirty="0" smtClean="0"/>
                        <a:t>Optimism</a:t>
                      </a:r>
                      <a:endParaRPr lang="en-US" sz="1600" dirty="0"/>
                    </a:p>
                  </a:txBody>
                  <a:tcPr/>
                </a:tc>
                <a:tc>
                  <a:txBody>
                    <a:bodyPr/>
                    <a:lstStyle/>
                    <a:p>
                      <a:r>
                        <a:rPr lang="en-US" sz="1600" dirty="0" smtClean="0"/>
                        <a:t>Lack of realism (Scandinavians)</a:t>
                      </a:r>
                      <a:endParaRPr lang="en-US" sz="1600" dirty="0"/>
                    </a:p>
                  </a:txBody>
                  <a:tcPr/>
                </a:tc>
                <a:extLst>
                  <a:ext uri="{0D108BD9-81ED-4DB2-BD59-A6C34878D82A}">
                    <a16:rowId xmlns:a16="http://schemas.microsoft.com/office/drawing/2014/main" val="1845472313"/>
                  </a:ext>
                </a:extLst>
              </a:tr>
              <a:tr h="291647">
                <a:tc>
                  <a:txBody>
                    <a:bodyPr/>
                    <a:lstStyle/>
                    <a:p>
                      <a:r>
                        <a:rPr lang="en-US" sz="1600" dirty="0" smtClean="0"/>
                        <a:t>Seek change and improvement</a:t>
                      </a:r>
                      <a:endParaRPr lang="en-US" sz="1600" dirty="0"/>
                    </a:p>
                  </a:txBody>
                  <a:tcPr/>
                </a:tc>
                <a:tc>
                  <a:txBody>
                    <a:bodyPr/>
                    <a:lstStyle/>
                    <a:p>
                      <a:r>
                        <a:rPr lang="en-US" sz="1600" dirty="0" smtClean="0"/>
                        <a:t>Lack of protection for status quo (Saudi)</a:t>
                      </a:r>
                      <a:endParaRPr lang="en-US" sz="1600" dirty="0"/>
                    </a:p>
                  </a:txBody>
                  <a:tcPr/>
                </a:tc>
                <a:extLst>
                  <a:ext uri="{0D108BD9-81ED-4DB2-BD59-A6C34878D82A}">
                    <a16:rowId xmlns:a16="http://schemas.microsoft.com/office/drawing/2014/main" val="1586693249"/>
                  </a:ext>
                </a:extLst>
              </a:tr>
              <a:tr h="399326">
                <a:tc>
                  <a:txBody>
                    <a:bodyPr/>
                    <a:lstStyle/>
                    <a:p>
                      <a:r>
                        <a:rPr lang="en-US" sz="1600" dirty="0" smtClean="0"/>
                        <a:t>Results oriented</a:t>
                      </a:r>
                      <a:endParaRPr lang="en-US" sz="1600" dirty="0"/>
                    </a:p>
                  </a:txBody>
                  <a:tcPr/>
                </a:tc>
                <a:tc>
                  <a:txBody>
                    <a:bodyPr/>
                    <a:lstStyle/>
                    <a:p>
                      <a:r>
                        <a:rPr lang="en-US" sz="1600" dirty="0" smtClean="0"/>
                        <a:t>Lack in people orientation (Italian, Asian)</a:t>
                      </a:r>
                      <a:endParaRPr lang="en-US" sz="1600" dirty="0"/>
                    </a:p>
                  </a:txBody>
                  <a:tcPr/>
                </a:tc>
                <a:extLst>
                  <a:ext uri="{0D108BD9-81ED-4DB2-BD59-A6C34878D82A}">
                    <a16:rowId xmlns:a16="http://schemas.microsoft.com/office/drawing/2014/main" val="1062899977"/>
                  </a:ext>
                </a:extLst>
              </a:tr>
              <a:tr h="291647">
                <a:tc>
                  <a:txBody>
                    <a:bodyPr/>
                    <a:lstStyle/>
                    <a:p>
                      <a:r>
                        <a:rPr lang="en-US" sz="1600" dirty="0" smtClean="0"/>
                        <a:t>Self-confidence</a:t>
                      </a:r>
                      <a:endParaRPr lang="en-US" sz="1600" dirty="0"/>
                    </a:p>
                  </a:txBody>
                  <a:tcPr/>
                </a:tc>
                <a:tc>
                  <a:txBody>
                    <a:bodyPr/>
                    <a:lstStyle/>
                    <a:p>
                      <a:r>
                        <a:rPr lang="en-US" sz="1600" dirty="0" smtClean="0"/>
                        <a:t>Arrogant</a:t>
                      </a:r>
                      <a:r>
                        <a:rPr lang="en-US" sz="1600" baseline="0" dirty="0" smtClean="0"/>
                        <a:t> (South American, Arabs)</a:t>
                      </a:r>
                      <a:endParaRPr lang="en-US" sz="1600" dirty="0"/>
                    </a:p>
                  </a:txBody>
                  <a:tcPr/>
                </a:tc>
                <a:extLst>
                  <a:ext uri="{0D108BD9-81ED-4DB2-BD59-A6C34878D82A}">
                    <a16:rowId xmlns:a16="http://schemas.microsoft.com/office/drawing/2014/main" val="2035597070"/>
                  </a:ext>
                </a:extLst>
              </a:tr>
              <a:tr h="291647">
                <a:tc>
                  <a:txBody>
                    <a:bodyPr/>
                    <a:lstStyle/>
                    <a:p>
                      <a:r>
                        <a:rPr lang="en-US" sz="1600" dirty="0" smtClean="0"/>
                        <a:t>Informal, smiling</a:t>
                      </a:r>
                      <a:endParaRPr lang="en-US" sz="1600" dirty="0"/>
                    </a:p>
                  </a:txBody>
                  <a:tcPr/>
                </a:tc>
                <a:tc>
                  <a:txBody>
                    <a:bodyPr/>
                    <a:lstStyle/>
                    <a:p>
                      <a:r>
                        <a:rPr lang="en-US" sz="1600" dirty="0" smtClean="0"/>
                        <a:t>Lack</a:t>
                      </a:r>
                      <a:r>
                        <a:rPr lang="en-US" sz="1600" baseline="0" dirty="0" smtClean="0"/>
                        <a:t> of respect, insincere (German, French)</a:t>
                      </a:r>
                      <a:endParaRPr lang="en-US" sz="1600" dirty="0"/>
                    </a:p>
                  </a:txBody>
                  <a:tcPr/>
                </a:tc>
                <a:extLst>
                  <a:ext uri="{0D108BD9-81ED-4DB2-BD59-A6C34878D82A}">
                    <a16:rowId xmlns:a16="http://schemas.microsoft.com/office/drawing/2014/main" val="3226241620"/>
                  </a:ext>
                </a:extLst>
              </a:tr>
              <a:tr h="291647">
                <a:tc>
                  <a:txBody>
                    <a:bodyPr/>
                    <a:lstStyle/>
                    <a:p>
                      <a:r>
                        <a:rPr lang="en-US" sz="1600" dirty="0" smtClean="0"/>
                        <a:t>Future orientation</a:t>
                      </a:r>
                      <a:endParaRPr lang="en-US" sz="1600" dirty="0"/>
                    </a:p>
                  </a:txBody>
                  <a:tcPr/>
                </a:tc>
                <a:tc>
                  <a:txBody>
                    <a:bodyPr/>
                    <a:lstStyle/>
                    <a:p>
                      <a:r>
                        <a:rPr lang="en-US" sz="1600" dirty="0" smtClean="0"/>
                        <a:t>Disregard for past, tradition</a:t>
                      </a:r>
                      <a:endParaRPr lang="en-US" sz="1600" dirty="0"/>
                    </a:p>
                  </a:txBody>
                  <a:tcPr/>
                </a:tc>
                <a:extLst>
                  <a:ext uri="{0D108BD9-81ED-4DB2-BD59-A6C34878D82A}">
                    <a16:rowId xmlns:a16="http://schemas.microsoft.com/office/drawing/2014/main" val="1794716356"/>
                  </a:ext>
                </a:extLst>
              </a:tr>
              <a:tr h="291647">
                <a:tc>
                  <a:txBody>
                    <a:bodyPr/>
                    <a:lstStyle/>
                    <a:p>
                      <a:r>
                        <a:rPr lang="en-US" sz="1600" dirty="0" smtClean="0"/>
                        <a:t>Defends</a:t>
                      </a:r>
                      <a:r>
                        <a:rPr lang="en-US" sz="1600" baseline="0" dirty="0" smtClean="0"/>
                        <a:t> democracy &amp; free trade</a:t>
                      </a:r>
                      <a:endParaRPr lang="en-US" sz="1600" dirty="0"/>
                    </a:p>
                  </a:txBody>
                  <a:tcPr/>
                </a:tc>
                <a:tc>
                  <a:txBody>
                    <a:bodyPr/>
                    <a:lstStyle/>
                    <a:p>
                      <a:r>
                        <a:rPr lang="en-US" sz="1600" dirty="0" smtClean="0"/>
                        <a:t>Defends American interests (Russian,</a:t>
                      </a:r>
                      <a:r>
                        <a:rPr lang="en-US" sz="1600" baseline="0" dirty="0" smtClean="0"/>
                        <a:t> Arab)</a:t>
                      </a:r>
                      <a:endParaRPr lang="en-US" sz="1600" dirty="0"/>
                    </a:p>
                  </a:txBody>
                  <a:tcPr/>
                </a:tc>
                <a:extLst>
                  <a:ext uri="{0D108BD9-81ED-4DB2-BD59-A6C34878D82A}">
                    <a16:rowId xmlns:a16="http://schemas.microsoft.com/office/drawing/2014/main" val="3747940857"/>
                  </a:ext>
                </a:extLst>
              </a:tr>
              <a:tr h="620705">
                <a:tc gridSpan="2">
                  <a:txBody>
                    <a:bodyPr/>
                    <a:lstStyle/>
                    <a:p>
                      <a:r>
                        <a:rPr lang="en-US" sz="1600" b="1" dirty="0" smtClean="0"/>
                        <a:t>Sometimes, what we</a:t>
                      </a:r>
                      <a:r>
                        <a:rPr lang="en-US" sz="1600" b="1" baseline="0" dirty="0" smtClean="0"/>
                        <a:t> see as a quality or strength, others perceive as a major flaw, consider implications for cross-cultural negotiations and interactions.</a:t>
                      </a:r>
                      <a:endParaRPr lang="en-US" sz="1600" b="1" dirty="0"/>
                    </a:p>
                  </a:txBody>
                  <a:tcPr/>
                </a:tc>
                <a:tc hMerge="1">
                  <a:txBody>
                    <a:bodyPr/>
                    <a:lstStyle/>
                    <a:p>
                      <a:endParaRPr lang="en-US" sz="1600" dirty="0"/>
                    </a:p>
                  </a:txBody>
                  <a:tcPr/>
                </a:tc>
                <a:extLst>
                  <a:ext uri="{0D108BD9-81ED-4DB2-BD59-A6C34878D82A}">
                    <a16:rowId xmlns:a16="http://schemas.microsoft.com/office/drawing/2014/main" val="1700113424"/>
                  </a:ext>
                </a:extLst>
              </a:tr>
            </a:tbl>
          </a:graphicData>
        </a:graphic>
      </p:graphicFrame>
    </p:spTree>
    <p:extLst>
      <p:ext uri="{BB962C8B-B14F-4D97-AF65-F5344CB8AC3E}">
        <p14:creationId xmlns:p14="http://schemas.microsoft.com/office/powerpoint/2010/main" val="3449853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fld id="{BF72CB1F-4937-4FEF-825C-307943FD0198}" type="slidenum">
              <a:rPr lang="en-US" altLang="en-US" sz="2600">
                <a:solidFill>
                  <a:schemeClr val="bg1"/>
                </a:solidFill>
              </a:rPr>
              <a:pPr>
                <a:spcBef>
                  <a:spcPct val="0"/>
                </a:spcBef>
                <a:buClrTx/>
                <a:buSzTx/>
                <a:buFontTx/>
                <a:buNone/>
              </a:pPr>
              <a:t>9</a:t>
            </a:fld>
            <a:endParaRPr lang="en-US" altLang="en-US" sz="2600">
              <a:solidFill>
                <a:schemeClr val="bg1"/>
              </a:solidFill>
            </a:endParaRPr>
          </a:p>
        </p:txBody>
      </p:sp>
      <p:sp>
        <p:nvSpPr>
          <p:cNvPr id="18435" name="AutoShape 2"/>
          <p:cNvSpPr>
            <a:spLocks noGrp="1" noChangeArrowheads="1"/>
          </p:cNvSpPr>
          <p:nvPr>
            <p:ph type="title"/>
          </p:nvPr>
        </p:nvSpPr>
        <p:spPr/>
        <p:txBody>
          <a:bodyPr/>
          <a:lstStyle/>
          <a:p>
            <a:pPr eaLnBrk="1" hangingPunct="1"/>
            <a:r>
              <a:rPr lang="en-GB" altLang="en-US" sz="3400"/>
              <a:t>Cross Cultural Management Studies: Hofstede</a:t>
            </a:r>
          </a:p>
        </p:txBody>
      </p:sp>
      <p:sp>
        <p:nvSpPr>
          <p:cNvPr id="18436" name="Rectangle 3"/>
          <p:cNvSpPr>
            <a:spLocks noGrp="1" noChangeArrowheads="1"/>
          </p:cNvSpPr>
          <p:nvPr>
            <p:ph type="body" idx="1"/>
          </p:nvPr>
        </p:nvSpPr>
        <p:spPr>
          <a:xfrm>
            <a:off x="194554" y="2198451"/>
            <a:ext cx="9994476" cy="3842911"/>
          </a:xfrm>
        </p:spPr>
        <p:txBody>
          <a:bodyPr>
            <a:normAutofit fontScale="92500"/>
          </a:bodyPr>
          <a:lstStyle/>
          <a:p>
            <a:pPr marL="457200" indent="-457200">
              <a:spcBef>
                <a:spcPct val="50000"/>
              </a:spcBef>
              <a:buClr>
                <a:schemeClr val="hlink"/>
              </a:buClr>
              <a:buFont typeface="Wingdings" panose="05000000000000000000" pitchFamily="2" charset="2"/>
              <a:buChar char="§"/>
            </a:pPr>
            <a:r>
              <a:rPr lang="en-US" altLang="en-US" sz="2200" b="1" dirty="0" smtClean="0">
                <a:latin typeface="Tahoma" panose="020B0604030504040204" pitchFamily="34" charset="0"/>
              </a:rPr>
              <a:t>Power distance</a:t>
            </a:r>
            <a:r>
              <a:rPr lang="en-US" altLang="en-US" sz="2200" dirty="0" smtClean="0">
                <a:latin typeface="Tahoma" panose="020B0604030504040204" pitchFamily="34" charset="0"/>
              </a:rPr>
              <a:t>: degree to which power is unequally distributed in society</a:t>
            </a:r>
          </a:p>
          <a:p>
            <a:pPr marL="457200" indent="-457200">
              <a:buClr>
                <a:schemeClr val="hlink"/>
              </a:buClr>
              <a:buFont typeface="Wingdings" panose="05000000000000000000" pitchFamily="2" charset="2"/>
              <a:buChar char="§"/>
            </a:pPr>
            <a:r>
              <a:rPr lang="en-US" altLang="en-US" sz="2200" b="1" dirty="0" smtClean="0">
                <a:latin typeface="Tahoma" panose="020B0604030504040204" pitchFamily="34" charset="0"/>
              </a:rPr>
              <a:t>Uncertainty avoidance</a:t>
            </a:r>
            <a:r>
              <a:rPr lang="en-US" altLang="en-US" sz="2200" dirty="0" smtClean="0">
                <a:latin typeface="Tahoma" panose="020B0604030504040204" pitchFamily="34" charset="0"/>
              </a:rPr>
              <a:t>:</a:t>
            </a:r>
            <a:r>
              <a:rPr lang="en-US" altLang="en-US" sz="2200" b="1" dirty="0" smtClean="0">
                <a:latin typeface="Tahoma" panose="020B0604030504040204" pitchFamily="34" charset="0"/>
              </a:rPr>
              <a:t> </a:t>
            </a:r>
            <a:r>
              <a:rPr lang="en-US" altLang="en-US" sz="2200" dirty="0" smtClean="0">
                <a:latin typeface="Tahoma" panose="020B0604030504040204" pitchFamily="34" charset="0"/>
              </a:rPr>
              <a:t>degree to which ambiguity is tolerated, perceived threat by ambiguous / unknown situations</a:t>
            </a:r>
            <a:endParaRPr lang="en-US" altLang="en-US" sz="2200" b="1" dirty="0" smtClean="0">
              <a:latin typeface="Tahoma" panose="020B0604030504040204" pitchFamily="34" charset="0"/>
            </a:endParaRPr>
          </a:p>
          <a:p>
            <a:pPr marL="457200" indent="-457200">
              <a:buClr>
                <a:schemeClr val="hlink"/>
              </a:buClr>
              <a:buFont typeface="Wingdings" panose="05000000000000000000" pitchFamily="2" charset="2"/>
              <a:buChar char="§"/>
            </a:pPr>
            <a:r>
              <a:rPr lang="en-US" altLang="en-US" sz="2200" b="1" dirty="0" smtClean="0">
                <a:latin typeface="Tahoma" panose="020B0604030504040204" pitchFamily="34" charset="0"/>
              </a:rPr>
              <a:t>Individualism / collectivism</a:t>
            </a:r>
            <a:r>
              <a:rPr lang="en-US" altLang="en-US" sz="2200" dirty="0" smtClean="0">
                <a:latin typeface="Tahoma" panose="020B0604030504040204" pitchFamily="34" charset="0"/>
              </a:rPr>
              <a:t>: relationship between the individual and the group</a:t>
            </a:r>
            <a:endParaRPr lang="en-US" altLang="en-US" sz="2200" b="1" dirty="0" smtClean="0">
              <a:latin typeface="Tahoma" panose="020B0604030504040204" pitchFamily="34" charset="0"/>
            </a:endParaRPr>
          </a:p>
          <a:p>
            <a:pPr marL="457200" indent="-457200">
              <a:buClr>
                <a:schemeClr val="hlink"/>
              </a:buClr>
              <a:buFont typeface="Wingdings" panose="05000000000000000000" pitchFamily="2" charset="2"/>
              <a:buChar char="§"/>
            </a:pPr>
            <a:r>
              <a:rPr lang="en-US" altLang="en-US" sz="2200" b="1" dirty="0" smtClean="0">
                <a:latin typeface="Tahoma" panose="020B0604030504040204" pitchFamily="34" charset="0"/>
              </a:rPr>
              <a:t>Masculinity / femininity</a:t>
            </a:r>
            <a:r>
              <a:rPr lang="en-US" altLang="en-US" sz="2200" dirty="0" smtClean="0">
                <a:latin typeface="Tahoma" panose="020B0604030504040204" pitchFamily="34" charset="0"/>
              </a:rPr>
              <a:t>: expectations regarding gender roles, </a:t>
            </a:r>
            <a:r>
              <a:rPr lang="en-US" altLang="en-US" sz="2200" b="1" dirty="0" smtClean="0">
                <a:latin typeface="Tahoma" panose="020B0604030504040204" pitchFamily="34" charset="0"/>
              </a:rPr>
              <a:t> </a:t>
            </a:r>
          </a:p>
          <a:p>
            <a:pPr marL="457200" indent="-457200">
              <a:buClr>
                <a:schemeClr val="hlink"/>
              </a:buClr>
              <a:buFont typeface="Wingdings" panose="05000000000000000000" pitchFamily="2" charset="2"/>
              <a:buChar char="§"/>
            </a:pPr>
            <a:r>
              <a:rPr lang="en-US" altLang="en-US" sz="2200" b="1" dirty="0" smtClean="0">
                <a:latin typeface="Tahoma" panose="020B0604030504040204" pitchFamily="34" charset="0"/>
              </a:rPr>
              <a:t>Long-term Orientation</a:t>
            </a:r>
            <a:r>
              <a:rPr lang="en-US" altLang="en-US" sz="2200" dirty="0" smtClean="0">
                <a:latin typeface="Tahoma" panose="020B0604030504040204" pitchFamily="34" charset="0"/>
              </a:rPr>
              <a:t>: orientation toward time</a:t>
            </a:r>
          </a:p>
          <a:p>
            <a:pPr marL="457200" indent="-457200">
              <a:buClr>
                <a:schemeClr val="hlink"/>
              </a:buClr>
              <a:buFont typeface="Wingdings" panose="05000000000000000000" pitchFamily="2" charset="2"/>
              <a:buChar char="§"/>
            </a:pPr>
            <a:endParaRPr lang="en-US" altLang="en-US" sz="2200" b="1" dirty="0">
              <a:latin typeface="Tahoma" panose="020B0604030504040204" pitchFamily="34" charset="0"/>
            </a:endParaRPr>
          </a:p>
          <a:p>
            <a:pPr marL="0" indent="0">
              <a:buNone/>
              <a:defRPr/>
            </a:pPr>
            <a:r>
              <a:rPr lang="en-US" sz="2200" dirty="0"/>
              <a:t>To learn more about country rankings on Hofstede dimensions or to compare among countries, go to: </a:t>
            </a:r>
            <a:r>
              <a:rPr lang="en-US" sz="2200" dirty="0" smtClean="0"/>
              <a:t>http</a:t>
            </a:r>
            <a:r>
              <a:rPr lang="en-US" sz="2200" dirty="0"/>
              <a:t>://geert-hofstede/.com/countries.html</a:t>
            </a:r>
          </a:p>
          <a:p>
            <a:pPr marL="457200" indent="-457200">
              <a:buClr>
                <a:schemeClr val="hlink"/>
              </a:buClr>
              <a:buFont typeface="Wingdings" panose="05000000000000000000" pitchFamily="2" charset="2"/>
              <a:buChar char="§"/>
            </a:pPr>
            <a:endParaRPr lang="en-US" altLang="en-US" b="1" dirty="0" smtClean="0">
              <a:latin typeface="Tahoma" panose="020B0604030504040204" pitchFamily="34" charset="0"/>
            </a:endParaRPr>
          </a:p>
        </p:txBody>
      </p:sp>
    </p:spTree>
    <p:extLst>
      <p:ext uri="{BB962C8B-B14F-4D97-AF65-F5344CB8AC3E}">
        <p14:creationId xmlns:p14="http://schemas.microsoft.com/office/powerpoint/2010/main" val="401994782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313</TotalTime>
  <Words>2582</Words>
  <Application>Microsoft Office PowerPoint</Application>
  <PresentationFormat>Widescreen</PresentationFormat>
  <Paragraphs>397</Paragraphs>
  <Slides>36</Slides>
  <Notes>36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MS PGothic</vt:lpstr>
      <vt:lpstr>Arial</vt:lpstr>
      <vt:lpstr>Arial Narrow</vt:lpstr>
      <vt:lpstr>Calibri</vt:lpstr>
      <vt:lpstr>メイリオ</vt:lpstr>
      <vt:lpstr>Tahoma</vt:lpstr>
      <vt:lpstr>Times New Roman</vt:lpstr>
      <vt:lpstr>Trebuchet MS</vt:lpstr>
      <vt:lpstr>Wingdings</vt:lpstr>
      <vt:lpstr>Wingdings 3</vt:lpstr>
      <vt:lpstr>Facet</vt:lpstr>
      <vt:lpstr>International Team Management: Cultural Context</vt:lpstr>
      <vt:lpstr>What is Culture? </vt:lpstr>
      <vt:lpstr>Three Levels of Culture</vt:lpstr>
      <vt:lpstr>Levels of Culture  </vt:lpstr>
      <vt:lpstr> Societal Culture</vt:lpstr>
      <vt:lpstr>Interpreting Behavior</vt:lpstr>
      <vt:lpstr>Culture and Stereotyping</vt:lpstr>
      <vt:lpstr>Qualities or Flaws?</vt:lpstr>
      <vt:lpstr>Cross Cultural Management Studies: Hofstede</vt:lpstr>
      <vt:lpstr>Power Distance  </vt:lpstr>
      <vt:lpstr>Uncertainty Avoidance</vt:lpstr>
      <vt:lpstr>Individualism/Collectivism  </vt:lpstr>
      <vt:lpstr>Masculinity</vt:lpstr>
      <vt:lpstr>Long-Term Orientation  </vt:lpstr>
      <vt:lpstr>Restraint versus Indulgence</vt:lpstr>
      <vt:lpstr>France, U.S., Spain &amp; China</vt:lpstr>
      <vt:lpstr>Cross Cultural Management Studies: GLOBE</vt:lpstr>
      <vt:lpstr>GLOBE National Culture Framework</vt:lpstr>
      <vt:lpstr>7d Cultural Dimensions Model</vt:lpstr>
      <vt:lpstr>Cross Cultural Management Studies:  7d cultural model </vt:lpstr>
      <vt:lpstr>7d Cultural Dimensions Model</vt:lpstr>
      <vt:lpstr>Universalism vs. Particularism</vt:lpstr>
      <vt:lpstr>Individualism vs. Collectivism</vt:lpstr>
      <vt:lpstr>Neutral vs. Affective</vt:lpstr>
      <vt:lpstr>Specific vs. Diffuse</vt:lpstr>
      <vt:lpstr>Achievement vs. Ascription</vt:lpstr>
      <vt:lpstr>Time Orientation</vt:lpstr>
      <vt:lpstr>Internal vs. External Control</vt:lpstr>
      <vt:lpstr>Cross-Cultural Communication</vt:lpstr>
      <vt:lpstr>High-&amp; Low-Context Cultures</vt:lpstr>
      <vt:lpstr>Decoding British Indirect Communication </vt:lpstr>
      <vt:lpstr>Interpersonal Space for Business Conversations</vt:lpstr>
      <vt:lpstr>Cross Cultural Negotiations</vt:lpstr>
      <vt:lpstr>Chinese Cultural Values</vt:lpstr>
      <vt:lpstr>Important Caveats and Cautions  </vt:lpstr>
      <vt:lpstr>Culture and Individuals</vt:lpstr>
    </vt:vector>
  </TitlesOfParts>
  <Company>Appalachian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Management: Culture</dc:title>
  <dc:creator>Shinnar, Rachel Sheli</dc:creator>
  <cp:lastModifiedBy>Shinnar, Rachel Sheli</cp:lastModifiedBy>
  <cp:revision>38</cp:revision>
  <cp:lastPrinted>2018-05-17T17:12:40Z</cp:lastPrinted>
  <dcterms:created xsi:type="dcterms:W3CDTF">2017-05-09T17:54:15Z</dcterms:created>
  <dcterms:modified xsi:type="dcterms:W3CDTF">2019-05-11T19:46:05Z</dcterms:modified>
</cp:coreProperties>
</file>