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3" r:id="rId4"/>
    <p:sldId id="264" r:id="rId5"/>
    <p:sldId id="258" r:id="rId6"/>
    <p:sldId id="259" r:id="rId7"/>
    <p:sldId id="268" r:id="rId8"/>
    <p:sldId id="269" r:id="rId9"/>
    <p:sldId id="270" r:id="rId10"/>
    <p:sldId id="271" r:id="rId11"/>
    <p:sldId id="262" r:id="rId12"/>
    <p:sldId id="265" r:id="rId13"/>
    <p:sldId id="266" r:id="rId14"/>
    <p:sldId id="267" r:id="rId15"/>
    <p:sldId id="260" r:id="rId16"/>
    <p:sldId id="261" r:id="rId1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7981" autoAdjust="0"/>
    <p:restoredTop sz="54114" autoAdjust="0"/>
  </p:normalViewPr>
  <p:slideViewPr>
    <p:cSldViewPr snapToGrid="0">
      <p:cViewPr varScale="1">
        <p:scale>
          <a:sx n="52" d="100"/>
          <a:sy n="52" d="100"/>
        </p:scale>
        <p:origin x="16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000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11223A-938E-4195-8262-655E3025B230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99ED39-0253-4253-8827-A648AC0BC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44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ED39-0253-4253-8827-A648AC0BCE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711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 </a:t>
            </a:r>
            <a:endParaRPr lang="en-US" altLang="en-US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B16E46E-7350-499F-B233-35629BB4A6A0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089774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FC4630-ABF0-442A-9748-DEAC20E5678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 dirty="0" smtClean="0"/>
              <a:t>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79435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ym typeface="Wingdings" panose="05000000000000000000" pitchFamily="2" charset="2"/>
              </a:rPr>
              <a:t> </a:t>
            </a: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8E22FFC-E0BF-4B0B-BC62-7F77467F0237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40039268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809BCC61-F0F2-44FC-9B7E-A7B806EB6E0F}" type="slidenum">
              <a:rPr lang="en-US" altLang="en-US" sz="1200" smtClean="0"/>
              <a:pPr/>
              <a:t>13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7173864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6F41290-97C8-4389-9930-0D5AE0A1D71C}" type="slidenum">
              <a:rPr lang="en-US" altLang="en-US" sz="1200" smtClean="0"/>
              <a:pPr/>
              <a:t>14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4491137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4356074"/>
          </a:xfrm>
        </p:spPr>
        <p:txBody>
          <a:bodyPr/>
          <a:lstStyle/>
          <a:p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ED39-0253-4253-8827-A648AC0BCE6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468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435607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ED39-0253-4253-8827-A648AC0BCE6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94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ED39-0253-4253-8827-A648AC0BCE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23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 </a:t>
            </a:r>
            <a:endParaRPr lang="en-US" alt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EEBEE91-0E83-489B-B43E-4DC1791CAEC4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728065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 </a:t>
            </a:r>
            <a:endParaRPr lang="en-US" alt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3DA2C742-4FF6-4BBC-9142-71876E018011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9937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ED39-0253-4253-8827-A648AC0BCE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60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81818" y="4565708"/>
            <a:ext cx="5608320" cy="4374903"/>
          </a:xfrm>
        </p:spPr>
        <p:txBody>
          <a:bodyPr/>
          <a:lstStyle/>
          <a:p>
            <a:r>
              <a:rPr lang="en-US" alt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ED39-0253-4253-8827-A648AC0BCE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79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 </a:t>
            </a:r>
            <a:endParaRPr lang="en-US" alt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E471111-A133-4FBE-9E0D-921EE1B2DE8D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913664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 </a:t>
            </a:r>
            <a:endParaRPr lang="en-US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7D90FF0-B604-4DF9-B0E6-5FA1FD190DE5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9640190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 </a:t>
            </a:r>
            <a:endParaRPr lang="en-US" alt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F19DABA-3CD9-4C95-84F8-93AC0C5E36B5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148536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a.eu/about-eu/index_en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pec.org/" TargetMode="External"/><Relationship Id="rId4" Type="http://schemas.openxmlformats.org/officeDocument/2006/relationships/hyperlink" Target="http://www.nafta.org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343" y="1735494"/>
            <a:ext cx="10114384" cy="2641913"/>
          </a:xfrm>
        </p:spPr>
        <p:txBody>
          <a:bodyPr/>
          <a:lstStyle/>
          <a:p>
            <a:pPr algn="ctr"/>
            <a:r>
              <a:rPr lang="en-US" sz="4000" dirty="0" smtClean="0"/>
              <a:t>International Team Management:</a:t>
            </a:r>
            <a:br>
              <a:rPr lang="en-US" sz="4000" dirty="0" smtClean="0"/>
            </a:br>
            <a:r>
              <a:rPr lang="en-US" sz="4000" dirty="0" smtClean="0"/>
              <a:t>Multinationals in a Changing World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Angers, France</a:t>
            </a:r>
          </a:p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Summer 2019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829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>
          <a:xfrm>
            <a:off x="354563" y="500063"/>
            <a:ext cx="10311851" cy="1325562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Global Products and Global Customers</a:t>
            </a:r>
          </a:p>
        </p:txBody>
      </p:sp>
      <p:sp>
        <p:nvSpPr>
          <p:cNvPr id="31747" name="Rectangle 5"/>
          <p:cNvSpPr>
            <a:spLocks noGrp="1" noChangeArrowheads="1"/>
          </p:cNvSpPr>
          <p:nvPr>
            <p:ph idx="1"/>
          </p:nvPr>
        </p:nvSpPr>
        <p:spPr>
          <a:xfrm>
            <a:off x="354563" y="1825626"/>
            <a:ext cx="9932437" cy="4575175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altLang="en-US" sz="2600" dirty="0"/>
              <a:t>The needs of customers for many products and services are growing more similar (e.g., McDonald</a:t>
            </a:r>
            <a:r>
              <a:rPr lang="ja-JP" altLang="en-US" sz="2600" dirty="0"/>
              <a:t>’</a:t>
            </a:r>
            <a:r>
              <a:rPr lang="en-US" altLang="ja-JP" sz="2600" dirty="0"/>
              <a:t>s, Boeing, Toyota).</a:t>
            </a:r>
          </a:p>
          <a:p>
            <a:pPr eaLnBrk="1" hangingPunct="1">
              <a:defRPr/>
            </a:pPr>
            <a:r>
              <a:rPr lang="en-US" altLang="en-US" sz="2600" dirty="0"/>
              <a:t>Global customers search the world for their supplies without regard for national boundaries.</a:t>
            </a:r>
          </a:p>
          <a:p>
            <a:pPr eaLnBrk="1" hangingPunct="1">
              <a:defRPr/>
            </a:pPr>
            <a:r>
              <a:rPr lang="en-US" altLang="en-US" sz="2600" dirty="0"/>
              <a:t>70% of global e-commerce comes from business-to-business transactions BUT, with the growth of web-based stores, this will change.</a:t>
            </a:r>
          </a:p>
          <a:p>
            <a:pPr eaLnBrk="1" hangingPunct="1">
              <a:defRPr/>
            </a:pPr>
            <a:r>
              <a:rPr lang="en-US" altLang="en-US" sz="2600" dirty="0"/>
              <a:t>These factors link economies because companies can produce one product for everyone, and anyone can buy anything from anywhere. </a:t>
            </a:r>
          </a:p>
          <a:p>
            <a:pPr eaLnBrk="1" hangingPunct="1">
              <a:defRPr/>
            </a:pP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2504442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635125" y="277814"/>
            <a:ext cx="89154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3200" b="1"/>
          </a:p>
        </p:txBody>
      </p:sp>
      <p:pic>
        <p:nvPicPr>
          <p:cNvPr id="32772" name="Picture 4" descr="mcdonalds"/>
          <p:cNvPicPr>
            <a:picLocks noChangeAspect="1" noChangeArrowheads="1"/>
          </p:cNvPicPr>
          <p:nvPr/>
        </p:nvPicPr>
        <p:blipFill>
          <a:blip r:embed="rId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50" b="12750"/>
          <a:stretch>
            <a:fillRect/>
          </a:stretch>
        </p:blipFill>
        <p:spPr bwMode="auto">
          <a:xfrm>
            <a:off x="5409681" y="1600201"/>
            <a:ext cx="4368800" cy="4600575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228600" y="277814"/>
            <a:ext cx="954988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Growing Homogeneity of Tastes: McDonalds </a:t>
            </a:r>
            <a:r>
              <a:rPr lang="en-US" alt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has spread all over Asia in just over two decades</a:t>
            </a:r>
          </a:p>
        </p:txBody>
      </p:sp>
      <p:pic>
        <p:nvPicPr>
          <p:cNvPr id="32774" name="Picture 6" descr="McDonalds Hebrew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355" y="1600201"/>
            <a:ext cx="2971800" cy="2219325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624" y="4002088"/>
            <a:ext cx="4567213" cy="256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22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373224" y="685802"/>
            <a:ext cx="10180476" cy="919064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Globalization: Challenges</a:t>
            </a:r>
            <a:endParaRPr lang="en-US" altLang="en-US" sz="4000" dirty="0">
              <a:ea typeface="MS PGothic" panose="020B0600070205080204" pitchFamily="34" charset="-128"/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idx="1"/>
          </p:nvPr>
        </p:nvSpPr>
        <p:spPr>
          <a:xfrm>
            <a:off x="1" y="1604866"/>
            <a:ext cx="9890448" cy="4351337"/>
          </a:xfrm>
        </p:spPr>
        <p:txBody>
          <a:bodyPr>
            <a:normAutofit/>
          </a:bodyPr>
          <a:lstStyle/>
          <a:p>
            <a:pPr lvl="1" eaLnBrk="1" hangingPunct="1"/>
            <a:r>
              <a:rPr lang="en-US" altLang="en-US" sz="2800" dirty="0">
                <a:ea typeface="MS PGothic" panose="020B0600070205080204" pitchFamily="34" charset="-128"/>
              </a:rPr>
              <a:t>Not all of the world’s economies benefit or participate equally : Terrorism, wars, and economic stagnation have limited or reversed some aspects of globalization.</a:t>
            </a:r>
          </a:p>
          <a:p>
            <a:pPr lvl="1" eaLnBrk="1" hangingPunct="1"/>
            <a:r>
              <a:rPr lang="en-US" altLang="en-US" sz="2800" dirty="0">
                <a:ea typeface="MS PGothic" panose="020B0600070205080204" pitchFamily="34" charset="-128"/>
              </a:rPr>
              <a:t>Globalization produces a scarcity of natural resources, environmental pollution, negative social impacts, and increased inter-dependence of economies.</a:t>
            </a:r>
          </a:p>
          <a:p>
            <a:pPr lvl="1" eaLnBrk="1" hangingPunct="1"/>
            <a:r>
              <a:rPr lang="en-US" altLang="en-US" sz="2800" dirty="0">
                <a:ea typeface="MS PGothic" panose="020B0600070205080204" pitchFamily="34" charset="-128"/>
              </a:rPr>
              <a:t>Globalization may be widening the gap between rich and poor countries.</a:t>
            </a:r>
          </a:p>
          <a:p>
            <a:pPr eaLnBrk="1" hangingPunct="1"/>
            <a:endParaRPr lang="en-US" altLang="en-US" dirty="0" smtClean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582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8"/>
          <p:cNvSpPr>
            <a:spLocks noGrp="1" noChangeArrowheads="1"/>
          </p:cNvSpPr>
          <p:nvPr>
            <p:ph type="title"/>
          </p:nvPr>
        </p:nvSpPr>
        <p:spPr>
          <a:xfrm>
            <a:off x="261257" y="685801"/>
            <a:ext cx="10406743" cy="1325563"/>
          </a:xfrm>
        </p:spPr>
        <p:txBody>
          <a:bodyPr/>
          <a:lstStyle/>
          <a:p>
            <a:pPr eaLnBrk="1" hangingPunct="1"/>
            <a:r>
              <a:rPr lang="en-US" altLang="en-US" sz="5400" b="1" dirty="0"/>
              <a:t>Globalization: Benefits</a:t>
            </a:r>
            <a:endParaRPr lang="en-US" altLang="en-US" sz="5000" b="1" dirty="0">
              <a:ea typeface="MS PGothic" panose="020B0600070205080204" pitchFamily="34" charset="-128"/>
            </a:endParaRPr>
          </a:p>
        </p:txBody>
      </p:sp>
      <p:sp>
        <p:nvSpPr>
          <p:cNvPr id="19459" name="Rectangle 1029"/>
          <p:cNvSpPr>
            <a:spLocks noGrp="1" noChangeArrowheads="1"/>
          </p:cNvSpPr>
          <p:nvPr>
            <p:ph idx="1"/>
          </p:nvPr>
        </p:nvSpPr>
        <p:spPr>
          <a:xfrm>
            <a:off x="1" y="1787429"/>
            <a:ext cx="9741158" cy="4351337"/>
          </a:xfrm>
        </p:spPr>
        <p:txBody>
          <a:bodyPr>
            <a:normAutofit fontScale="92500"/>
          </a:bodyPr>
          <a:lstStyle/>
          <a:p>
            <a:pPr lvl="1" eaLnBrk="1" hangingPunct="1"/>
            <a:r>
              <a:rPr lang="en-US" altLang="en-US" sz="3000" dirty="0">
                <a:ea typeface="MS PGothic" panose="020B0600070205080204" pitchFamily="34" charset="-128"/>
              </a:rPr>
              <a:t>Globalization results in lower prices in many countries, as multinationals become more efficient.</a:t>
            </a:r>
          </a:p>
          <a:p>
            <a:pPr lvl="1" eaLnBrk="1" hangingPunct="1"/>
            <a:r>
              <a:rPr lang="en-US" altLang="en-US" sz="3000" dirty="0">
                <a:ea typeface="MS PGothic" panose="020B0600070205080204" pitchFamily="34" charset="-128"/>
              </a:rPr>
              <a:t>Globalization benefits many emerging markets such as India and China, as these countries enjoy greater availability of jobs and better access to technology.</a:t>
            </a:r>
          </a:p>
          <a:p>
            <a:pPr lvl="1" eaLnBrk="1" hangingPunct="1"/>
            <a:r>
              <a:rPr lang="en-US" altLang="en-US" sz="3000" dirty="0">
                <a:ea typeface="MS PGothic" panose="020B0600070205080204" pitchFamily="34" charset="-128"/>
              </a:rPr>
              <a:t>Globalization is the main reason why many new companies from Mexico, Brazil, China, India, and South Korea are the new dominant competitors.</a:t>
            </a:r>
          </a:p>
        </p:txBody>
      </p:sp>
    </p:spTree>
    <p:extLst>
      <p:ext uri="{BB962C8B-B14F-4D97-AF65-F5344CB8AC3E}">
        <p14:creationId xmlns:p14="http://schemas.microsoft.com/office/powerpoint/2010/main" val="114271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8"/>
          <p:cNvSpPr>
            <a:spLocks noGrp="1" noChangeArrowheads="1"/>
          </p:cNvSpPr>
          <p:nvPr>
            <p:ph type="title"/>
          </p:nvPr>
        </p:nvSpPr>
        <p:spPr>
          <a:xfrm>
            <a:off x="186612" y="838200"/>
            <a:ext cx="10328988" cy="700088"/>
          </a:xfrm>
        </p:spPr>
        <p:txBody>
          <a:bodyPr/>
          <a:lstStyle/>
          <a:p>
            <a:pPr eaLnBrk="1" hangingPunct="1"/>
            <a:r>
              <a:rPr lang="en-US" altLang="en-US" sz="3800" b="1" dirty="0">
                <a:ea typeface="MS PGothic" panose="020B0600070205080204" pitchFamily="34" charset="-128"/>
              </a:rPr>
              <a:t>Making sense of globalization</a:t>
            </a:r>
          </a:p>
        </p:txBody>
      </p:sp>
      <p:sp>
        <p:nvSpPr>
          <p:cNvPr id="21507" name="Rectangle 1029"/>
          <p:cNvSpPr>
            <a:spLocks noGrp="1" noChangeArrowheads="1"/>
          </p:cNvSpPr>
          <p:nvPr>
            <p:ph idx="1"/>
          </p:nvPr>
        </p:nvSpPr>
        <p:spPr>
          <a:xfrm>
            <a:off x="0" y="1828800"/>
            <a:ext cx="9715500" cy="4351338"/>
          </a:xfrm>
        </p:spPr>
        <p:txBody>
          <a:bodyPr>
            <a:normAutofit/>
          </a:bodyPr>
          <a:lstStyle/>
          <a:p>
            <a:pPr marL="342900" lvl="1" indent="0">
              <a:buNone/>
            </a:pPr>
            <a:r>
              <a:rPr lang="en-US" altLang="en-US" sz="3000" b="1" dirty="0">
                <a:ea typeface="MS PGothic" panose="020B0600070205080204" pitchFamily="34" charset="-128"/>
              </a:rPr>
              <a:t>Depth:</a:t>
            </a:r>
            <a:r>
              <a:rPr lang="en-US" altLang="en-US" sz="3000" dirty="0">
                <a:ea typeface="MS PGothic" panose="020B0600070205080204" pitchFamily="34" charset="-128"/>
              </a:rPr>
              <a:t>  How much of a country’s economic activity is taking place across national borders (compared to within the country’s borders).</a:t>
            </a:r>
          </a:p>
          <a:p>
            <a:pPr marL="342900" lvl="1" indent="0">
              <a:buNone/>
            </a:pPr>
            <a:r>
              <a:rPr lang="en-US" altLang="en-US" sz="3000" b="1" dirty="0">
                <a:ea typeface="MS PGothic" panose="020B0600070205080204" pitchFamily="34" charset="-128"/>
              </a:rPr>
              <a:t>Breadth: </a:t>
            </a:r>
            <a:r>
              <a:rPr lang="en-US" altLang="en-US" sz="3000" dirty="0">
                <a:ea typeface="MS PGothic" panose="020B0600070205080204" pitchFamily="34" charset="-128"/>
              </a:rPr>
              <a:t>How globally a country’s international flows are distributed (for example, neighboring countries or distant countries in other regions).</a:t>
            </a:r>
          </a:p>
          <a:p>
            <a:pPr marL="342900" lvl="1" indent="0">
              <a:buNone/>
            </a:pPr>
            <a:r>
              <a:rPr lang="en-US" altLang="en-US" sz="3000" b="1" dirty="0">
                <a:ea typeface="MS PGothic" panose="020B0600070205080204" pitchFamily="34" charset="-128"/>
              </a:rPr>
              <a:t>Directionality:</a:t>
            </a:r>
            <a:r>
              <a:rPr lang="en-US" altLang="en-US" sz="3000" dirty="0">
                <a:ea typeface="MS PGothic" panose="020B0600070205080204" pitchFamily="34" charset="-128"/>
              </a:rPr>
              <a:t> Proportion of inward to outward flow for a specific country.</a:t>
            </a:r>
          </a:p>
          <a:p>
            <a:pPr eaLnBrk="1" hangingPunct="1"/>
            <a:endParaRPr lang="en-US" altLang="en-US" dirty="0" smtClean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640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366" y="562946"/>
            <a:ext cx="8596668" cy="1320800"/>
          </a:xfrm>
        </p:spPr>
        <p:txBody>
          <a:bodyPr/>
          <a:lstStyle/>
          <a:p>
            <a:r>
              <a:rPr lang="en-US" dirty="0" smtClean="0"/>
              <a:t>Global Managers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366" y="1404810"/>
            <a:ext cx="8596668" cy="514528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“It takes more than a lot of frequent flyer miles to be come a global leader. Today’s cosmopolitan executive must know what to do when competitive advantage is fleeting, when change becomes chaos, and when home base is the globe.”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“We need global leaders at a time when markets and companies are changing faster than the ability of leaders to reinvent themselves. We have a shortage of global leaders at a time when international exposure and experience are vital to business success. And we need internationally minded, globally literate leaders at a time when leadership styles are in transition around the world.” </a:t>
            </a:r>
          </a:p>
          <a:p>
            <a:pPr marL="0" indent="0" algn="r">
              <a:buNone/>
            </a:pPr>
            <a:r>
              <a:rPr lang="en-US" dirty="0" smtClean="0"/>
              <a:t>Cullen &amp; </a:t>
            </a:r>
            <a:r>
              <a:rPr lang="en-US" dirty="0" err="1" smtClean="0"/>
              <a:t>Parboteeah</a:t>
            </a:r>
            <a:r>
              <a:rPr lang="en-US" dirty="0" smtClean="0"/>
              <a:t>, 2014</a:t>
            </a:r>
          </a:p>
          <a:p>
            <a:pPr marL="0" indent="0" algn="r">
              <a:buNone/>
            </a:pPr>
            <a:endParaRPr lang="en-US" dirty="0"/>
          </a:p>
          <a:p>
            <a:r>
              <a:rPr lang="en-US" dirty="0" smtClean="0"/>
              <a:t>What makes a manager global?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598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869" y="609600"/>
            <a:ext cx="8976049" cy="1320800"/>
          </a:xfrm>
        </p:spPr>
        <p:txBody>
          <a:bodyPr/>
          <a:lstStyle/>
          <a:p>
            <a:r>
              <a:rPr lang="en-US" dirty="0" smtClean="0"/>
              <a:t>A Strategic Approach to MNE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4212562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Strategy</a:t>
            </a:r>
            <a:r>
              <a:rPr lang="en-US" dirty="0" smtClean="0"/>
              <a:t>: activities used by management to sustain / increase organizational performance &amp; accomplish its mission / vision</a:t>
            </a:r>
          </a:p>
          <a:p>
            <a:r>
              <a:rPr lang="en-US" b="1" dirty="0" smtClean="0"/>
              <a:t>Strategy formulation</a:t>
            </a:r>
            <a:r>
              <a:rPr lang="en-US" dirty="0" smtClean="0"/>
              <a:t>: process of crafting a strategy (SWOT analysis in global setting)</a:t>
            </a:r>
          </a:p>
          <a:p>
            <a:r>
              <a:rPr lang="en-US" b="1" dirty="0" smtClean="0"/>
              <a:t>Strategy Implementation</a:t>
            </a:r>
            <a:r>
              <a:rPr lang="en-US" dirty="0" smtClean="0"/>
              <a:t>: activities to </a:t>
            </a:r>
            <a:r>
              <a:rPr lang="en-US" smtClean="0"/>
              <a:t>be performed </a:t>
            </a:r>
            <a:r>
              <a:rPr lang="en-US" dirty="0" smtClean="0"/>
              <a:t>so as to achieve strategic objectives</a:t>
            </a:r>
          </a:p>
          <a:p>
            <a:pPr marL="0" indent="0">
              <a:buNone/>
            </a:pPr>
            <a:r>
              <a:rPr lang="en-US" b="1" dirty="0" smtClean="0"/>
              <a:t>Challenges</a:t>
            </a:r>
          </a:p>
          <a:p>
            <a:r>
              <a:rPr lang="en-US" dirty="0" smtClean="0"/>
              <a:t>Blurring of industry lines</a:t>
            </a:r>
          </a:p>
          <a:p>
            <a:r>
              <a:rPr lang="en-US" dirty="0" smtClean="0"/>
              <a:t>Flexibility matters more than size</a:t>
            </a:r>
          </a:p>
          <a:p>
            <a:r>
              <a:rPr lang="en-US" dirty="0" smtClean="0"/>
              <a:t>Finding a niche</a:t>
            </a:r>
          </a:p>
          <a:p>
            <a:r>
              <a:rPr lang="en-US" dirty="0" smtClean="0"/>
              <a:t>Hyper competition</a:t>
            </a:r>
          </a:p>
          <a:p>
            <a:r>
              <a:rPr lang="en-US" dirty="0" smtClean="0"/>
              <a:t>Emphasis on innovation &amp; learning organization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571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Multinational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53599"/>
          </a:xfrm>
        </p:spPr>
        <p:txBody>
          <a:bodyPr/>
          <a:lstStyle/>
          <a:p>
            <a:r>
              <a:rPr lang="en-US" sz="2400" b="1" dirty="0"/>
              <a:t>MNE / MNC </a:t>
            </a:r>
            <a:r>
              <a:rPr lang="en-US" sz="2400" dirty="0">
                <a:sym typeface="Wingdings" panose="05000000000000000000" pitchFamily="2" charset="2"/>
              </a:rPr>
              <a:t> “Any company that engages in business functions beyond its domestic </a:t>
            </a:r>
            <a:r>
              <a:rPr lang="en-US" sz="2400" dirty="0" smtClean="0">
                <a:sym typeface="Wingdings" panose="05000000000000000000" pitchFamily="2" charset="2"/>
              </a:rPr>
              <a:t>borders.”</a:t>
            </a:r>
            <a:endParaRPr lang="en-US" sz="2400" dirty="0"/>
          </a:p>
          <a:p>
            <a:r>
              <a:rPr lang="en-US" sz="2400" dirty="0" smtClean="0"/>
              <a:t>Why should management students gain a better understanding of multinational management?</a:t>
            </a:r>
          </a:p>
          <a:p>
            <a:r>
              <a:rPr lang="en-US" sz="2400" b="1" dirty="0" smtClean="0"/>
              <a:t>MNE Management </a:t>
            </a:r>
            <a:r>
              <a:rPr lang="en-US" sz="2400" dirty="0" smtClean="0">
                <a:sym typeface="Wingdings" panose="05000000000000000000" pitchFamily="2" charset="2"/>
              </a:rPr>
              <a:t> “</a:t>
            </a:r>
            <a:r>
              <a:rPr lang="en-US" sz="2400" dirty="0" smtClean="0"/>
              <a:t>Formulation </a:t>
            </a:r>
            <a:r>
              <a:rPr lang="en-US" sz="2400" dirty="0"/>
              <a:t>of strategies and the design of management systems that successfully take advantage of international opportunities and respond to international </a:t>
            </a:r>
            <a:r>
              <a:rPr lang="en-US" sz="2400" dirty="0" smtClean="0"/>
              <a:t>threats.” </a:t>
            </a:r>
            <a:endParaRPr lang="en-US" sz="2400" dirty="0" smtClean="0"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Where do most MNCs originate?</a:t>
            </a:r>
            <a:endParaRPr lang="en-US" sz="2400" dirty="0">
              <a:sym typeface="Wingdings" panose="05000000000000000000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619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17241" y="365126"/>
            <a:ext cx="9722109" cy="1325563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Largest </a:t>
            </a:r>
            <a:r>
              <a:rPr lang="en-US" altLang="en-US" sz="4000" b="1" dirty="0"/>
              <a:t>Companies in the World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915971"/>
              </p:ext>
            </p:extLst>
          </p:nvPr>
        </p:nvGraphicFramePr>
        <p:xfrm>
          <a:off x="317241" y="1194322"/>
          <a:ext cx="8534400" cy="4699516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817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6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75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Rank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Company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Industry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Headquarters</a:t>
                      </a:r>
                      <a:r>
                        <a:rPr lang="en-US" sz="1400" baseline="0" dirty="0" smtClean="0"/>
                        <a:t> Country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Revenues </a:t>
                      </a:r>
                    </a:p>
                    <a:p>
                      <a:pPr algn="ctr"/>
                      <a:r>
                        <a:rPr lang="en-US" sz="1400" dirty="0" smtClean="0"/>
                        <a:t>(US$ mil)</a:t>
                      </a:r>
                      <a:endParaRPr lang="en-US" sz="14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6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Wal-Mart</a:t>
                      </a:r>
                      <a:r>
                        <a:rPr lang="en-US" sz="1400" baseline="0" dirty="0" smtClean="0"/>
                        <a:t> Stores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Retailing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U.S.A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476,294</a:t>
                      </a:r>
                      <a:endParaRPr lang="en-US" sz="14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5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Royal Dutch Shell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Petroleum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The Netherlands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459,999</a:t>
                      </a:r>
                      <a:endParaRPr lang="en-US" sz="14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6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Sinopec Group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Petroleum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China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457,201</a:t>
                      </a:r>
                      <a:endParaRPr lang="en-US" sz="14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75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China National Petroleum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Petroleum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China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432,007</a:t>
                      </a:r>
                      <a:endParaRPr lang="en-US" sz="14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6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Exxon Mobil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Petroleum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U.S.A.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407,666</a:t>
                      </a:r>
                      <a:endParaRPr lang="en-US" sz="14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6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BP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Petroleum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U.K.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396,217</a:t>
                      </a:r>
                      <a:endParaRPr lang="en-US" sz="14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5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State Grid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Power Supply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China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333,386</a:t>
                      </a:r>
                      <a:endParaRPr lang="en-US" sz="14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6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Volkswagon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Automotive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Germany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261,539</a:t>
                      </a:r>
                      <a:endParaRPr lang="en-US" sz="14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6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Toyota Motor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Automotive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Japan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256,454</a:t>
                      </a:r>
                      <a:endParaRPr lang="en-US" sz="14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75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Glencore</a:t>
                      </a:r>
                      <a:r>
                        <a:rPr lang="en-US" sz="1400" dirty="0" smtClean="0"/>
                        <a:t> International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Manufacturing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Switzerland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232,694</a:t>
                      </a:r>
                      <a:endParaRPr lang="en-US" sz="14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326" name="TextBox 4"/>
          <p:cNvSpPr txBox="1">
            <a:spLocks noChangeArrowheads="1"/>
          </p:cNvSpPr>
          <p:nvPr/>
        </p:nvSpPr>
        <p:spPr bwMode="auto">
          <a:xfrm>
            <a:off x="2286000" y="6248400"/>
            <a:ext cx="26645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800"/>
              <a:t>Source: Adapted from Fortune 2015. “Fortune Global 500.” </a:t>
            </a:r>
          </a:p>
        </p:txBody>
      </p:sp>
    </p:spTree>
    <p:extLst>
      <p:ext uri="{BB962C8B-B14F-4D97-AF65-F5344CB8AC3E}">
        <p14:creationId xmlns:p14="http://schemas.microsoft.com/office/powerpoint/2010/main" val="97515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9"/>
          <p:cNvSpPr>
            <a:spLocks noGrp="1" noChangeArrowheads="1"/>
          </p:cNvSpPr>
          <p:nvPr>
            <p:ph type="title"/>
          </p:nvPr>
        </p:nvSpPr>
        <p:spPr>
          <a:xfrm>
            <a:off x="186612" y="409577"/>
            <a:ext cx="10481388" cy="74742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Newcomers </a:t>
            </a:r>
            <a:r>
              <a:rPr lang="en-US" altLang="en-US" sz="4000" b="1" dirty="0"/>
              <a:t>to Global 500 List</a:t>
            </a:r>
          </a:p>
        </p:txBody>
      </p:sp>
      <p:graphicFrame>
        <p:nvGraphicFramePr>
          <p:cNvPr id="133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088672"/>
              </p:ext>
            </p:extLst>
          </p:nvPr>
        </p:nvGraphicFramePr>
        <p:xfrm>
          <a:off x="615820" y="1156996"/>
          <a:ext cx="6811347" cy="574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4" imgW="5638800" imgH="5207000" progId="Word.Document.12">
                  <p:embed/>
                </p:oleObj>
              </mc:Choice>
              <mc:Fallback>
                <p:oleObj name="Document" r:id="rId4" imgW="5638800" imgH="5207000" progId="Word.Document.12">
                  <p:embed/>
                  <p:pic>
                    <p:nvPicPr>
                      <p:cNvPr id="1331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820" y="1156996"/>
                        <a:ext cx="6811347" cy="574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110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Changes in the density of global interactions relative to national </a:t>
            </a:r>
            <a:r>
              <a:rPr lang="en-US" altLang="en-US" dirty="0" smtClean="0"/>
              <a:t>ones” (Chase-Dunn</a:t>
            </a:r>
            <a:r>
              <a:rPr lang="en-US" altLang="en-US" dirty="0"/>
              <a:t>, </a:t>
            </a:r>
            <a:r>
              <a:rPr lang="en-US" altLang="en-US" dirty="0" smtClean="0"/>
              <a:t>Kawano &amp; </a:t>
            </a:r>
            <a:r>
              <a:rPr lang="en-US" altLang="en-US" dirty="0"/>
              <a:t>Brewer, </a:t>
            </a:r>
            <a:r>
              <a:rPr lang="en-US" altLang="en-US" dirty="0" smtClean="0"/>
              <a:t>2000).</a:t>
            </a: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“The expansion, concentration and acceleration of worldwide </a:t>
            </a:r>
            <a:r>
              <a:rPr lang="en-US" altLang="en-US" dirty="0" smtClean="0"/>
              <a:t>relations” (</a:t>
            </a:r>
            <a:r>
              <a:rPr lang="en-US" altLang="en-US" dirty="0" err="1" smtClean="0"/>
              <a:t>Osterhammel</a:t>
            </a:r>
            <a:r>
              <a:rPr lang="en-US" altLang="en-US" dirty="0" smtClean="0"/>
              <a:t> &amp; </a:t>
            </a:r>
            <a:r>
              <a:rPr lang="en-US" altLang="en-US" dirty="0" err="1" smtClean="0"/>
              <a:t>Petersson</a:t>
            </a:r>
            <a:r>
              <a:rPr lang="en-US" altLang="en-US" dirty="0"/>
              <a:t>, </a:t>
            </a:r>
            <a:r>
              <a:rPr lang="en-US" altLang="en-US" dirty="0" smtClean="0"/>
              <a:t>2001).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“Trend through which the world’s economies are becoming borderless and interlinked” (Cullen &amp; </a:t>
            </a:r>
            <a:r>
              <a:rPr lang="en-US" altLang="en-US" dirty="0" err="1" smtClean="0"/>
              <a:t>Parboteeah</a:t>
            </a:r>
            <a:r>
              <a:rPr lang="en-US" altLang="en-US" dirty="0" smtClean="0"/>
              <a:t>, 2014)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60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602167"/>
            <a:ext cx="8816802" cy="1371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en-US" b="1" dirty="0" smtClean="0"/>
              <a:t>Forces Driving Economic</a:t>
            </a:r>
            <a:br>
              <a:rPr lang="en-US" altLang="en-US" b="1" dirty="0" smtClean="0"/>
            </a:br>
            <a:r>
              <a:rPr lang="en-US" altLang="en-US" b="1" dirty="0" smtClean="0"/>
              <a:t>Global Integration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2128935"/>
            <a:ext cx="8229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Rise of Global Standards</a:t>
            </a:r>
          </a:p>
          <a:p>
            <a:r>
              <a:rPr lang="en-US" altLang="en-US" dirty="0" smtClean="0"/>
              <a:t>New competitors</a:t>
            </a:r>
          </a:p>
          <a:p>
            <a:r>
              <a:rPr lang="en-US" altLang="en-US" dirty="0" smtClean="0"/>
              <a:t>Disintegrating borders CSR &amp; Ethics</a:t>
            </a:r>
          </a:p>
          <a:p>
            <a:r>
              <a:rPr lang="en-US" altLang="en-US" dirty="0" smtClean="0"/>
              <a:t>Growing Trade &amp; Investment (FDI)</a:t>
            </a:r>
          </a:p>
          <a:p>
            <a:r>
              <a:rPr lang="en-US" altLang="en-US" dirty="0" smtClean="0"/>
              <a:t>Growing </a:t>
            </a:r>
            <a:r>
              <a:rPr lang="en-US" altLang="en-US" dirty="0"/>
              <a:t>liberalization of </a:t>
            </a:r>
            <a:r>
              <a:rPr lang="en-US" altLang="en-US" dirty="0" smtClean="0"/>
              <a:t>trade (Cross-border </a:t>
            </a:r>
            <a:r>
              <a:rPr lang="en-US" altLang="en-US" dirty="0"/>
              <a:t>trade agreements</a:t>
            </a:r>
            <a:r>
              <a:rPr lang="en-US" altLang="en-US" dirty="0" smtClean="0"/>
              <a:t>)</a:t>
            </a:r>
            <a:endParaRPr lang="en-US" altLang="en-US" dirty="0"/>
          </a:p>
          <a:p>
            <a:r>
              <a:rPr lang="en-US" altLang="en-US" dirty="0" smtClean="0"/>
              <a:t>Global Products / Customers</a:t>
            </a:r>
          </a:p>
          <a:p>
            <a:r>
              <a:rPr lang="en-US" altLang="en-US" dirty="0"/>
              <a:t>Growing homogeneity of tastes and desires</a:t>
            </a:r>
          </a:p>
          <a:p>
            <a:r>
              <a:rPr lang="en-US" altLang="en-US" dirty="0" smtClean="0"/>
              <a:t>Technological advances  </a:t>
            </a:r>
          </a:p>
          <a:p>
            <a:r>
              <a:rPr lang="en-US" altLang="en-US" dirty="0" smtClean="0"/>
              <a:t>Multinational Organizations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3355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>
          <a:xfrm>
            <a:off x="298580" y="685801"/>
            <a:ext cx="10359895" cy="1325563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Regional Trade Agreements</a:t>
            </a:r>
            <a:endParaRPr lang="en-US" altLang="en-US" dirty="0" smtClean="0"/>
          </a:p>
        </p:txBody>
      </p:sp>
      <p:sp>
        <p:nvSpPr>
          <p:cNvPr id="21507" name="Rectangle 5"/>
          <p:cNvSpPr>
            <a:spLocks noGrp="1" noChangeArrowheads="1"/>
          </p:cNvSpPr>
          <p:nvPr>
            <p:ph idx="1"/>
          </p:nvPr>
        </p:nvSpPr>
        <p:spPr>
          <a:xfrm>
            <a:off x="298580" y="1348582"/>
            <a:ext cx="9517224" cy="5181600"/>
          </a:xfrm>
        </p:spPr>
        <p:txBody>
          <a:bodyPr rtlCol="0"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altLang="en-US" sz="2300" i="1" dirty="0"/>
              <a:t>Regional Trade Agreements </a:t>
            </a:r>
            <a:r>
              <a:rPr lang="en-US" altLang="en-US" sz="2300" dirty="0"/>
              <a:t>are agreements among nations to reduce tariffs and develop similar technical and economic standards.</a:t>
            </a:r>
          </a:p>
          <a:p>
            <a:pPr marL="0" indent="0">
              <a:buNone/>
              <a:defRPr/>
            </a:pPr>
            <a:r>
              <a:rPr lang="en-US" altLang="en-US" sz="2300" dirty="0"/>
              <a:t>The three largest account for half the world</a:t>
            </a:r>
            <a:r>
              <a:rPr lang="ja-JP" altLang="en-US" sz="2300" dirty="0"/>
              <a:t>’</a:t>
            </a:r>
            <a:r>
              <a:rPr lang="en-US" altLang="ja-JP" sz="2300" dirty="0"/>
              <a:t>s trade:  </a:t>
            </a:r>
          </a:p>
          <a:p>
            <a:pPr>
              <a:defRPr/>
            </a:pPr>
            <a:r>
              <a:rPr lang="en-US" sz="2300" dirty="0">
                <a:ea typeface="ＭＳ Ｐゴシック" charset="0"/>
              </a:rPr>
              <a:t>The </a:t>
            </a:r>
            <a:r>
              <a:rPr lang="en-US" sz="2300" b="1" i="1" dirty="0">
                <a:ea typeface="ＭＳ Ｐゴシック" charset="0"/>
              </a:rPr>
              <a:t>European Union </a:t>
            </a:r>
            <a:r>
              <a:rPr lang="en-US" sz="2300" dirty="0">
                <a:ea typeface="ＭＳ Ｐゴシック" charset="0"/>
              </a:rPr>
              <a:t>(EU) (28 European nations, and growing) allows free movement of goods and services across borders of member states without customs or quotas and adopted a common currency (the Euro). </a:t>
            </a:r>
            <a:r>
              <a:rPr lang="en-US" sz="2300" dirty="0">
                <a:ea typeface="ＭＳ Ｐゴシック" charset="0"/>
                <a:hlinkClick r:id="rId3"/>
              </a:rPr>
              <a:t>http://europa.eu/about-eu/index_en.htm</a:t>
            </a:r>
            <a:endParaRPr lang="en-US" sz="2300" dirty="0">
              <a:ea typeface="ＭＳ Ｐゴシック" charset="0"/>
            </a:endParaRPr>
          </a:p>
          <a:p>
            <a:pPr>
              <a:defRPr/>
            </a:pPr>
            <a:r>
              <a:rPr lang="en-US" sz="2300" dirty="0">
                <a:ea typeface="ＭＳ Ｐゴシック" charset="0"/>
              </a:rPr>
              <a:t>The </a:t>
            </a:r>
            <a:r>
              <a:rPr lang="en-US" sz="2300" b="1" i="1" dirty="0">
                <a:ea typeface="ＭＳ Ｐゴシック" charset="0"/>
              </a:rPr>
              <a:t>North American Free Trade Agreement </a:t>
            </a:r>
            <a:r>
              <a:rPr lang="en-US" sz="2300" dirty="0">
                <a:ea typeface="ＭＳ Ｐゴシック" charset="0"/>
              </a:rPr>
              <a:t>(NAFTA) linking the U.S., Canada, and Mexico, allows the freer exchange of goods and services. </a:t>
            </a:r>
            <a:r>
              <a:rPr lang="en-US" sz="2300" dirty="0">
                <a:ea typeface="ＭＳ Ｐゴシック" charset="0"/>
                <a:hlinkClick r:id="rId4"/>
              </a:rPr>
              <a:t>http://www.nafta.org</a:t>
            </a:r>
            <a:endParaRPr lang="en-US" sz="2300" dirty="0">
              <a:ea typeface="ＭＳ Ｐゴシック" charset="0"/>
            </a:endParaRPr>
          </a:p>
          <a:p>
            <a:pPr>
              <a:defRPr/>
            </a:pPr>
            <a:r>
              <a:rPr lang="en-US" sz="2300" dirty="0">
                <a:ea typeface="ＭＳ Ｐゴシック" charset="0"/>
              </a:rPr>
              <a:t>The </a:t>
            </a:r>
            <a:r>
              <a:rPr lang="en-US" sz="2300" b="1" i="1" dirty="0">
                <a:ea typeface="ＭＳ Ｐゴシック" charset="0"/>
              </a:rPr>
              <a:t>Asia-Pacific-Economic Cooperation </a:t>
            </a:r>
            <a:r>
              <a:rPr lang="en-US" sz="2300" i="1" dirty="0">
                <a:ea typeface="ＭＳ Ｐゴシック" charset="0"/>
              </a:rPr>
              <a:t>(APEC) </a:t>
            </a:r>
            <a:r>
              <a:rPr lang="en-US" sz="2300" dirty="0">
                <a:ea typeface="ＭＳ Ｐゴシック" charset="0"/>
              </a:rPr>
              <a:t>is a loose confederation of economies (12 Asian nations) with agreements on trade facilitation in the Pacific region, with goals for free trade by 2020. </a:t>
            </a:r>
            <a:r>
              <a:rPr lang="en-US" sz="2300" dirty="0">
                <a:ea typeface="ＭＳ Ｐゴシック" charset="0"/>
                <a:hlinkClick r:id="rId5"/>
              </a:rPr>
              <a:t>http://www.apec.org</a:t>
            </a:r>
            <a:endParaRPr lang="en-US" sz="2300" dirty="0">
              <a:ea typeface="ＭＳ Ｐゴシック" charset="0"/>
            </a:endParaRPr>
          </a:p>
          <a:p>
            <a:pPr marL="0" indent="0" algn="r">
              <a:buNone/>
              <a:defRPr/>
            </a:pPr>
            <a:endParaRPr lang="en-US" dirty="0" smtClean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519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>
          <a:xfrm>
            <a:off x="410547" y="609601"/>
            <a:ext cx="10257453" cy="1325563"/>
          </a:xfrm>
        </p:spPr>
        <p:txBody>
          <a:bodyPr/>
          <a:lstStyle/>
          <a:p>
            <a:pPr eaLnBrk="1" hangingPunct="1"/>
            <a:r>
              <a:rPr lang="en-US" altLang="en-US" sz="3200" b="1"/>
              <a:t>Foreign Direct Investment (FDI) </a:t>
            </a:r>
            <a:endParaRPr lang="en-US" altLang="en-US" sz="1800"/>
          </a:p>
        </p:txBody>
      </p:sp>
      <p:sp>
        <p:nvSpPr>
          <p:cNvPr id="27651" name="Rectangle 5"/>
          <p:cNvSpPr>
            <a:spLocks noGrp="1" noChangeArrowheads="1"/>
          </p:cNvSpPr>
          <p:nvPr>
            <p:ph idx="1"/>
          </p:nvPr>
        </p:nvSpPr>
        <p:spPr>
          <a:xfrm>
            <a:off x="410547" y="1418254"/>
            <a:ext cx="9498563" cy="5134948"/>
          </a:xfrm>
        </p:spPr>
        <p:txBody>
          <a:bodyPr rtlCol="0"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sz="2400" b="1" i="1" dirty="0">
                <a:ea typeface="ＭＳ Ｐゴシック" charset="0"/>
              </a:rPr>
              <a:t>Foreign Direct Investment </a:t>
            </a:r>
            <a:r>
              <a:rPr lang="en-US" sz="2400" dirty="0">
                <a:ea typeface="ＭＳ Ｐゴシック" charset="0"/>
              </a:rPr>
              <a:t>(FDI) occurs when a multinational company from one country has an ownership position in an organizational unit located in another country.</a:t>
            </a:r>
          </a:p>
          <a:p>
            <a:pPr eaLnBrk="1" hangingPunct="1">
              <a:defRPr/>
            </a:pPr>
            <a:r>
              <a:rPr lang="en-US" sz="2400" dirty="0">
                <a:ea typeface="ＭＳ Ｐゴシック" charset="0"/>
              </a:rPr>
              <a:t>FDI increased by more than 36% from 1996 - 2000.</a:t>
            </a:r>
          </a:p>
          <a:p>
            <a:pPr eaLnBrk="1" hangingPunct="1">
              <a:defRPr/>
            </a:pPr>
            <a:r>
              <a:rPr lang="en-US" sz="2400" dirty="0">
                <a:ea typeface="ＭＳ Ｐゴシック" charset="0"/>
              </a:rPr>
              <a:t>Since 2001, there has been a decline in FDI, but FDI grew to its highest level in 2007.</a:t>
            </a:r>
          </a:p>
          <a:p>
            <a:pPr eaLnBrk="1" hangingPunct="1">
              <a:defRPr/>
            </a:pPr>
            <a:r>
              <a:rPr lang="en-US" sz="2400" dirty="0">
                <a:ea typeface="ＭＳ Ｐゴシック" charset="0"/>
              </a:rPr>
              <a:t>Emerging markets will continue to attract FDI.</a:t>
            </a:r>
          </a:p>
          <a:p>
            <a:pPr eaLnBrk="1" hangingPunct="1">
              <a:defRPr/>
            </a:pPr>
            <a:r>
              <a:rPr lang="en-US" altLang="en-US" sz="2400" dirty="0"/>
              <a:t>Developing countries provide opportunities but also risks.</a:t>
            </a:r>
          </a:p>
          <a:p>
            <a:pPr eaLnBrk="1" hangingPunct="1">
              <a:defRPr/>
            </a:pPr>
            <a:r>
              <a:rPr lang="en-US" altLang="en-US" sz="2400" dirty="0"/>
              <a:t>MNCs should consider two types of risk when engaging in FDI:</a:t>
            </a:r>
          </a:p>
          <a:p>
            <a:pPr lvl="1" eaLnBrk="1" hangingPunct="1">
              <a:defRPr/>
            </a:pPr>
            <a:r>
              <a:rPr lang="en-US" altLang="en-US" sz="2100" b="1" dirty="0"/>
              <a:t>Economic risk</a:t>
            </a:r>
            <a:r>
              <a:rPr lang="en-US" altLang="en-US" sz="2100" dirty="0"/>
              <a:t>: includes all factors of a nation</a:t>
            </a:r>
            <a:r>
              <a:rPr lang="ja-JP" altLang="en-US" sz="2100" dirty="0"/>
              <a:t>’</a:t>
            </a:r>
            <a:r>
              <a:rPr lang="en-US" altLang="ja-JP" sz="2100" dirty="0"/>
              <a:t>s economic climate that may affect a foreign investor.</a:t>
            </a:r>
          </a:p>
          <a:p>
            <a:pPr lvl="1" eaLnBrk="1" hangingPunct="1">
              <a:defRPr/>
            </a:pPr>
            <a:r>
              <a:rPr lang="en-US" altLang="en-US" sz="2100" b="1" dirty="0"/>
              <a:t>Political risk</a:t>
            </a:r>
            <a:r>
              <a:rPr lang="en-US" altLang="en-US" sz="2100" dirty="0"/>
              <a:t>: anything a government might do or not do that might adversely affect a company (ex., expropriation)</a:t>
            </a:r>
          </a:p>
          <a:p>
            <a:pPr eaLnBrk="1" hangingPunct="1">
              <a:defRPr/>
            </a:pPr>
            <a:endParaRPr lang="en-US" sz="2400" dirty="0">
              <a:ea typeface="ＭＳ Ｐゴシック" charset="0"/>
            </a:endParaRPr>
          </a:p>
          <a:p>
            <a:pPr eaLnBrk="1" hangingPunct="1">
              <a:defRPr/>
            </a:pPr>
            <a:endParaRPr lang="en-US" dirty="0" smtClean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334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87351"/>
            <a:ext cx="106680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The Internet and Information Technology </a:t>
            </a:r>
            <a:r>
              <a:rPr lang="en-US" altLang="en-US" sz="3200" dirty="0"/>
              <a:t/>
            </a:r>
            <a:br>
              <a:rPr lang="en-US" altLang="en-US" sz="3200" dirty="0"/>
            </a:br>
            <a:endParaRPr lang="en-US" altLang="en-US" dirty="0" smtClean="0"/>
          </a:p>
        </p:txBody>
      </p:sp>
      <p:sp>
        <p:nvSpPr>
          <p:cNvPr id="29699" name="Rectangle 5"/>
          <p:cNvSpPr>
            <a:spLocks noGrp="1" noChangeArrowheads="1"/>
          </p:cNvSpPr>
          <p:nvPr>
            <p:ph idx="1"/>
          </p:nvPr>
        </p:nvSpPr>
        <p:spPr>
          <a:xfrm>
            <a:off x="258923" y="1303176"/>
            <a:ext cx="9631525" cy="4838700"/>
          </a:xfrm>
        </p:spPr>
        <p:txBody>
          <a:bodyPr rtlCol="0"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en-US" sz="3800" dirty="0">
                <a:ea typeface="ＭＳ Ｐゴシック" charset="0"/>
              </a:rPr>
              <a:t>The internet and information technology facilitate communication and business operations, allowing MNEs to communicate with other companies throughout the world.</a:t>
            </a:r>
          </a:p>
          <a:p>
            <a:pPr eaLnBrk="1" hangingPunct="1">
              <a:defRPr/>
            </a:pPr>
            <a:r>
              <a:rPr lang="en-US" sz="3800" dirty="0">
                <a:ea typeface="ＭＳ Ｐゴシック" charset="0"/>
              </a:rPr>
              <a:t>Text and graphic information can flow to any part of the world almost instantaneously. </a:t>
            </a:r>
          </a:p>
          <a:p>
            <a:pPr eaLnBrk="1" hangingPunct="1">
              <a:defRPr/>
            </a:pPr>
            <a:r>
              <a:rPr lang="en-US" sz="3800" dirty="0">
                <a:ea typeface="ＭＳ Ｐゴシック" charset="0"/>
              </a:rPr>
              <a:t>HQ and value chain activities (e.g., R&amp;D, manufacturing) can be located anywhere in the world.</a:t>
            </a:r>
          </a:p>
          <a:p>
            <a:pPr eaLnBrk="1" hangingPunct="1">
              <a:defRPr/>
            </a:pPr>
            <a:r>
              <a:rPr lang="en-US" sz="3800" dirty="0">
                <a:ea typeface="ＭＳ Ｐゴシック" charset="0"/>
              </a:rPr>
              <a:t>Information technology is spurring a borderless financial market.</a:t>
            </a:r>
          </a:p>
          <a:p>
            <a:pPr eaLnBrk="1" hangingPunct="1">
              <a:defRPr/>
            </a:pPr>
            <a:r>
              <a:rPr lang="en-US" sz="3800" dirty="0">
                <a:ea typeface="ＭＳ Ｐゴシック" charset="0"/>
              </a:rPr>
              <a:t>Worldwide communication using Voice-Over-Internet Protocol (VOIP) systems are </a:t>
            </a:r>
            <a:r>
              <a:rPr lang="en-US" sz="3800" b="1" dirty="0">
                <a:ea typeface="ＭＳ Ｐゴシック" charset="0"/>
              </a:rPr>
              <a:t>cost-effective</a:t>
            </a:r>
            <a:r>
              <a:rPr lang="en-US" sz="3800" dirty="0">
                <a:ea typeface="ＭＳ Ｐゴシック" charset="0"/>
              </a:rPr>
              <a:t>.  </a:t>
            </a:r>
          </a:p>
          <a:p>
            <a:pPr eaLnBrk="1" hangingPunct="1">
              <a:defRPr/>
            </a:pPr>
            <a:r>
              <a:rPr lang="en-US" sz="3800" dirty="0">
                <a:ea typeface="ＭＳ Ｐゴシック" charset="0"/>
              </a:rPr>
              <a:t>Collaborative networks can be established at reasonable cost with increasingly sophisticated technology. </a:t>
            </a:r>
          </a:p>
          <a:p>
            <a:pPr eaLnBrk="1" hangingPunct="1">
              <a:defRPr/>
            </a:pPr>
            <a:r>
              <a:rPr lang="en-US" sz="3800" dirty="0">
                <a:ea typeface="ＭＳ Ｐゴシック" charset="0"/>
              </a:rPr>
              <a:t>Information can be obtained by search engines like Google. </a:t>
            </a:r>
          </a:p>
          <a:p>
            <a:pPr eaLnBrk="1" hangingPunct="1">
              <a:defRPr/>
            </a:pPr>
            <a:endParaRPr lang="en-US" sz="2400" dirty="0">
              <a:ea typeface="ＭＳ Ｐゴシック" charset="0"/>
            </a:endParaRPr>
          </a:p>
          <a:p>
            <a:pPr eaLnBrk="1" hangingPunct="1">
              <a:defRPr/>
            </a:pPr>
            <a:endParaRPr lang="en-US" dirty="0" smtClean="0">
              <a:ea typeface="ＭＳ Ｐゴシック" charset="0"/>
            </a:endParaRPr>
          </a:p>
          <a:p>
            <a:pPr eaLnBrk="1" hangingPunct="1">
              <a:defRPr/>
            </a:pPr>
            <a:endParaRPr lang="en-US" dirty="0" smtClean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9745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178</TotalTime>
  <Words>1183</Words>
  <Application>Microsoft Office PowerPoint</Application>
  <PresentationFormat>Widescreen</PresentationFormat>
  <Paragraphs>173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MS PGothic</vt:lpstr>
      <vt:lpstr>MS PGothic</vt:lpstr>
      <vt:lpstr>Arial</vt:lpstr>
      <vt:lpstr>Calibri</vt:lpstr>
      <vt:lpstr>メイリオ</vt:lpstr>
      <vt:lpstr>Tahoma</vt:lpstr>
      <vt:lpstr>Times New Roman</vt:lpstr>
      <vt:lpstr>Trebuchet MS</vt:lpstr>
      <vt:lpstr>Wingdings</vt:lpstr>
      <vt:lpstr>Wingdings 3</vt:lpstr>
      <vt:lpstr>Facet</vt:lpstr>
      <vt:lpstr>Document</vt:lpstr>
      <vt:lpstr>International Team Management: Multinationals in a Changing World </vt:lpstr>
      <vt:lpstr>Multinational Management</vt:lpstr>
      <vt:lpstr>Largest Companies in the World</vt:lpstr>
      <vt:lpstr>Newcomers to Global 500 List</vt:lpstr>
      <vt:lpstr>Globalization</vt:lpstr>
      <vt:lpstr>PowerPoint Presentation</vt:lpstr>
      <vt:lpstr>Regional Trade Agreements</vt:lpstr>
      <vt:lpstr>Foreign Direct Investment (FDI) </vt:lpstr>
      <vt:lpstr>The Internet and Information Technology  </vt:lpstr>
      <vt:lpstr>Global Products and Global Customers</vt:lpstr>
      <vt:lpstr>PowerPoint Presentation</vt:lpstr>
      <vt:lpstr>Globalization: Challenges</vt:lpstr>
      <vt:lpstr>Globalization: Benefits</vt:lpstr>
      <vt:lpstr>Making sense of globalization</vt:lpstr>
      <vt:lpstr>Global Managers</vt:lpstr>
      <vt:lpstr>A Strategic Approach to MNE Management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Management: Multinationals in a Changing World</dc:title>
  <dc:creator>Shinnar, Rachel Sheli</dc:creator>
  <cp:lastModifiedBy>Shinnar, Rachel Sheli</cp:lastModifiedBy>
  <cp:revision>27</cp:revision>
  <cp:lastPrinted>2019-05-10T17:14:51Z</cp:lastPrinted>
  <dcterms:created xsi:type="dcterms:W3CDTF">2017-05-09T15:53:36Z</dcterms:created>
  <dcterms:modified xsi:type="dcterms:W3CDTF">2019-05-11T19:43:52Z</dcterms:modified>
</cp:coreProperties>
</file>