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1"/>
  </p:notesMasterIdLst>
  <p:sldIdLst>
    <p:sldId id="256" r:id="rId2"/>
    <p:sldId id="257" r:id="rId3"/>
    <p:sldId id="258" r:id="rId4"/>
    <p:sldId id="259" r:id="rId5"/>
    <p:sldId id="260" r:id="rId6"/>
    <p:sldId id="262" r:id="rId7"/>
    <p:sldId id="261" r:id="rId8"/>
    <p:sldId id="270" r:id="rId9"/>
    <p:sldId id="263" r:id="rId10"/>
    <p:sldId id="275" r:id="rId11"/>
    <p:sldId id="269" r:id="rId12"/>
    <p:sldId id="273" r:id="rId13"/>
    <p:sldId id="272" r:id="rId14"/>
    <p:sldId id="274" r:id="rId15"/>
    <p:sldId id="264" r:id="rId16"/>
    <p:sldId id="265" r:id="rId17"/>
    <p:sldId id="266" r:id="rId18"/>
    <p:sldId id="267" r:id="rId19"/>
    <p:sldId id="268" r:id="rId20"/>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25" autoAdjust="0"/>
    <p:restoredTop sz="65422" autoAdjust="0"/>
  </p:normalViewPr>
  <p:slideViewPr>
    <p:cSldViewPr snapToGrid="0">
      <p:cViewPr varScale="1">
        <p:scale>
          <a:sx n="72" d="100"/>
          <a:sy n="72" d="100"/>
        </p:scale>
        <p:origin x="1356" y="90"/>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p:scale>
          <a:sx n="90" d="100"/>
          <a:sy n="90" d="100"/>
        </p:scale>
        <p:origin x="3012"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A26CF5CC-A962-468A-BE56-624855B177ED}" type="datetimeFigureOut">
              <a:rPr lang="en-US" smtClean="0"/>
              <a:t>6/1/2018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61C939E1-667F-4A2D-9D2B-437B73023104}" type="slidenum">
              <a:rPr lang="en-US" smtClean="0"/>
              <a:t>‹#›</a:t>
            </a:fld>
            <a:endParaRPr lang="en-US"/>
          </a:p>
        </p:txBody>
      </p:sp>
    </p:spTree>
    <p:extLst>
      <p:ext uri="{BB962C8B-B14F-4D97-AF65-F5344CB8AC3E}">
        <p14:creationId xmlns:p14="http://schemas.microsoft.com/office/powerpoint/2010/main" val="23321680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39" y="4473891"/>
            <a:ext cx="5710393" cy="3893931"/>
          </a:xfrm>
        </p:spPr>
        <p:txBody>
          <a:bodyPr/>
          <a:lstStyle/>
          <a:p>
            <a:pPr eaLnBrk="1" hangingPunct="1"/>
            <a:r>
              <a:rPr lang="en-US" altLang="en-US" b="1" dirty="0" smtClean="0">
                <a:latin typeface="Times New Roman" panose="02020603050405020304" pitchFamily="18" charset="0"/>
                <a:cs typeface="Times New Roman" panose="02020603050405020304" pitchFamily="18" charset="0"/>
              </a:rPr>
              <a:t>How do we define a successful team?</a:t>
            </a:r>
          </a:p>
          <a:p>
            <a:pPr eaLnBrk="1" hangingPunct="1"/>
            <a:r>
              <a:rPr lang="en-US" altLang="en-US" dirty="0" smtClean="0">
                <a:latin typeface="Times New Roman" panose="02020603050405020304" pitchFamily="18" charset="0"/>
                <a:cs typeface="Times New Roman" panose="02020603050405020304" pitchFamily="18" charset="0"/>
              </a:rPr>
              <a:t>A team that accomplishes its assigned task on time </a:t>
            </a:r>
          </a:p>
          <a:p>
            <a:pPr eaLnBrk="1" hangingPunct="1"/>
            <a:r>
              <a:rPr lang="en-US" altLang="en-US" dirty="0" smtClean="0">
                <a:latin typeface="Times New Roman" panose="02020603050405020304" pitchFamily="18" charset="0"/>
                <a:cs typeface="Times New Roman" panose="02020603050405020304" pitchFamily="18" charset="0"/>
              </a:rPr>
              <a:t>A team whose members are united and collaborate to achieve their goal</a:t>
            </a:r>
          </a:p>
          <a:p>
            <a:pPr eaLnBrk="1" hangingPunct="1"/>
            <a:r>
              <a:rPr lang="en-US" altLang="en-US" b="1" dirty="0" smtClean="0">
                <a:latin typeface="Times New Roman" panose="02020603050405020304" pitchFamily="18" charset="0"/>
                <a:cs typeface="Times New Roman" panose="02020603050405020304" pitchFamily="18" charset="0"/>
              </a:rPr>
              <a:t>What role do leaders play in team success?</a:t>
            </a:r>
            <a:r>
              <a:rPr lang="en-US" altLang="en-US" sz="900" b="1" dirty="0" smtClean="0">
                <a:latin typeface="Times New Roman" panose="02020603050405020304" pitchFamily="18" charset="0"/>
                <a:cs typeface="Times New Roman" panose="02020603050405020304" pitchFamily="18" charset="0"/>
              </a:rPr>
              <a:t> </a:t>
            </a:r>
          </a:p>
          <a:p>
            <a:pPr eaLnBrk="1" hangingPunct="1"/>
            <a:endParaRPr lang="en-US" altLang="en-US" sz="900" b="1" dirty="0" smtClean="0">
              <a:latin typeface="Times New Roman" panose="02020603050405020304" pitchFamily="18" charset="0"/>
              <a:cs typeface="Times New Roman" panose="02020603050405020304" pitchFamily="18" charset="0"/>
            </a:endParaRPr>
          </a:p>
          <a:p>
            <a:pPr eaLnBrk="1" hangingPunct="1"/>
            <a:endParaRPr lang="en-US" altLang="en-US" sz="900" b="1" dirty="0" smtClean="0">
              <a:latin typeface="Times New Roman" panose="02020603050405020304" pitchFamily="18" charset="0"/>
              <a:cs typeface="Times New Roman" panose="02020603050405020304" pitchFamily="18" charset="0"/>
            </a:endParaRPr>
          </a:p>
          <a:p>
            <a:pPr eaLnBrk="1" hangingPunct="1"/>
            <a:endParaRPr lang="en-US" altLang="en-US" sz="900" b="1" dirty="0" smtClean="0">
              <a:latin typeface="Times New Roman" panose="02020603050405020304" pitchFamily="18" charset="0"/>
              <a:cs typeface="Times New Roman" panose="02020603050405020304" pitchFamily="18" charset="0"/>
            </a:endParaRPr>
          </a:p>
          <a:p>
            <a:pPr eaLnBrk="1" hangingPunct="1"/>
            <a:endParaRPr lang="en-US" altLang="en-US" sz="900" b="1" dirty="0" smtClean="0">
              <a:latin typeface="Times New Roman" panose="02020603050405020304" pitchFamily="18" charset="0"/>
              <a:cs typeface="Times New Roman" panose="02020603050405020304" pitchFamily="18" charset="0"/>
            </a:endParaRPr>
          </a:p>
          <a:p>
            <a:r>
              <a:rPr lang="en-US" altLang="en-US" dirty="0" smtClean="0"/>
              <a:t>In order to have team members respect and commitment, an ability to influence team members </a:t>
            </a:r>
            <a:r>
              <a:rPr lang="en-US" altLang="en-US" dirty="0" smtClean="0">
                <a:sym typeface="Wingdings" panose="05000000000000000000" pitchFamily="2" charset="2"/>
              </a:rPr>
              <a:t> </a:t>
            </a:r>
            <a:r>
              <a:rPr lang="en-US" altLang="en-US" dirty="0" smtClean="0"/>
              <a:t> team leaders must establish </a:t>
            </a:r>
            <a:r>
              <a:rPr lang="en-US" altLang="en-US" dirty="0" smtClean="0"/>
              <a:t>credibility</a:t>
            </a:r>
          </a:p>
          <a:p>
            <a:endParaRPr lang="en-US" altLang="en-US" dirty="0"/>
          </a:p>
          <a:p>
            <a:pPr marL="457200" indent="-457200">
              <a:defRPr/>
            </a:pPr>
            <a:r>
              <a:rPr lang="en-US" b="1" dirty="0"/>
              <a:t>What are characteristics of effective teams</a:t>
            </a:r>
            <a:r>
              <a:rPr lang="en-US" b="1" dirty="0" smtClean="0"/>
              <a:t>? (NEXT)</a:t>
            </a:r>
            <a:endParaRPr lang="en-US" b="1" dirty="0"/>
          </a:p>
          <a:p>
            <a:pPr marL="457200" indent="-457200">
              <a:buFont typeface="Arial" panose="020B0604020202020204" pitchFamily="34" charset="0"/>
              <a:buChar char="•"/>
              <a:defRPr/>
            </a:pPr>
            <a:r>
              <a:rPr lang="en-US" dirty="0"/>
              <a:t>Members are </a:t>
            </a:r>
            <a:r>
              <a:rPr lang="en-US" u="sng" dirty="0"/>
              <a:t>selected for skills</a:t>
            </a:r>
            <a:r>
              <a:rPr lang="en-US" dirty="0"/>
              <a:t>, not personality. </a:t>
            </a:r>
            <a:r>
              <a:rPr lang="en-US" dirty="0">
                <a:sym typeface="Wingdings" panose="05000000000000000000" pitchFamily="2" charset="2"/>
              </a:rPr>
              <a:t> </a:t>
            </a:r>
            <a:r>
              <a:rPr lang="en-US" dirty="0"/>
              <a:t>Leader needs to pay attention to team composition </a:t>
            </a:r>
            <a:r>
              <a:rPr lang="en-US" dirty="0">
                <a:sym typeface="Wingdings" panose="05000000000000000000" pitchFamily="2" charset="2"/>
              </a:rPr>
              <a:t> complementary skills, &amp; diversity</a:t>
            </a:r>
          </a:p>
          <a:p>
            <a:pPr marL="457200" indent="-457200">
              <a:buFont typeface="Arial" panose="020B0604020202020204" pitchFamily="34" charset="0"/>
              <a:buChar char="•"/>
              <a:defRPr/>
            </a:pPr>
            <a:r>
              <a:rPr lang="en-US" dirty="0"/>
              <a:t>They have a </a:t>
            </a:r>
            <a:r>
              <a:rPr lang="en-US" u="sng" dirty="0"/>
              <a:t>sense of urgency</a:t>
            </a:r>
            <a:r>
              <a:rPr lang="en-US" dirty="0"/>
              <a:t>, demanding performance standards, and direction.</a:t>
            </a:r>
          </a:p>
          <a:p>
            <a:pPr marL="457200" indent="-457200">
              <a:buFont typeface="Arial" panose="020B0604020202020204" pitchFamily="34" charset="0"/>
              <a:buChar char="•"/>
              <a:defRPr/>
            </a:pPr>
            <a:r>
              <a:rPr lang="en-US" dirty="0"/>
              <a:t>Attention is paid to first meetings and actions.</a:t>
            </a:r>
          </a:p>
          <a:p>
            <a:pPr marL="457200" indent="-457200">
              <a:buFont typeface="Arial" panose="020B0604020202020204" pitchFamily="34" charset="0"/>
              <a:buChar char="•"/>
              <a:defRPr/>
            </a:pPr>
            <a:r>
              <a:rPr lang="en-US" dirty="0"/>
              <a:t>Rules of conduct are developed at the outset.</a:t>
            </a:r>
          </a:p>
          <a:p>
            <a:pPr marL="457200" indent="-457200">
              <a:buFont typeface="Arial" panose="020B0604020202020204" pitchFamily="34" charset="0"/>
              <a:buChar char="•"/>
              <a:defRPr/>
            </a:pPr>
            <a:r>
              <a:rPr lang="en-US" dirty="0"/>
              <a:t>Teams seize upon immediate performance-oriented tasks and goals.</a:t>
            </a:r>
          </a:p>
          <a:p>
            <a:pPr marL="457200" indent="-457200">
              <a:buFont typeface="Arial" panose="020B0604020202020204" pitchFamily="34" charset="0"/>
              <a:buChar char="•"/>
              <a:defRPr/>
            </a:pPr>
            <a:r>
              <a:rPr lang="en-US" dirty="0"/>
              <a:t>The group is challenged regularly.</a:t>
            </a:r>
          </a:p>
          <a:p>
            <a:pPr marL="457200" indent="-457200">
              <a:buFont typeface="Arial" panose="020B0604020202020204" pitchFamily="34" charset="0"/>
              <a:buChar char="•"/>
              <a:defRPr/>
            </a:pPr>
            <a:r>
              <a:rPr lang="en-US" dirty="0"/>
              <a:t>Spend lots of time together to develop trust.</a:t>
            </a:r>
          </a:p>
          <a:p>
            <a:pPr marL="457200" indent="-457200">
              <a:buFont typeface="Arial" panose="020B0604020202020204" pitchFamily="34" charset="0"/>
              <a:buChar char="•"/>
              <a:defRPr/>
            </a:pPr>
            <a:r>
              <a:rPr lang="en-US" dirty="0"/>
              <a:t>Team members are provided positive feedback, recognition, and reward.</a:t>
            </a:r>
          </a:p>
          <a:p>
            <a:endParaRPr lang="en-US" altLang="en-US" dirty="0" smtClean="0"/>
          </a:p>
          <a:p>
            <a:endParaRPr lang="en-US" dirty="0"/>
          </a:p>
        </p:txBody>
      </p:sp>
      <p:sp>
        <p:nvSpPr>
          <p:cNvPr id="4" name="Slide Number Placeholder 3"/>
          <p:cNvSpPr>
            <a:spLocks noGrp="1"/>
          </p:cNvSpPr>
          <p:nvPr>
            <p:ph type="sldNum" sz="quarter" idx="10"/>
          </p:nvPr>
        </p:nvSpPr>
        <p:spPr/>
        <p:txBody>
          <a:bodyPr/>
          <a:lstStyle/>
          <a:p>
            <a:fld id="{61C939E1-667F-4A2D-9D2B-437B73023104}" type="slidenum">
              <a:rPr lang="en-US" smtClean="0"/>
              <a:t>1</a:t>
            </a:fld>
            <a:endParaRPr lang="en-US"/>
          </a:p>
        </p:txBody>
      </p:sp>
    </p:spTree>
    <p:extLst>
      <p:ext uri="{BB962C8B-B14F-4D97-AF65-F5344CB8AC3E}">
        <p14:creationId xmlns:p14="http://schemas.microsoft.com/office/powerpoint/2010/main" val="25127221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dirty="0" smtClean="0">
                <a:latin typeface="Arial" panose="020B0604020202020204" pitchFamily="34" charset="0"/>
              </a:rPr>
              <a:t>Transaction leader:</a:t>
            </a:r>
            <a:r>
              <a:rPr lang="en-US" altLang="en-US" dirty="0" smtClean="0">
                <a:latin typeface="Arial" panose="020B0604020202020204" pitchFamily="34" charset="0"/>
                <a:sym typeface="Wingdings" panose="05000000000000000000" pitchFamily="2" charset="2"/>
              </a:rPr>
              <a:t> Instrumental cohesion, unite team around extrinsic. Most fragile cohesiveness objectives, rewards to be obtained from accomplishing the mission. Instrumental cohesion based on belief that goal can not be accomplished without others in the team. Most fragile, prone to opportunistic behaviors</a:t>
            </a:r>
          </a:p>
          <a:p>
            <a:pPr lvl="1"/>
            <a:endParaRPr lang="en-US" altLang="en-US" dirty="0" smtClean="0">
              <a:latin typeface="Arial" panose="020B0604020202020204" pitchFamily="34" charset="0"/>
              <a:sym typeface="Wingdings" panose="05000000000000000000" pitchFamily="2" charset="2"/>
            </a:endParaRPr>
          </a:p>
          <a:p>
            <a:r>
              <a:rPr lang="en-US" altLang="en-US" b="1" dirty="0" smtClean="0">
                <a:latin typeface="Arial" panose="020B0604020202020204" pitchFamily="34" charset="0"/>
                <a:sym typeface="Wingdings" panose="05000000000000000000" pitchFamily="2" charset="2"/>
              </a:rPr>
              <a:t>Transforming Leader: </a:t>
            </a:r>
            <a:r>
              <a:rPr lang="en-US" altLang="en-US" dirty="0" smtClean="0">
                <a:latin typeface="Arial" panose="020B0604020202020204" pitchFamily="34" charset="0"/>
                <a:sym typeface="Wingdings" panose="05000000000000000000" pitchFamily="2" charset="2"/>
              </a:rPr>
              <a:t>Emotional Cohesion, unite team around intrinsic and extrinsic objectives – benefits from mere fact of working on team (camaraderie/learning) + benefits from accomplishing goals. Deeper than instrumental, leader must focus on team climate and relationships</a:t>
            </a:r>
          </a:p>
          <a:p>
            <a:endParaRPr lang="en-US" altLang="en-US" dirty="0" smtClean="0">
              <a:latin typeface="Arial" panose="020B0604020202020204" pitchFamily="34" charset="0"/>
              <a:sym typeface="Wingdings" panose="05000000000000000000" pitchFamily="2" charset="2"/>
            </a:endParaRPr>
          </a:p>
          <a:p>
            <a:r>
              <a:rPr lang="en-US" altLang="en-US" b="1" dirty="0" smtClean="0">
                <a:latin typeface="Arial" panose="020B0604020202020204" pitchFamily="34" charset="0"/>
                <a:sym typeface="Wingdings" panose="05000000000000000000" pitchFamily="2" charset="2"/>
              </a:rPr>
              <a:t>Transcendent Leader: </a:t>
            </a:r>
            <a:r>
              <a:rPr lang="en-US" altLang="en-US" dirty="0" smtClean="0">
                <a:latin typeface="Arial" panose="020B0604020202020204" pitchFamily="34" charset="0"/>
                <a:sym typeface="Wingdings" panose="05000000000000000000" pitchFamily="2" charset="2"/>
              </a:rPr>
              <a:t>Structural Cohesion, unite team around intrinsic and extrinsic objectives as well as transcendent objectives – the benefits that working on the team can bring to others (customer service, solving social problems, etc.). Builds on other two, strongest. Ex. New product development team </a:t>
            </a:r>
            <a:endParaRPr lang="en-US" altLang="en-US" dirty="0" smtClean="0">
              <a:latin typeface="Arial" panose="020B0604020202020204" pitchFamily="34" charset="0"/>
            </a:endParaRPr>
          </a:p>
          <a:p>
            <a:r>
              <a:rPr lang="en-US" altLang="en-US" dirty="0" smtClean="0">
                <a:latin typeface="Arial" panose="020B0604020202020204" pitchFamily="34" charset="0"/>
              </a:rPr>
              <a:t>Motivation comes from shared commitment to the team’s mission</a:t>
            </a:r>
          </a:p>
        </p:txBody>
      </p:sp>
      <p:sp>
        <p:nvSpPr>
          <p:cNvPr id="184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AB8C2D1B-E1E1-4D7B-BD46-34FB3DB29090}" type="slidenum">
              <a:rPr lang="en-US" altLang="en-US" smtClean="0">
                <a:latin typeface="Arial" panose="020B0604020202020204" pitchFamily="34" charset="0"/>
              </a:rPr>
              <a:pPr/>
              <a:t>10</a:t>
            </a:fld>
            <a:endParaRPr lang="en-US" altLang="en-US" smtClean="0">
              <a:latin typeface="Arial" panose="020B0604020202020204" pitchFamily="34" charset="0"/>
            </a:endParaRPr>
          </a:p>
        </p:txBody>
      </p:sp>
    </p:spTree>
    <p:extLst>
      <p:ext uri="{BB962C8B-B14F-4D97-AF65-F5344CB8AC3E}">
        <p14:creationId xmlns:p14="http://schemas.microsoft.com/office/powerpoint/2010/main" val="12356542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97256" y="4473892"/>
            <a:ext cx="5912104" cy="2196275"/>
          </a:xfrm>
        </p:spPr>
        <p:txBody>
          <a:bodyPr/>
          <a:lstStyle/>
          <a:p>
            <a:r>
              <a:rPr lang="en-US" dirty="0" smtClean="0"/>
              <a:t>Low PD – participatory, less direct supervision; decentralized decision making, flat pyramid, </a:t>
            </a:r>
            <a:r>
              <a:rPr lang="en-US" dirty="0" smtClean="0"/>
              <a:t>fewer </a:t>
            </a:r>
            <a:r>
              <a:rPr lang="en-US" dirty="0" smtClean="0"/>
              <a:t>managers</a:t>
            </a:r>
          </a:p>
          <a:p>
            <a:r>
              <a:rPr lang="en-US" dirty="0" smtClean="0"/>
              <a:t>High PD: authoritarian, paternalistic, close supervision; hierarchical organizations</a:t>
            </a:r>
          </a:p>
          <a:p>
            <a:r>
              <a:rPr lang="en-US" dirty="0" smtClean="0"/>
              <a:t>Low UA: nondirective, persona oriented, flexible</a:t>
            </a:r>
          </a:p>
          <a:p>
            <a:r>
              <a:rPr lang="en-US" dirty="0" smtClean="0"/>
              <a:t>High UA: task oriented, many standardized rules/procedures</a:t>
            </a:r>
          </a:p>
          <a:p>
            <a:r>
              <a:rPr lang="en-US" dirty="0" smtClean="0"/>
              <a:t>FEW: more participatory, group-oriented</a:t>
            </a:r>
          </a:p>
          <a:p>
            <a:r>
              <a:rPr lang="en-US" dirty="0" smtClean="0"/>
              <a:t>Short-term: use incentives for economic advancement; focus on logical analysis of problems </a:t>
            </a:r>
          </a:p>
          <a:p>
            <a:r>
              <a:rPr lang="en-US" dirty="0" smtClean="0"/>
              <a:t>Long term: build social obligations, social relationships matter, aim for consensus</a:t>
            </a:r>
            <a:endParaRPr lang="en-US" dirty="0"/>
          </a:p>
        </p:txBody>
      </p:sp>
      <p:sp>
        <p:nvSpPr>
          <p:cNvPr id="4" name="Slide Number Placeholder 3"/>
          <p:cNvSpPr>
            <a:spLocks noGrp="1"/>
          </p:cNvSpPr>
          <p:nvPr>
            <p:ph type="sldNum" sz="quarter" idx="10"/>
          </p:nvPr>
        </p:nvSpPr>
        <p:spPr/>
        <p:txBody>
          <a:bodyPr/>
          <a:lstStyle/>
          <a:p>
            <a:fld id="{61C939E1-667F-4A2D-9D2B-437B73023104}" type="slidenum">
              <a:rPr lang="en-US" smtClean="0"/>
              <a:t>11</a:t>
            </a:fld>
            <a:endParaRPr lang="en-US"/>
          </a:p>
        </p:txBody>
      </p:sp>
    </p:spTree>
    <p:extLst>
      <p:ext uri="{BB962C8B-B14F-4D97-AF65-F5344CB8AC3E}">
        <p14:creationId xmlns:p14="http://schemas.microsoft.com/office/powerpoint/2010/main" val="31668899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967024" y="917501"/>
            <a:ext cx="2929907" cy="1648490"/>
          </a:xfrm>
          <a:ln/>
        </p:spPr>
      </p:sp>
      <p:sp>
        <p:nvSpPr>
          <p:cNvPr id="3" name="Notes Placeholder 2"/>
          <p:cNvSpPr>
            <a:spLocks noGrp="1"/>
          </p:cNvSpPr>
          <p:nvPr>
            <p:ph type="body" idx="1"/>
          </p:nvPr>
        </p:nvSpPr>
        <p:spPr>
          <a:xfrm>
            <a:off x="212652" y="2565992"/>
            <a:ext cx="6592186" cy="6599274"/>
          </a:xfrm>
        </p:spPr>
        <p:txBody>
          <a:bodyPr/>
          <a:lstStyle/>
          <a:p>
            <a:pPr marL="171450" indent="-171450">
              <a:buFont typeface="Wingdings" panose="05000000000000000000" pitchFamily="2" charset="2"/>
              <a:buChar char="à"/>
              <a:defRPr/>
            </a:pPr>
            <a:r>
              <a:rPr lang="en-US" altLang="en-US" b="1" dirty="0" smtClean="0"/>
              <a:t>Task-facilitating </a:t>
            </a:r>
            <a:r>
              <a:rPr lang="en-US" altLang="en-US" b="1" dirty="0"/>
              <a:t>roles</a:t>
            </a:r>
            <a:r>
              <a:rPr lang="en-US" altLang="en-US" dirty="0"/>
              <a:t>: help team accomplish objectives </a:t>
            </a:r>
            <a:r>
              <a:rPr lang="en-US" altLang="en-US" dirty="0" smtClean="0"/>
              <a:t>by </a:t>
            </a:r>
            <a:r>
              <a:rPr lang="en-US" altLang="en-US" dirty="0"/>
              <a:t>keeping team on </a:t>
            </a:r>
            <a:r>
              <a:rPr lang="en-US" altLang="en-US" dirty="0" smtClean="0"/>
              <a:t>task</a:t>
            </a:r>
          </a:p>
          <a:p>
            <a:pPr>
              <a:defRPr/>
            </a:pPr>
            <a:r>
              <a:rPr lang="en-US" altLang="en-US" dirty="0" smtClean="0"/>
              <a:t>Help team be more efficient &amp; effective in achieving objectives. Without a person keeping the team on task team may take longer, find it difficult to stay focused. Can help speed things up under time pressure, especially necessary when there is high complexity and ambiguity. </a:t>
            </a:r>
            <a:endParaRPr lang="en-US" altLang="en-US" dirty="0"/>
          </a:p>
          <a:p>
            <a:pPr marL="171450" indent="-171450">
              <a:buFont typeface="Wingdings" panose="05000000000000000000" pitchFamily="2" charset="2"/>
              <a:buChar char="à"/>
              <a:defRPr/>
            </a:pPr>
            <a:r>
              <a:rPr lang="en-US" altLang="en-US" b="1" dirty="0" smtClean="0"/>
              <a:t>Relationship-building </a:t>
            </a:r>
            <a:r>
              <a:rPr lang="en-US" altLang="en-US" b="1" dirty="0"/>
              <a:t>roles</a:t>
            </a:r>
            <a:r>
              <a:rPr lang="en-US" altLang="en-US" dirty="0"/>
              <a:t>: pay attention to interpersonal issues to build cohesiveness, interdependence, and positive affect </a:t>
            </a:r>
            <a:r>
              <a:rPr lang="en-US" altLang="en-US" dirty="0" smtClean="0"/>
              <a:t> </a:t>
            </a:r>
          </a:p>
          <a:p>
            <a:pPr>
              <a:defRPr/>
            </a:pPr>
            <a:r>
              <a:rPr lang="en-US" altLang="en-US" b="1" dirty="0" smtClean="0"/>
              <a:t>Both </a:t>
            </a:r>
            <a:r>
              <a:rPr lang="en-US" altLang="en-US" b="1" dirty="0" smtClean="0"/>
              <a:t>task AND relationship roles are important to team success</a:t>
            </a:r>
          </a:p>
          <a:p>
            <a:pPr>
              <a:defRPr/>
            </a:pPr>
            <a:endParaRPr lang="en-US" altLang="en-US" sz="600" dirty="0"/>
          </a:p>
          <a:p>
            <a:pPr>
              <a:defRPr/>
            </a:pPr>
            <a:r>
              <a:rPr lang="en-US" altLang="en-US" dirty="0" smtClean="0"/>
              <a:t>Be wary of </a:t>
            </a:r>
            <a:r>
              <a:rPr lang="en-US" altLang="en-US" u="sng" dirty="0" smtClean="0"/>
              <a:t>unproductive roles</a:t>
            </a:r>
            <a:r>
              <a:rPr lang="en-US" altLang="en-US" dirty="0" smtClean="0"/>
              <a:t>: every strength can be comes a weakens</a:t>
            </a:r>
          </a:p>
          <a:p>
            <a:pPr marL="171450" indent="-171450">
              <a:buFontTx/>
              <a:buChar char="-"/>
              <a:defRPr/>
            </a:pPr>
            <a:r>
              <a:rPr lang="en-US" altLang="en-US" dirty="0" smtClean="0"/>
              <a:t>Elaborating role can become disruptive</a:t>
            </a:r>
          </a:p>
          <a:p>
            <a:pPr marL="171450" indent="-171450">
              <a:buFontTx/>
              <a:buChar char="-"/>
              <a:defRPr/>
            </a:pPr>
            <a:r>
              <a:rPr lang="en-US" altLang="en-US" dirty="0" smtClean="0"/>
              <a:t>Tension relieving role can become annoying </a:t>
            </a:r>
          </a:p>
          <a:p>
            <a:pPr marL="171450" indent="-171450">
              <a:buFontTx/>
              <a:buChar char="-"/>
              <a:defRPr/>
            </a:pPr>
            <a:r>
              <a:rPr lang="en-US" altLang="en-US" dirty="0" smtClean="0"/>
              <a:t>Enforcing role can create resistance</a:t>
            </a:r>
          </a:p>
          <a:p>
            <a:pPr marL="171450" indent="-171450">
              <a:buFontTx/>
              <a:buChar char="-"/>
              <a:defRPr/>
            </a:pPr>
            <a:r>
              <a:rPr lang="en-US" altLang="en-US" dirty="0" smtClean="0"/>
              <a:t>Consensus building role may mask difference of opinion</a:t>
            </a:r>
          </a:p>
          <a:p>
            <a:pPr>
              <a:defRPr/>
            </a:pPr>
            <a:r>
              <a:rPr lang="en-US" altLang="en-US" dirty="0" smtClean="0"/>
              <a:t>Can also be straight forward </a:t>
            </a:r>
            <a:r>
              <a:rPr lang="en-US" altLang="en-US" u="sng" dirty="0" smtClean="0"/>
              <a:t>blocking roles</a:t>
            </a:r>
            <a:r>
              <a:rPr lang="en-US" altLang="en-US" dirty="0" smtClean="0"/>
              <a:t>: </a:t>
            </a:r>
          </a:p>
          <a:p>
            <a:pPr>
              <a:defRPr/>
            </a:pPr>
            <a:r>
              <a:rPr lang="en-US" altLang="en-US" dirty="0" smtClean="0"/>
              <a:t>Dominating, overanalyzing, stalling, remaining passive, overgeneralizing, premature decision making, presenting opinions as facts, rejecting, pulling rank, resisting, deflecting</a:t>
            </a:r>
          </a:p>
          <a:p>
            <a:pPr marL="171450" indent="-171450">
              <a:buFont typeface="Wingdings" panose="05000000000000000000" pitchFamily="2" charset="2"/>
              <a:buChar char="à"/>
              <a:defRPr/>
            </a:pPr>
            <a:r>
              <a:rPr lang="en-US" altLang="en-US" dirty="0" smtClean="0">
                <a:sym typeface="Wingdings" panose="05000000000000000000" pitchFamily="2" charset="2"/>
              </a:rPr>
              <a:t>Blocking </a:t>
            </a:r>
            <a:r>
              <a:rPr lang="en-US" altLang="en-US" dirty="0" smtClean="0">
                <a:sym typeface="Wingdings" panose="05000000000000000000" pitchFamily="2" charset="2"/>
              </a:rPr>
              <a:t>roles can hurt morale, create conflict, reduce consensus, frustrate members, hamper progress,   needs to be confronted by team </a:t>
            </a:r>
            <a:r>
              <a:rPr lang="en-US" altLang="en-US" dirty="0" smtClean="0">
                <a:sym typeface="Wingdings" panose="05000000000000000000" pitchFamily="2" charset="2"/>
              </a:rPr>
              <a:t>leader</a:t>
            </a:r>
          </a:p>
          <a:p>
            <a:pPr>
              <a:defRPr/>
            </a:pPr>
            <a:r>
              <a:rPr lang="en-US" dirty="0"/>
              <a:t>Leader must ensure all constructive roles are represented in order for a team to be successful, they are complementary (Contributor, Communicator, Questioner, Collaborator), taking on roles happens in the storming stage</a:t>
            </a:r>
          </a:p>
          <a:p>
            <a:pPr>
              <a:defRPr/>
            </a:pPr>
            <a:r>
              <a:rPr lang="en-US" dirty="0"/>
              <a:t>Leader must stay alert to detect debilitating roles which weaken a team</a:t>
            </a:r>
          </a:p>
          <a:p>
            <a:pPr>
              <a:defRPr/>
            </a:pPr>
            <a:r>
              <a:rPr lang="en-US" altLang="en-US" dirty="0">
                <a:sym typeface="Wingdings" panose="05000000000000000000" pitchFamily="2" charset="2"/>
              </a:rPr>
              <a:t> </a:t>
            </a:r>
            <a:r>
              <a:rPr lang="en-US" altLang="en-US" b="1" dirty="0"/>
              <a:t>Task-facilitating roles</a:t>
            </a:r>
            <a:r>
              <a:rPr lang="en-US" altLang="en-US" dirty="0"/>
              <a:t>: help team accomplish objectives  by keeping team on task (give direction, seek information, give information, urging, monitoring, reality testing, enforcing team rules/norms, summarizing)</a:t>
            </a:r>
          </a:p>
          <a:p>
            <a:pPr marL="171450" indent="-171450">
              <a:buFont typeface="Wingdings" panose="05000000000000000000" pitchFamily="2" charset="2"/>
              <a:buChar char="à"/>
              <a:defRPr/>
            </a:pPr>
            <a:r>
              <a:rPr lang="en-US" altLang="en-US" b="1" dirty="0"/>
              <a:t>Relationship-building roles</a:t>
            </a:r>
            <a:r>
              <a:rPr lang="en-US" altLang="en-US" dirty="0"/>
              <a:t>: pay attention to interpersonal issues to build cohesiveness, interdependence, and positive affect (supporting, mediating differences, relieving tension, confronting, energizing, consensus building, empathizing). </a:t>
            </a:r>
          </a:p>
          <a:p>
            <a:pPr>
              <a:defRPr/>
            </a:pPr>
            <a:endParaRPr lang="en-US" sz="1000" dirty="0"/>
          </a:p>
          <a:p>
            <a:pPr>
              <a:defRPr/>
            </a:pPr>
            <a:r>
              <a:rPr lang="en-US" dirty="0"/>
              <a:t>Leaders may need to </a:t>
            </a:r>
            <a:r>
              <a:rPr lang="en-US" b="1" dirty="0"/>
              <a:t>help resolve conflict </a:t>
            </a:r>
            <a:r>
              <a:rPr lang="en-US" dirty="0"/>
              <a:t>in teams – conflict is likely because of mutual accountability and interdependence. Teams may experience goal, process or interpersonal conflict</a:t>
            </a:r>
          </a:p>
          <a:p>
            <a:pPr>
              <a:defRPr/>
            </a:pPr>
            <a:endParaRPr lang="en-US" sz="1000" dirty="0"/>
          </a:p>
          <a:p>
            <a:pPr>
              <a:defRPr/>
            </a:pPr>
            <a:r>
              <a:rPr lang="en-US" altLang="en-US" dirty="0"/>
              <a:t>Ash effect speaks to the potential influence that team members have on one another</a:t>
            </a:r>
          </a:p>
          <a:p>
            <a:pPr>
              <a:defRPr/>
            </a:pPr>
            <a:r>
              <a:rPr lang="en-US" altLang="en-US" dirty="0"/>
              <a:t>Leaders can play a role is reducing the presence of team members who take on </a:t>
            </a:r>
            <a:r>
              <a:rPr lang="en-US" altLang="en-US" b="1" dirty="0"/>
              <a:t>blocking roles</a:t>
            </a:r>
            <a:r>
              <a:rPr lang="en-US" altLang="en-US" dirty="0"/>
              <a:t>: dominating, stalling, remaining passive, overgeneralizing, faultfinding, premature decision making, presenting opinion as fact, pulling rank, resisting, )</a:t>
            </a:r>
          </a:p>
          <a:p>
            <a:pPr>
              <a:defRPr/>
            </a:pPr>
            <a:endParaRPr lang="en-US" dirty="0"/>
          </a:p>
          <a:p>
            <a:pPr marL="171450" indent="-171450">
              <a:buFontTx/>
              <a:buChar char="-"/>
              <a:defRPr/>
            </a:pPr>
            <a:endParaRPr lang="en-US" dirty="0"/>
          </a:p>
          <a:p>
            <a:pPr marL="171450" indent="-171450">
              <a:buFont typeface="Wingdings" panose="05000000000000000000" pitchFamily="2" charset="2"/>
              <a:buChar char="à"/>
              <a:defRPr/>
            </a:pPr>
            <a:endParaRPr lang="en-US" altLang="en-US" dirty="0"/>
          </a:p>
          <a:p>
            <a:pPr>
              <a:defRPr/>
            </a:pPr>
            <a:endParaRPr lang="en-US" dirty="0"/>
          </a:p>
        </p:txBody>
      </p:sp>
      <p:sp>
        <p:nvSpPr>
          <p:cNvPr id="286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24B123D8-B539-493D-99D5-6263BB3693E5}" type="slidenum">
              <a:rPr lang="en-US" altLang="en-US" smtClean="0">
                <a:latin typeface="Arial" panose="020B0604020202020204" pitchFamily="34" charset="0"/>
              </a:rPr>
              <a:pPr/>
              <a:t>12</a:t>
            </a:fld>
            <a:endParaRPr lang="en-US" altLang="en-US" smtClean="0">
              <a:latin typeface="Arial" panose="020B0604020202020204" pitchFamily="34" charset="0"/>
            </a:endParaRPr>
          </a:p>
        </p:txBody>
      </p:sp>
    </p:spTree>
    <p:extLst>
      <p:ext uri="{BB962C8B-B14F-4D97-AF65-F5344CB8AC3E}">
        <p14:creationId xmlns:p14="http://schemas.microsoft.com/office/powerpoint/2010/main" val="31690144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xfrm>
            <a:off x="733425" y="989013"/>
            <a:ext cx="5575300" cy="3136900"/>
          </a:xfrm>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Interdependence &amp; Collaboration can often result in conflict</a:t>
            </a:r>
          </a:p>
          <a:p>
            <a:r>
              <a:rPr lang="en-US" altLang="en-US" dirty="0" smtClean="0">
                <a:latin typeface="Arial" panose="020B0604020202020204" pitchFamily="34" charset="0"/>
              </a:rPr>
              <a:t>Leader must be attentive in detecting conflict early so as not to allow it to pull team into dysfunctional/destructive cycle</a:t>
            </a:r>
          </a:p>
          <a:p>
            <a:endParaRPr lang="en-US" altLang="en-US" dirty="0" smtClean="0">
              <a:latin typeface="Arial" panose="020B0604020202020204" pitchFamily="34" charset="0"/>
            </a:endParaRPr>
          </a:p>
          <a:p>
            <a:r>
              <a:rPr lang="en-US" altLang="en-US" b="1" dirty="0" smtClean="0">
                <a:latin typeface="Arial" panose="020B0604020202020204" pitchFamily="34" charset="0"/>
              </a:rPr>
              <a:t>Rational conflict </a:t>
            </a:r>
            <a:r>
              <a:rPr lang="en-US" altLang="en-US" dirty="0" smtClean="0">
                <a:latin typeface="Arial" panose="020B0604020202020204" pitchFamily="34" charset="0"/>
                <a:sym typeface="Wingdings" panose="05000000000000000000" pitchFamily="2" charset="2"/>
              </a:rPr>
              <a:t> about an issue, often expressed openly, tends to be functional</a:t>
            </a:r>
          </a:p>
          <a:p>
            <a:r>
              <a:rPr lang="en-US" altLang="en-US" b="1" dirty="0" smtClean="0">
                <a:latin typeface="Arial" panose="020B0604020202020204" pitchFamily="34" charset="0"/>
                <a:sym typeface="Wingdings" panose="05000000000000000000" pitchFamily="2" charset="2"/>
              </a:rPr>
              <a:t>Emotional conflict </a:t>
            </a:r>
            <a:r>
              <a:rPr lang="en-US" altLang="en-US" dirty="0" smtClean="0">
                <a:latin typeface="Arial" panose="020B0604020202020204" pitchFamily="34" charset="0"/>
                <a:sym typeface="Wingdings" panose="05000000000000000000" pitchFamily="2" charset="2"/>
              </a:rPr>
              <a:t> about attitude, usually not expressed openly, likely to become dysfunctional</a:t>
            </a:r>
          </a:p>
          <a:p>
            <a:endParaRPr lang="en-US" altLang="en-US" dirty="0" smtClean="0">
              <a:latin typeface="Arial" panose="020B0604020202020204" pitchFamily="34" charset="0"/>
              <a:sym typeface="Wingdings" panose="05000000000000000000" pitchFamily="2" charset="2"/>
            </a:endParaRPr>
          </a:p>
          <a:p>
            <a:r>
              <a:rPr lang="en-US" altLang="en-US" dirty="0" smtClean="0">
                <a:latin typeface="Arial" panose="020B0604020202020204" pitchFamily="34" charset="0"/>
                <a:sym typeface="Wingdings" panose="05000000000000000000" pitchFamily="2" charset="2"/>
              </a:rPr>
              <a:t>DQ: What stage are high performing teams most likely to find themselves in?</a:t>
            </a:r>
          </a:p>
          <a:p>
            <a:r>
              <a:rPr lang="en-US" altLang="en-US" dirty="0" smtClean="0">
                <a:latin typeface="Arial" panose="020B0604020202020204" pitchFamily="34" charset="0"/>
                <a:sym typeface="Wingdings" panose="05000000000000000000" pitchFamily="2" charset="2"/>
              </a:rPr>
              <a:t>Sometimes unity, often disagreement</a:t>
            </a:r>
          </a:p>
          <a:p>
            <a:endParaRPr lang="en-US" altLang="en-US" dirty="0" smtClean="0">
              <a:latin typeface="Arial" panose="020B0604020202020204" pitchFamily="34" charset="0"/>
              <a:sym typeface="Wingdings" panose="05000000000000000000" pitchFamily="2" charset="2"/>
            </a:endParaRPr>
          </a:p>
          <a:p>
            <a:r>
              <a:rPr lang="en-US" altLang="en-US" dirty="0" smtClean="0">
                <a:latin typeface="Arial" panose="020B0604020202020204" pitchFamily="34" charset="0"/>
                <a:sym typeface="Wingdings" panose="05000000000000000000" pitchFamily="2" charset="2"/>
              </a:rPr>
              <a:t> </a:t>
            </a:r>
            <a:endParaRPr lang="en-US" altLang="en-US" dirty="0" smtClean="0">
              <a:latin typeface="Arial" panose="020B0604020202020204" pitchFamily="34" charset="0"/>
            </a:endParaRPr>
          </a:p>
          <a:p>
            <a:endParaRPr lang="en-US" altLang="en-US" dirty="0" smtClean="0">
              <a:latin typeface="Arial" panose="020B0604020202020204" pitchFamily="34" charset="0"/>
            </a:endParaRPr>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0A431F66-0BEC-41A1-BF2B-A38087FD4BFB}" type="slidenum">
              <a:rPr lang="en-US" altLang="en-US" smtClean="0">
                <a:latin typeface="Arial" panose="020B0604020202020204" pitchFamily="34" charset="0"/>
              </a:rPr>
              <a:pPr/>
              <a:t>13</a:t>
            </a:fld>
            <a:endParaRPr lang="en-US" altLang="en-US" smtClean="0">
              <a:latin typeface="Arial" panose="020B0604020202020204" pitchFamily="34" charset="0"/>
            </a:endParaRPr>
          </a:p>
        </p:txBody>
      </p:sp>
    </p:spTree>
    <p:extLst>
      <p:ext uri="{BB962C8B-B14F-4D97-AF65-F5344CB8AC3E}">
        <p14:creationId xmlns:p14="http://schemas.microsoft.com/office/powerpoint/2010/main" val="5133302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xfrm>
            <a:off x="506413" y="4411663"/>
            <a:ext cx="5564187" cy="41894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lvl="2" indent="-342900"/>
            <a:r>
              <a:rPr lang="en-US" altLang="en-US" u="sng" dirty="0" smtClean="0">
                <a:latin typeface="Times New Roman" panose="02020603050405020304" pitchFamily="18" charset="0"/>
                <a:cs typeface="Times New Roman" panose="02020603050405020304" pitchFamily="18" charset="0"/>
              </a:rPr>
              <a:t>Focus on behaviors  </a:t>
            </a:r>
            <a:r>
              <a:rPr lang="en-US" altLang="en-US" dirty="0" smtClean="0">
                <a:latin typeface="Times New Roman" panose="02020603050405020304" pitchFamily="18" charset="0"/>
                <a:cs typeface="Times New Roman" panose="02020603050405020304" pitchFamily="18" charset="0"/>
              </a:rPr>
              <a:t>NOT personal attribute: behavior can be changed (“your comments are off topic vs. you are naïve”)</a:t>
            </a:r>
          </a:p>
          <a:p>
            <a:pPr marL="342900" lvl="2" indent="-342900"/>
            <a:r>
              <a:rPr lang="en-US" altLang="en-US" u="sng" dirty="0" smtClean="0">
                <a:latin typeface="Times New Roman" panose="02020603050405020304" pitchFamily="18" charset="0"/>
                <a:cs typeface="Times New Roman" panose="02020603050405020304" pitchFamily="18" charset="0"/>
              </a:rPr>
              <a:t>Focus on observations / descriptions </a:t>
            </a:r>
            <a:r>
              <a:rPr lang="en-US" altLang="en-US" dirty="0" smtClean="0">
                <a:latin typeface="Times New Roman" panose="02020603050405020304" pitchFamily="18" charset="0"/>
                <a:cs typeface="Times New Roman" panose="02020603050405020304" pitchFamily="18" charset="0"/>
              </a:rPr>
              <a:t>NOT opinions / judgement: evidence is more trustworthy and acceptable (“the data does not support your argument” vs. “you just don’t get it, do you?”)</a:t>
            </a:r>
          </a:p>
          <a:p>
            <a:pPr marL="342900" lvl="2" indent="-342900"/>
            <a:r>
              <a:rPr lang="en-US" altLang="en-US" dirty="0" smtClean="0">
                <a:latin typeface="Times New Roman" panose="02020603050405020304" pitchFamily="18" charset="0"/>
                <a:cs typeface="Times New Roman" panose="02020603050405020304" pitchFamily="18" charset="0"/>
              </a:rPr>
              <a:t>Focus on description</a:t>
            </a:r>
          </a:p>
          <a:p>
            <a:pPr marL="342900" lvl="2" indent="-342900"/>
            <a:r>
              <a:rPr lang="en-US" altLang="en-US" u="sng" dirty="0" smtClean="0">
                <a:latin typeface="Times New Roman" panose="02020603050405020304" pitchFamily="18" charset="0"/>
                <a:cs typeface="Times New Roman" panose="02020603050405020304" pitchFamily="18" charset="0"/>
              </a:rPr>
              <a:t>Focus on specific situation </a:t>
            </a:r>
            <a:r>
              <a:rPr lang="en-US" altLang="en-US" dirty="0" smtClean="0">
                <a:latin typeface="Times New Roman" panose="02020603050405020304" pitchFamily="18" charset="0"/>
                <a:cs typeface="Times New Roman" panose="02020603050405020304" pitchFamily="18" charset="0"/>
              </a:rPr>
              <a:t>/ incident: specific examples not general statements</a:t>
            </a:r>
          </a:p>
          <a:p>
            <a:pPr marL="342900" lvl="2" indent="-342900"/>
            <a:r>
              <a:rPr lang="en-US" altLang="en-US" u="sng" dirty="0" smtClean="0">
                <a:latin typeface="Times New Roman" panose="02020603050405020304" pitchFamily="18" charset="0"/>
                <a:cs typeface="Times New Roman" panose="02020603050405020304" pitchFamily="18" charset="0"/>
              </a:rPr>
              <a:t>Focus on the present</a:t>
            </a:r>
          </a:p>
          <a:p>
            <a:pPr marL="342900" lvl="2" indent="-342900"/>
            <a:r>
              <a:rPr lang="en-US" altLang="en-US" u="sng" dirty="0" smtClean="0">
                <a:latin typeface="Times New Roman" panose="02020603050405020304" pitchFamily="18" charset="0"/>
                <a:cs typeface="Times New Roman" panose="02020603050405020304" pitchFamily="18" charset="0"/>
              </a:rPr>
              <a:t>Share ideas and information</a:t>
            </a:r>
            <a:r>
              <a:rPr lang="en-US" altLang="en-US" dirty="0" smtClean="0">
                <a:latin typeface="Times New Roman" panose="02020603050405020304" pitchFamily="18" charset="0"/>
                <a:cs typeface="Times New Roman" panose="02020603050405020304" pitchFamily="18" charset="0"/>
              </a:rPr>
              <a:t>: unless requested don’t give advice / direction (ex. “how would you suggest we…”)</a:t>
            </a:r>
          </a:p>
          <a:p>
            <a:pPr marL="342900" lvl="2" indent="-342900"/>
            <a:r>
              <a:rPr lang="en-US" altLang="en-US" u="sng" dirty="0" smtClean="0">
                <a:latin typeface="Times New Roman" panose="02020603050405020304" pitchFamily="18" charset="0"/>
                <a:cs typeface="Times New Roman" panose="02020603050405020304" pitchFamily="18" charset="0"/>
              </a:rPr>
              <a:t>Give feedback </a:t>
            </a:r>
            <a:r>
              <a:rPr lang="en-US" altLang="en-US" dirty="0" smtClean="0">
                <a:latin typeface="Times New Roman" panose="02020603050405020304" pitchFamily="18" charset="0"/>
                <a:cs typeface="Times New Roman" panose="02020603050405020304" pitchFamily="18" charset="0"/>
              </a:rPr>
              <a:t>that is valuable: give feedback to the amount the recipient can use not what you would like to give, don’t overwhelm. Information overload &amp; lack of information are both frustrating + purpose of feedback is to be valuable to receiver, not serve as emotional release for you   </a:t>
            </a:r>
          </a:p>
          <a:p>
            <a:pPr marL="342900" lvl="2" indent="-342900"/>
            <a:r>
              <a:rPr lang="en-US" altLang="en-US" dirty="0" smtClean="0">
                <a:latin typeface="Times New Roman" panose="02020603050405020304" pitchFamily="18" charset="0"/>
                <a:cs typeface="Times New Roman" panose="02020603050405020304" pitchFamily="18" charset="0"/>
              </a:rPr>
              <a:t>Give feedback at </a:t>
            </a:r>
            <a:r>
              <a:rPr lang="en-US" altLang="en-US" u="sng" dirty="0" smtClean="0">
                <a:latin typeface="Times New Roman" panose="02020603050405020304" pitchFamily="18" charset="0"/>
                <a:cs typeface="Times New Roman" panose="02020603050405020304" pitchFamily="18" charset="0"/>
              </a:rPr>
              <a:t>appropriate time and place</a:t>
            </a:r>
            <a:r>
              <a:rPr lang="en-US" altLang="en-US" dirty="0" smtClean="0">
                <a:latin typeface="Times New Roman" panose="02020603050405020304" pitchFamily="18" charset="0"/>
                <a:cs typeface="Times New Roman" panose="02020603050405020304" pitchFamily="18" charset="0"/>
              </a:rPr>
              <a:t>: “during break, I would like to chat with you about something”. If receiver is not ready, they will not listen</a:t>
            </a:r>
            <a:endParaRPr lang="en-US" altLang="en-US" sz="2400" dirty="0" smtClean="0">
              <a:latin typeface="Times New Roman" panose="02020603050405020304" pitchFamily="18" charset="0"/>
              <a:cs typeface="Times New Roman" panose="02020603050405020304" pitchFamily="18" charset="0"/>
            </a:endParaRPr>
          </a:p>
        </p:txBody>
      </p:sp>
      <p:sp>
        <p:nvSpPr>
          <p:cNvPr id="327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6D603ED9-E2B8-4F74-8197-92582E6F2153}" type="slidenum">
              <a:rPr lang="en-US" altLang="en-US" smtClean="0">
                <a:latin typeface="Arial" panose="020B0604020202020204" pitchFamily="34" charset="0"/>
              </a:rPr>
              <a:pPr/>
              <a:t>14</a:t>
            </a:fld>
            <a:endParaRPr lang="en-US" altLang="en-US" smtClean="0">
              <a:latin typeface="Arial" panose="020B0604020202020204" pitchFamily="34" charset="0"/>
            </a:endParaRPr>
          </a:p>
        </p:txBody>
      </p:sp>
    </p:spTree>
    <p:extLst>
      <p:ext uri="{BB962C8B-B14F-4D97-AF65-F5344CB8AC3E}">
        <p14:creationId xmlns:p14="http://schemas.microsoft.com/office/powerpoint/2010/main" val="21150045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C939E1-667F-4A2D-9D2B-437B73023104}" type="slidenum">
              <a:rPr lang="en-US" smtClean="0"/>
              <a:t>15</a:t>
            </a:fld>
            <a:endParaRPr lang="en-US"/>
          </a:p>
        </p:txBody>
      </p:sp>
    </p:spTree>
    <p:extLst>
      <p:ext uri="{BB962C8B-B14F-4D97-AF65-F5344CB8AC3E}">
        <p14:creationId xmlns:p14="http://schemas.microsoft.com/office/powerpoint/2010/main" val="35570615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73976" lvl="2" indent="-473976"/>
            <a:r>
              <a:rPr lang="en-US" b="1" dirty="0" smtClean="0"/>
              <a:t>Advantages</a:t>
            </a:r>
          </a:p>
          <a:p>
            <a:pPr marL="473976" lvl="2" indent="-473976"/>
            <a:r>
              <a:rPr lang="en-US" dirty="0" smtClean="0"/>
              <a:t>- Speed</a:t>
            </a:r>
          </a:p>
          <a:p>
            <a:pPr marL="473976" lvl="2" indent="-473976"/>
            <a:r>
              <a:rPr lang="en-US" dirty="0" smtClean="0"/>
              <a:t>- Low cost</a:t>
            </a:r>
          </a:p>
          <a:p>
            <a:pPr marL="473976" lvl="2" indent="-473976"/>
            <a:r>
              <a:rPr lang="en-US" dirty="0" smtClean="0"/>
              <a:t>- allow communication among geographically dispersed people.</a:t>
            </a:r>
          </a:p>
          <a:p>
            <a:pPr marL="473976" lvl="2" indent="-473976"/>
            <a:r>
              <a:rPr lang="en-US" dirty="0" smtClean="0"/>
              <a:t>- permit information to be “broadcast” to many people at once.</a:t>
            </a:r>
          </a:p>
          <a:p>
            <a:pPr marL="473976" lvl="2" indent="-473976"/>
            <a:r>
              <a:rPr lang="en-US" dirty="0" smtClean="0"/>
              <a:t>- have much greater capacities for memory, storage, and retrieval. </a:t>
            </a:r>
          </a:p>
          <a:p>
            <a:pPr marL="473976" lvl="2" indent="-473976"/>
            <a:r>
              <a:rPr lang="en-US" dirty="0" smtClean="0"/>
              <a:t>- permit asynchronous communication</a:t>
            </a:r>
            <a:r>
              <a:rPr lang="en-US" baseline="0" dirty="0" smtClean="0"/>
              <a:t> =</a:t>
            </a:r>
            <a:r>
              <a:rPr lang="en-US" dirty="0" smtClean="0"/>
              <a:t> communication that occurs at different points in time.</a:t>
            </a:r>
          </a:p>
          <a:p>
            <a:endParaRPr lang="en-US" dirty="0" smtClean="0"/>
          </a:p>
          <a:p>
            <a:r>
              <a:rPr lang="en-US" b="1" dirty="0" smtClean="0"/>
              <a:t>Disadvantages</a:t>
            </a:r>
          </a:p>
          <a:p>
            <a:pPr marL="473976" lvl="3" indent="-473976">
              <a:buFont typeface="Arial" panose="020B0604020202020204" pitchFamily="34" charset="0"/>
              <a:buChar char="•"/>
            </a:pPr>
            <a:r>
              <a:rPr lang="en-US" dirty="0" smtClean="0"/>
              <a:t>decrease in opportunities for face-to-face contact and nonverbal cues. </a:t>
            </a:r>
          </a:p>
          <a:p>
            <a:pPr marL="473976" lvl="3" indent="-473976">
              <a:buFont typeface="Arial" panose="020B0604020202020204" pitchFamily="34" charset="0"/>
              <a:buChar char="•"/>
            </a:pPr>
            <a:r>
              <a:rPr lang="en-US" dirty="0" smtClean="0"/>
              <a:t>Lower richness</a:t>
            </a:r>
            <a:r>
              <a:rPr lang="en-US" baseline="0" dirty="0" smtClean="0"/>
              <a:t> – potential for miscommunication</a:t>
            </a:r>
          </a:p>
          <a:p>
            <a:pPr marL="473976" lvl="3" indent="-473976">
              <a:buFont typeface="Arial" panose="020B0604020202020204" pitchFamily="34" charset="0"/>
              <a:buChar char="•"/>
            </a:pPr>
            <a:r>
              <a:rPr lang="en-US" baseline="0" dirty="0" smtClean="0"/>
              <a:t>m</a:t>
            </a:r>
            <a:r>
              <a:rPr lang="en-US" dirty="0" smtClean="0"/>
              <a:t>ore exchange of informal messages that bypass the organizational hierarchy. </a:t>
            </a:r>
          </a:p>
          <a:p>
            <a:pPr marL="473976" lvl="3" indent="-473976">
              <a:buFont typeface="Arial" panose="020B0604020202020204" pitchFamily="34" charset="0"/>
              <a:buChar char="•"/>
            </a:pPr>
            <a:r>
              <a:rPr lang="en-US" dirty="0" smtClean="0"/>
              <a:t>messages of affect and value decrease. </a:t>
            </a:r>
          </a:p>
          <a:p>
            <a:pPr marL="473976" lvl="3" indent="-473976">
              <a:buFont typeface="Arial" panose="020B0604020202020204" pitchFamily="34" charset="0"/>
              <a:buChar char="•"/>
            </a:pPr>
            <a:r>
              <a:rPr lang="en-US" dirty="0" smtClean="0"/>
              <a:t>reduces trust that usually develops with shared experience – difficult to built trust when communicating electronically only. </a:t>
            </a:r>
          </a:p>
          <a:p>
            <a:pPr marL="473976" lvl="3" indent="-473976">
              <a:buFont typeface="Arial" panose="020B0604020202020204" pitchFamily="34" charset="0"/>
              <a:buChar char="•"/>
            </a:pPr>
            <a:r>
              <a:rPr lang="en-US" dirty="0" smtClean="0"/>
              <a:t>imposes a discipline of linear thinking.</a:t>
            </a:r>
          </a:p>
          <a:p>
            <a:pPr marL="473976" lvl="3" indent="-473976">
              <a:buFont typeface="Arial" panose="020B0604020202020204" pitchFamily="34" charset="0"/>
              <a:buChar char="•"/>
            </a:pPr>
            <a:r>
              <a:rPr lang="en-US" dirty="0" smtClean="0"/>
              <a:t>can dehumanize the workplace and create unrealistic work expectations.</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F65275F4-FDF7-4131-9DE2-4D8D6999132A}" type="slidenum">
              <a:rPr lang="en-US" smtClean="0"/>
              <a:t>16</a:t>
            </a:fld>
            <a:endParaRPr lang="en-US"/>
          </a:p>
        </p:txBody>
      </p:sp>
    </p:spTree>
    <p:extLst>
      <p:ext uri="{BB962C8B-B14F-4D97-AF65-F5344CB8AC3E}">
        <p14:creationId xmlns:p14="http://schemas.microsoft.com/office/powerpoint/2010/main" val="4650453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a:r>
              <a:rPr lang="en-US" dirty="0" smtClean="0"/>
              <a:t> </a:t>
            </a:r>
            <a:endParaRPr lang="en-US" dirty="0"/>
          </a:p>
        </p:txBody>
      </p:sp>
      <p:sp>
        <p:nvSpPr>
          <p:cNvPr id="4" name="Slide Number Placeholder 3"/>
          <p:cNvSpPr>
            <a:spLocks noGrp="1"/>
          </p:cNvSpPr>
          <p:nvPr>
            <p:ph type="sldNum" sz="quarter" idx="10"/>
          </p:nvPr>
        </p:nvSpPr>
        <p:spPr/>
        <p:txBody>
          <a:bodyPr/>
          <a:lstStyle/>
          <a:p>
            <a:fld id="{8F019027-E538-4E6C-9A62-8531F3441EED}" type="slidenum">
              <a:rPr lang="en-US" smtClean="0"/>
              <a:pPr/>
              <a:t>17</a:t>
            </a:fld>
            <a:endParaRPr lang="en-US"/>
          </a:p>
        </p:txBody>
      </p:sp>
      <p:sp>
        <p:nvSpPr>
          <p:cNvPr id="5" name="Notes Placeholder 2"/>
          <p:cNvSpPr txBox="1">
            <a:spLocks/>
          </p:cNvSpPr>
          <p:nvPr/>
        </p:nvSpPr>
        <p:spPr>
          <a:xfrm>
            <a:off x="459571" y="4473892"/>
            <a:ext cx="6270413" cy="4356074"/>
          </a:xfrm>
          <a:prstGeom prst="rect">
            <a:avLst/>
          </a:prstGeom>
        </p:spPr>
        <p:txBody>
          <a:bodyPr vert="horz" lIns="93177" tIns="46589" rIns="93177" bIns="46589" rtlCol="0"/>
          <a:lst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a:lstStyle>
          <a:p>
            <a:pPr marL="473976" lvl="2" indent="-473976"/>
            <a:r>
              <a:rPr lang="en-US" b="1" dirty="0" smtClean="0"/>
              <a:t>Advantages</a:t>
            </a:r>
          </a:p>
          <a:p>
            <a:pPr marL="473976" lvl="2" indent="-473976">
              <a:buFontTx/>
              <a:buChar char="-"/>
            </a:pPr>
            <a:r>
              <a:rPr lang="en-US" dirty="0" smtClean="0"/>
              <a:t>Access to technical expert regardless of location</a:t>
            </a:r>
          </a:p>
          <a:p>
            <a:pPr marL="473976" lvl="2" indent="-473976">
              <a:buFontTx/>
              <a:buChar char="-"/>
            </a:pPr>
            <a:r>
              <a:rPr lang="en-US" dirty="0" smtClean="0"/>
              <a:t>Diverse teams can bring richer and more appropriate solutions in different contexts</a:t>
            </a:r>
          </a:p>
          <a:p>
            <a:pPr marL="473976" lvl="2" indent="-473976">
              <a:buFontTx/>
              <a:buChar char="-"/>
            </a:pPr>
            <a:r>
              <a:rPr lang="en-US" dirty="0" smtClean="0"/>
              <a:t>Broaden team leaders and members’ interpersonal skills</a:t>
            </a:r>
          </a:p>
          <a:p>
            <a:pPr marL="473976" lvl="2" indent="-473976">
              <a:buFontTx/>
              <a:buChar char="-"/>
            </a:pPr>
            <a:r>
              <a:rPr lang="en-US" dirty="0" smtClean="0"/>
              <a:t>Build company wide network (reduce silos)</a:t>
            </a:r>
          </a:p>
          <a:p>
            <a:pPr marL="473976" lvl="2" indent="-473976">
              <a:buFontTx/>
              <a:buChar char="-"/>
            </a:pPr>
            <a:r>
              <a:rPr lang="en-US" dirty="0" smtClean="0"/>
              <a:t>Reduces cost of travel</a:t>
            </a:r>
          </a:p>
          <a:p>
            <a:pPr marL="473976" lvl="2" indent="-473976">
              <a:buFontTx/>
              <a:buChar char="-"/>
            </a:pPr>
            <a:r>
              <a:rPr lang="en-US" dirty="0" smtClean="0"/>
              <a:t>Reduces disruption to employee’s family life</a:t>
            </a:r>
          </a:p>
          <a:p>
            <a:endParaRPr lang="en-US" dirty="0" smtClean="0"/>
          </a:p>
          <a:p>
            <a:r>
              <a:rPr lang="en-US" b="1" dirty="0" smtClean="0"/>
              <a:t>Challenges</a:t>
            </a:r>
          </a:p>
          <a:p>
            <a:pPr marL="640594" lvl="1" indent="-174708">
              <a:buFont typeface="Arial" panose="020B0604020202020204" pitchFamily="34" charset="0"/>
              <a:buChar char="•"/>
            </a:pPr>
            <a:r>
              <a:rPr lang="en-US" dirty="0" smtClean="0"/>
              <a:t>Increased communication difficulties</a:t>
            </a:r>
          </a:p>
          <a:p>
            <a:pPr marL="640594" lvl="1" indent="-174708">
              <a:buFont typeface="Arial" panose="020B0604020202020204" pitchFamily="34" charset="0"/>
              <a:buChar char="•"/>
            </a:pPr>
            <a:r>
              <a:rPr lang="en-US" dirty="0" smtClean="0"/>
              <a:t>Interpersonal conflicts</a:t>
            </a:r>
          </a:p>
          <a:p>
            <a:pPr marL="640594" lvl="1" indent="-174708">
              <a:buFont typeface="Arial" panose="020B0604020202020204" pitchFamily="34" charset="0"/>
              <a:buChar char="•"/>
            </a:pPr>
            <a:r>
              <a:rPr lang="en-US" dirty="0" smtClean="0"/>
              <a:t>More time consuming</a:t>
            </a:r>
          </a:p>
          <a:p>
            <a:pPr marL="640594" lvl="1" indent="-174708">
              <a:buFont typeface="Arial" panose="020B0604020202020204" pitchFamily="34" charset="0"/>
              <a:buChar char="•"/>
            </a:pPr>
            <a:r>
              <a:rPr lang="en-US" dirty="0" smtClean="0"/>
              <a:t>Higher costs</a:t>
            </a:r>
          </a:p>
          <a:p>
            <a:pPr marL="0" lvl="3"/>
            <a:r>
              <a:rPr lang="en-US" b="1" dirty="0" smtClean="0"/>
              <a:t>From article:</a:t>
            </a:r>
          </a:p>
          <a:p>
            <a:pPr marL="473976" lvl="3" indent="-473976">
              <a:buFont typeface="Arial" panose="020B0604020202020204" pitchFamily="34" charset="0"/>
              <a:buChar char="•"/>
            </a:pPr>
            <a:r>
              <a:rPr lang="en-US" dirty="0" smtClean="0"/>
              <a:t>Leadership challenge</a:t>
            </a:r>
          </a:p>
          <a:p>
            <a:pPr marL="939862" lvl="4" indent="-473976">
              <a:buFont typeface="Arial" panose="020B0604020202020204" pitchFamily="34" charset="0"/>
              <a:buChar char="•"/>
            </a:pPr>
            <a:r>
              <a:rPr lang="en-US" dirty="0" smtClean="0"/>
              <a:t>Managing  task</a:t>
            </a:r>
          </a:p>
          <a:p>
            <a:pPr marL="939862" lvl="4" indent="-473976">
              <a:buFont typeface="Arial" panose="020B0604020202020204" pitchFamily="34" charset="0"/>
              <a:buChar char="•"/>
            </a:pPr>
            <a:r>
              <a:rPr lang="en-US" dirty="0" smtClean="0"/>
              <a:t>Managing people</a:t>
            </a:r>
          </a:p>
          <a:p>
            <a:pPr marL="939862" lvl="4" indent="-473976">
              <a:buFont typeface="Arial" panose="020B0604020202020204" pitchFamily="34" charset="0"/>
              <a:buChar char="•"/>
            </a:pPr>
            <a:r>
              <a:rPr lang="en-US" dirty="0" smtClean="0"/>
              <a:t>Managing language issues</a:t>
            </a:r>
          </a:p>
          <a:p>
            <a:pPr marL="939862" lvl="4" indent="-473976">
              <a:buFont typeface="Arial" panose="020B0604020202020204" pitchFamily="34" charset="0"/>
              <a:buChar char="•"/>
            </a:pPr>
            <a:r>
              <a:rPr lang="en-US" dirty="0" smtClean="0"/>
              <a:t>Managing cultural issues</a:t>
            </a:r>
          </a:p>
          <a:p>
            <a:pPr marL="939862" lvl="4" indent="-473976">
              <a:buFont typeface="Arial" panose="020B0604020202020204" pitchFamily="34" charset="0"/>
              <a:buChar char="•"/>
            </a:pPr>
            <a:r>
              <a:rPr lang="en-US" dirty="0" smtClean="0"/>
              <a:t>Managing the matrix</a:t>
            </a:r>
          </a:p>
          <a:p>
            <a:pPr marL="473976" lvl="3" indent="-473976">
              <a:buFont typeface="Arial" panose="020B0604020202020204" pitchFamily="34" charset="0"/>
              <a:buChar char="•"/>
            </a:pPr>
            <a:r>
              <a:rPr lang="en-US" dirty="0" smtClean="0"/>
              <a:t>Virtual aspects of communication</a:t>
            </a:r>
          </a:p>
          <a:p>
            <a:pPr marL="473976" lvl="3" indent="-473976">
              <a:buFont typeface="Arial" panose="020B0604020202020204" pitchFamily="34" charset="0"/>
              <a:buChar char="•"/>
            </a:pPr>
            <a:r>
              <a:rPr lang="en-US" dirty="0" smtClean="0"/>
              <a:t>developing trust</a:t>
            </a:r>
          </a:p>
        </p:txBody>
      </p:sp>
    </p:spTree>
    <p:extLst>
      <p:ext uri="{BB962C8B-B14F-4D97-AF65-F5344CB8AC3E}">
        <p14:creationId xmlns:p14="http://schemas.microsoft.com/office/powerpoint/2010/main" val="32479869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 </a:t>
            </a:r>
            <a:endParaRPr lang="en-US" b="1" dirty="0"/>
          </a:p>
        </p:txBody>
      </p:sp>
      <p:sp>
        <p:nvSpPr>
          <p:cNvPr id="4" name="Slide Number Placeholder 3"/>
          <p:cNvSpPr>
            <a:spLocks noGrp="1"/>
          </p:cNvSpPr>
          <p:nvPr>
            <p:ph type="sldNum" sz="quarter" idx="10"/>
          </p:nvPr>
        </p:nvSpPr>
        <p:spPr/>
        <p:txBody>
          <a:bodyPr/>
          <a:lstStyle/>
          <a:p>
            <a:fld id="{8F019027-E538-4E6C-9A62-8531F3441EED}" type="slidenum">
              <a:rPr lang="en-US" smtClean="0"/>
              <a:pPr/>
              <a:t>18</a:t>
            </a:fld>
            <a:endParaRPr lang="en-US"/>
          </a:p>
        </p:txBody>
      </p:sp>
      <p:sp>
        <p:nvSpPr>
          <p:cNvPr id="5" name="TextBox 4"/>
          <p:cNvSpPr txBox="1"/>
          <p:nvPr/>
        </p:nvSpPr>
        <p:spPr>
          <a:xfrm>
            <a:off x="391414" y="4405361"/>
            <a:ext cx="6227572" cy="4599720"/>
          </a:xfrm>
          <a:prstGeom prst="rect">
            <a:avLst/>
          </a:prstGeom>
          <a:noFill/>
        </p:spPr>
        <p:txBody>
          <a:bodyPr wrap="square" lIns="93177" tIns="46589" rIns="93177" bIns="46589" rtlCol="0">
            <a:spAutoFit/>
          </a:bodyPr>
          <a:lstStyle/>
          <a:p>
            <a:r>
              <a:rPr lang="en-US" sz="1200" b="1" dirty="0"/>
              <a:t>LEADERSHIP CHALLENGE </a:t>
            </a:r>
            <a:r>
              <a:rPr lang="en-US" sz="1200" dirty="0"/>
              <a:t>Lead without formal authority but through the ability to develop trust and respect</a:t>
            </a:r>
          </a:p>
          <a:p>
            <a:r>
              <a:rPr lang="en-US" sz="1200" b="1" dirty="0"/>
              <a:t>VIRTUAL COMMUNICATION</a:t>
            </a:r>
          </a:p>
          <a:p>
            <a:r>
              <a:rPr lang="en-US" sz="1200" dirty="0"/>
              <a:t>	Time differences (asynchronous work BUT work/life disruption)  </a:t>
            </a:r>
            <a:r>
              <a:rPr lang="en-US" sz="1200" dirty="0">
                <a:sym typeface="Wingdings" panose="05000000000000000000" pitchFamily="2" charset="2"/>
              </a:rPr>
              <a:t> rotate</a:t>
            </a:r>
            <a:endParaRPr lang="en-US" sz="1200" dirty="0"/>
          </a:p>
          <a:p>
            <a:r>
              <a:rPr lang="en-US" sz="1200" dirty="0"/>
              <a:t>	Lack of face-to-face contact </a:t>
            </a:r>
            <a:r>
              <a:rPr lang="en-US" sz="1200" dirty="0">
                <a:sym typeface="Wingdings" panose="05000000000000000000" pitchFamily="2" charset="2"/>
              </a:rPr>
              <a:t> miss ‘office atmosphere’</a:t>
            </a:r>
          </a:p>
          <a:p>
            <a:r>
              <a:rPr lang="en-US" sz="1200" dirty="0">
                <a:sym typeface="Wingdings" panose="05000000000000000000" pitchFamily="2" charset="2"/>
              </a:rPr>
              <a:t>	lower richness channel (lack facial expression &amp; body language)</a:t>
            </a:r>
          </a:p>
          <a:p>
            <a:r>
              <a:rPr lang="en-US" sz="1200" dirty="0">
                <a:sym typeface="Wingdings" panose="05000000000000000000" pitchFamily="2" charset="2"/>
              </a:rPr>
              <a:t>	 importance of meeting face-to-face at first and then periodically</a:t>
            </a:r>
          </a:p>
          <a:p>
            <a:r>
              <a:rPr lang="en-US" sz="1200" b="1" dirty="0"/>
              <a:t>DEVELOPPING TRUST </a:t>
            </a:r>
            <a:r>
              <a:rPr lang="en-US" sz="1200" dirty="0"/>
              <a:t>can be facilitate by</a:t>
            </a:r>
          </a:p>
          <a:p>
            <a:r>
              <a:rPr lang="en-US" sz="1200" dirty="0"/>
              <a:t>	initial &amp; periodic  face-to-face meeting</a:t>
            </a:r>
          </a:p>
          <a:p>
            <a:r>
              <a:rPr lang="en-US" sz="1200" dirty="0"/>
              <a:t>	formal team building session with facilitator + time to socialize</a:t>
            </a:r>
          </a:p>
          <a:p>
            <a:r>
              <a:rPr lang="en-US" sz="1200" b="1" dirty="0"/>
              <a:t>	</a:t>
            </a:r>
            <a:r>
              <a:rPr lang="en-US" sz="1200" dirty="0"/>
              <a:t>clearly articulate rules/norms</a:t>
            </a:r>
          </a:p>
          <a:p>
            <a:r>
              <a:rPr lang="en-US" sz="1200" dirty="0"/>
              <a:t>	Give time to (form/norm/storm)</a:t>
            </a:r>
            <a:endParaRPr lang="en-US" sz="1200" b="1" dirty="0"/>
          </a:p>
          <a:p>
            <a:r>
              <a:rPr lang="en-US" sz="1200" dirty="0"/>
              <a:t>“Problems are easier to solve if you know  the person on the other side of the line”</a:t>
            </a:r>
          </a:p>
          <a:p>
            <a:r>
              <a:rPr lang="en-US" sz="1200" dirty="0"/>
              <a:t>3-9 months to build trust, if turnover, need to start over!</a:t>
            </a:r>
          </a:p>
          <a:p>
            <a:r>
              <a:rPr lang="en-US" sz="1200" b="1" dirty="0"/>
              <a:t>Managing the task:  </a:t>
            </a:r>
            <a:r>
              <a:rPr lang="en-US" sz="1200" dirty="0"/>
              <a:t>keeping everyone “in the loop” + regularly checking for agreement</a:t>
            </a:r>
            <a:endParaRPr lang="en-US" sz="1200" b="1" dirty="0"/>
          </a:p>
          <a:p>
            <a:r>
              <a:rPr lang="en-US" sz="1200" b="1" dirty="0"/>
              <a:t>Managing people: </a:t>
            </a:r>
            <a:r>
              <a:rPr lang="en-US" sz="1200" dirty="0"/>
              <a:t>team leaders role in relationship building &amp; maintenance. Match leadership style to culture (empathy for work pressure/role conflict)</a:t>
            </a:r>
            <a:endParaRPr lang="en-US" sz="1200" b="1" dirty="0"/>
          </a:p>
          <a:p>
            <a:r>
              <a:rPr lang="en-US" sz="1200" b="1" dirty="0"/>
              <a:t>Managing language and cultural issues: </a:t>
            </a:r>
            <a:r>
              <a:rPr lang="en-US" sz="1200" dirty="0"/>
              <a:t>find team members who can bridge the language &amp; culture gap between project team and line functions. Different communication styles across cultures. Use of English. Summarize points to ensure understanding / agreement</a:t>
            </a:r>
            <a:endParaRPr lang="en-US" sz="1200" b="1" dirty="0"/>
          </a:p>
          <a:p>
            <a:r>
              <a:rPr lang="en-US" sz="1200" b="1" dirty="0"/>
              <a:t>Managing the matrix: </a:t>
            </a:r>
            <a:r>
              <a:rPr lang="en-US" sz="1200" dirty="0"/>
              <a:t>in the matrix structure team members listened more to their line function management than to team management. Puts burden on team leader to network with functional area managers </a:t>
            </a:r>
            <a:endParaRPr lang="en-US" sz="1200" b="1" dirty="0"/>
          </a:p>
          <a:p>
            <a:endParaRPr lang="en-US" sz="1200" dirty="0"/>
          </a:p>
        </p:txBody>
      </p:sp>
    </p:spTree>
    <p:extLst>
      <p:ext uri="{BB962C8B-B14F-4D97-AF65-F5344CB8AC3E}">
        <p14:creationId xmlns:p14="http://schemas.microsoft.com/office/powerpoint/2010/main" val="6315440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a:r>
              <a:rPr lang="en-US" dirty="0" smtClean="0"/>
              <a:t> </a:t>
            </a:r>
            <a:endParaRPr lang="en-US" dirty="0"/>
          </a:p>
        </p:txBody>
      </p:sp>
      <p:sp>
        <p:nvSpPr>
          <p:cNvPr id="4" name="Slide Number Placeholder 3"/>
          <p:cNvSpPr>
            <a:spLocks noGrp="1"/>
          </p:cNvSpPr>
          <p:nvPr>
            <p:ph type="sldNum" sz="quarter" idx="10"/>
          </p:nvPr>
        </p:nvSpPr>
        <p:spPr/>
        <p:txBody>
          <a:bodyPr/>
          <a:lstStyle/>
          <a:p>
            <a:fld id="{8F019027-E538-4E6C-9A62-8531F3441EED}" type="slidenum">
              <a:rPr lang="en-US" smtClean="0"/>
              <a:pPr/>
              <a:t>19</a:t>
            </a:fld>
            <a:endParaRPr lang="en-US"/>
          </a:p>
        </p:txBody>
      </p:sp>
      <p:sp>
        <p:nvSpPr>
          <p:cNvPr id="5" name="Notes Placeholder 2"/>
          <p:cNvSpPr txBox="1">
            <a:spLocks/>
          </p:cNvSpPr>
          <p:nvPr/>
        </p:nvSpPr>
        <p:spPr>
          <a:xfrm>
            <a:off x="856827" y="4628832"/>
            <a:ext cx="5608320" cy="3660458"/>
          </a:xfrm>
          <a:prstGeom prst="rect">
            <a:avLst/>
          </a:prstGeom>
        </p:spPr>
        <p:txBody>
          <a:bodyPr vert="horz" lIns="93177" tIns="46589" rIns="93177" bIns="46589" rtlCol="0"/>
          <a:lst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a:lstStyle>
          <a:p>
            <a:r>
              <a:rPr lang="en-US" b="1" dirty="0" smtClean="0"/>
              <a:t>Overcoming Challenges:</a:t>
            </a:r>
          </a:p>
          <a:p>
            <a:pPr marL="0" lvl="3"/>
            <a:r>
              <a:rPr lang="en-US" b="1" dirty="0" smtClean="0"/>
              <a:t>Leadership challenge</a:t>
            </a:r>
            <a:r>
              <a:rPr lang="en-US" dirty="0" smtClean="0"/>
              <a:t>: Select creative leaders who have a collaborative leadership style and excellent communication skills. Able to manage cultural differences of team members. Communicate across time zones (keep it fair) </a:t>
            </a:r>
          </a:p>
          <a:p>
            <a:pPr marL="0" lvl="3"/>
            <a:r>
              <a:rPr lang="en-US" b="1" dirty="0" smtClean="0"/>
              <a:t>Virtual aspects of communication</a:t>
            </a:r>
            <a:r>
              <a:rPr lang="en-US" dirty="0" smtClean="0"/>
              <a:t>: facilitate face-to-face meetings (rotating locations) and trust building </a:t>
            </a:r>
          </a:p>
          <a:p>
            <a:pPr marL="0" lvl="3"/>
            <a:r>
              <a:rPr lang="en-US" b="1" dirty="0" smtClean="0"/>
              <a:t>developing trust</a:t>
            </a:r>
            <a:r>
              <a:rPr lang="en-US" dirty="0" smtClean="0"/>
              <a:t>: language and intercultural communication training .</a:t>
            </a:r>
          </a:p>
          <a:p>
            <a:pPr marL="0" lvl="3"/>
            <a:r>
              <a:rPr lang="en-US" dirty="0" smtClean="0"/>
              <a:t>Manage turnover which is common in intl. teams: impacts trust and efficiency</a:t>
            </a:r>
          </a:p>
        </p:txBody>
      </p:sp>
    </p:spTree>
    <p:extLst>
      <p:ext uri="{BB962C8B-B14F-4D97-AF65-F5344CB8AC3E}">
        <p14:creationId xmlns:p14="http://schemas.microsoft.com/office/powerpoint/2010/main" val="32584568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64906" y="580398"/>
            <a:ext cx="3570620" cy="2008808"/>
          </a:xfrm>
        </p:spPr>
      </p:sp>
      <p:sp>
        <p:nvSpPr>
          <p:cNvPr id="3" name="Notes Placeholder 2"/>
          <p:cNvSpPr>
            <a:spLocks noGrp="1"/>
          </p:cNvSpPr>
          <p:nvPr>
            <p:ph type="body" idx="1"/>
          </p:nvPr>
        </p:nvSpPr>
        <p:spPr>
          <a:xfrm>
            <a:off x="297713" y="2589206"/>
            <a:ext cx="6496492" cy="6361627"/>
          </a:xfrm>
        </p:spPr>
        <p:txBody>
          <a:bodyPr/>
          <a:lstStyle/>
          <a:p>
            <a:pPr marL="0" lvl="1"/>
            <a:r>
              <a:rPr lang="en-US" b="1" dirty="0" smtClean="0">
                <a:latin typeface="Times New Roman" panose="02020603050405020304" pitchFamily="18" charset="0"/>
                <a:cs typeface="Times New Roman" panose="02020603050405020304" pitchFamily="18" charset="0"/>
              </a:rPr>
              <a:t>Groups</a:t>
            </a:r>
            <a:r>
              <a:rPr lang="en-US" dirty="0" smtClean="0">
                <a:latin typeface="Times New Roman" panose="02020603050405020304" pitchFamily="18" charset="0"/>
                <a:cs typeface="Times New Roman" panose="02020603050405020304" pitchFamily="18" charset="0"/>
              </a:rPr>
              <a:t> = two or more people who interact in an organized manner to perform a task or activity to achieve a common goal </a:t>
            </a:r>
            <a:r>
              <a:rPr lang="en-US" dirty="0" smtClean="0">
                <a:latin typeface="Times New Roman" panose="02020603050405020304" pitchFamily="18" charset="0"/>
                <a:cs typeface="Times New Roman" panose="02020603050405020304" pitchFamily="18" charset="0"/>
                <a:sym typeface="Wingdings" panose="05000000000000000000" pitchFamily="2" charset="2"/>
              </a:rPr>
              <a:t> group members have to perceive they are part of the group</a:t>
            </a:r>
            <a:r>
              <a:rPr lang="en-US" dirty="0" smtClean="0">
                <a:latin typeface="Times New Roman" panose="02020603050405020304" pitchFamily="18" charset="0"/>
                <a:cs typeface="Times New Roman" panose="02020603050405020304" pitchFamily="18" charset="0"/>
              </a:rPr>
              <a:t>  </a:t>
            </a:r>
            <a:endParaRPr lang="en-US" b="1" dirty="0" smtClean="0">
              <a:latin typeface="Times New Roman" panose="02020603050405020304" pitchFamily="18" charset="0"/>
              <a:cs typeface="Times New Roman" panose="02020603050405020304" pitchFamily="18" charset="0"/>
            </a:endParaRPr>
          </a:p>
          <a:p>
            <a:pPr marL="0" lvl="1"/>
            <a:r>
              <a:rPr lang="en-US" dirty="0" smtClean="0">
                <a:latin typeface="Times New Roman" panose="02020603050405020304" pitchFamily="18" charset="0"/>
                <a:cs typeface="Times New Roman" panose="02020603050405020304" pitchFamily="18" charset="0"/>
              </a:rPr>
              <a:t>A </a:t>
            </a:r>
            <a:r>
              <a:rPr lang="en-US" b="1" dirty="0" smtClean="0">
                <a:latin typeface="Times New Roman" panose="02020603050405020304" pitchFamily="18" charset="0"/>
                <a:cs typeface="Times New Roman" panose="02020603050405020304" pitchFamily="18" charset="0"/>
              </a:rPr>
              <a:t>team</a:t>
            </a:r>
            <a:r>
              <a:rPr lang="en-US" dirty="0" smtClean="0">
                <a:latin typeface="Times New Roman" panose="02020603050405020304" pitchFamily="18" charset="0"/>
                <a:cs typeface="Times New Roman" panose="02020603050405020304" pitchFamily="18" charset="0"/>
              </a:rPr>
              <a:t> = a mature group with a high degree of</a:t>
            </a:r>
            <a:r>
              <a:rPr lang="en-US" u="sng" dirty="0" smtClean="0">
                <a:latin typeface="Times New Roman" panose="02020603050405020304" pitchFamily="18" charset="0"/>
                <a:cs typeface="Times New Roman" panose="02020603050405020304" pitchFamily="18" charset="0"/>
              </a:rPr>
              <a:t> interdependence </a:t>
            </a:r>
            <a:r>
              <a:rPr lang="en-US" dirty="0" smtClean="0">
                <a:latin typeface="Times New Roman" panose="02020603050405020304" pitchFamily="18" charset="0"/>
                <a:cs typeface="Times New Roman" panose="02020603050405020304" pitchFamily="18" charset="0"/>
              </a:rPr>
              <a:t>geared toward the achievement of a goal or the completion of a task.  </a:t>
            </a:r>
            <a:endParaRPr lang="en-US" b="1" dirty="0" smtClean="0">
              <a:latin typeface="Times New Roman" panose="02020603050405020304" pitchFamily="18" charset="0"/>
              <a:cs typeface="Times New Roman" panose="02020603050405020304" pitchFamily="18" charset="0"/>
            </a:endParaRPr>
          </a:p>
          <a:p>
            <a:pPr marL="0" lvl="1"/>
            <a:endParaRPr lang="en-US" sz="600" b="1" dirty="0" smtClean="0">
              <a:latin typeface="Times New Roman" panose="02020603050405020304" pitchFamily="18" charset="0"/>
              <a:cs typeface="Times New Roman" panose="02020603050405020304" pitchFamily="18" charset="0"/>
            </a:endParaRPr>
          </a:p>
          <a:p>
            <a:pPr marL="0" lvl="1"/>
            <a:r>
              <a:rPr lang="en-US" b="1"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dirty="0" smtClean="0">
                <a:latin typeface="Times New Roman" panose="02020603050405020304" pitchFamily="18" charset="0"/>
                <a:cs typeface="Times New Roman" panose="02020603050405020304" pitchFamily="18" charset="0"/>
              </a:rPr>
              <a:t>As opposed to </a:t>
            </a:r>
            <a:r>
              <a:rPr lang="en-US" dirty="0" smtClean="0">
                <a:latin typeface="Times New Roman" panose="02020603050405020304" pitchFamily="18" charset="0"/>
                <a:cs typeface="Times New Roman" panose="02020603050405020304" pitchFamily="18" charset="0"/>
              </a:rPr>
              <a:t>groups, </a:t>
            </a:r>
            <a:r>
              <a:rPr lang="en-US" dirty="0" smtClean="0">
                <a:latin typeface="Times New Roman" panose="02020603050405020304" pitchFamily="18" charset="0"/>
                <a:cs typeface="Times New Roman" panose="02020603050405020304" pitchFamily="18" charset="0"/>
              </a:rPr>
              <a:t>teams have a strong </a:t>
            </a:r>
            <a:r>
              <a:rPr lang="en-US" u="sng" dirty="0" smtClean="0">
                <a:latin typeface="Times New Roman" panose="02020603050405020304" pitchFamily="18" charset="0"/>
                <a:cs typeface="Times New Roman" panose="02020603050405020304" pitchFamily="18" charset="0"/>
              </a:rPr>
              <a:t>common purpose</a:t>
            </a:r>
            <a:r>
              <a:rPr lang="en-US" dirty="0" smtClean="0">
                <a:latin typeface="Times New Roman" panose="02020603050405020304" pitchFamily="18" charset="0"/>
                <a:cs typeface="Times New Roman" panose="02020603050405020304" pitchFamily="18" charset="0"/>
              </a:rPr>
              <a:t>, </a:t>
            </a:r>
            <a:r>
              <a:rPr lang="en-US" u="sng" dirty="0" smtClean="0">
                <a:latin typeface="Times New Roman" panose="02020603050405020304" pitchFamily="18" charset="0"/>
                <a:cs typeface="Times New Roman" panose="02020603050405020304" pitchFamily="18" charset="0"/>
              </a:rPr>
              <a:t>complementary skills</a:t>
            </a:r>
            <a:r>
              <a:rPr lang="en-US" dirty="0" smtClean="0">
                <a:latin typeface="Times New Roman" panose="02020603050405020304" pitchFamily="18" charset="0"/>
                <a:cs typeface="Times New Roman" panose="02020603050405020304" pitchFamily="18" charset="0"/>
              </a:rPr>
              <a:t>, and </a:t>
            </a:r>
            <a:r>
              <a:rPr lang="en-US" u="sng" dirty="0" smtClean="0">
                <a:latin typeface="Times New Roman" panose="02020603050405020304" pitchFamily="18" charset="0"/>
                <a:cs typeface="Times New Roman" panose="02020603050405020304" pitchFamily="18" charset="0"/>
              </a:rPr>
              <a:t>mutual accountability </a:t>
            </a:r>
            <a:r>
              <a:rPr lang="en-US" dirty="0" smtClean="0">
                <a:latin typeface="Times New Roman" panose="02020603050405020304" pitchFamily="18" charset="0"/>
                <a:cs typeface="Times New Roman" panose="02020603050405020304" pitchFamily="18" charset="0"/>
              </a:rPr>
              <a:t>to work + some degree of </a:t>
            </a:r>
            <a:r>
              <a:rPr lang="en-US" u="sng" dirty="0" smtClean="0">
                <a:latin typeface="Times New Roman" panose="02020603050405020304" pitchFamily="18" charset="0"/>
                <a:cs typeface="Times New Roman" panose="02020603050405020304" pitchFamily="18" charset="0"/>
              </a:rPr>
              <a:t>self-management</a:t>
            </a:r>
            <a:r>
              <a:rPr lang="en-US" dirty="0" smtClean="0">
                <a:latin typeface="Times New Roman" panose="02020603050405020304" pitchFamily="18" charset="0"/>
                <a:cs typeface="Times New Roman" panose="02020603050405020304" pitchFamily="18" charset="0"/>
              </a:rPr>
              <a:t>.  </a:t>
            </a:r>
            <a:endParaRPr lang="en-US" b="1" dirty="0" smtClean="0">
              <a:latin typeface="Times New Roman" panose="02020603050405020304" pitchFamily="18" charset="0"/>
              <a:cs typeface="Times New Roman" panose="02020603050405020304" pitchFamily="18" charset="0"/>
            </a:endParaRPr>
          </a:p>
          <a:p>
            <a:r>
              <a:rPr lang="en-US" b="1" dirty="0" smtClean="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Groups			         Teams</a:t>
            </a:r>
          </a:p>
          <a:p>
            <a:r>
              <a:rPr lang="en-US" dirty="0" smtClean="0">
                <a:latin typeface="Times New Roman" panose="02020603050405020304" pitchFamily="18" charset="0"/>
                <a:cs typeface="Times New Roman" panose="02020603050405020304" pitchFamily="18" charset="0"/>
              </a:rPr>
              <a:t>Random Skills			Complementary skills </a:t>
            </a:r>
          </a:p>
          <a:p>
            <a:r>
              <a:rPr lang="en-US" dirty="0" smtClean="0">
                <a:latin typeface="Times New Roman" panose="02020603050405020304" pitchFamily="18" charset="0"/>
                <a:cs typeface="Times New Roman" panose="02020603050405020304" pitchFamily="18" charset="0"/>
              </a:rPr>
              <a:t>Limited interdependence		Highly interdependent</a:t>
            </a:r>
          </a:p>
          <a:p>
            <a:r>
              <a:rPr lang="en-US" dirty="0" smtClean="0">
                <a:latin typeface="Times New Roman" panose="02020603050405020304" pitchFamily="18" charset="0"/>
                <a:cs typeface="Times New Roman" panose="02020603050405020304" pitchFamily="18" charset="0"/>
              </a:rPr>
              <a:t>Assigned</a:t>
            </a:r>
            <a:r>
              <a:rPr lang="en-US" baseline="0" dirty="0" smtClean="0">
                <a:latin typeface="Times New Roman" panose="02020603050405020304" pitchFamily="18" charset="0"/>
                <a:cs typeface="Times New Roman" panose="02020603050405020304" pitchFamily="18" charset="0"/>
              </a:rPr>
              <a:t> leadership		Shared leadership	</a:t>
            </a:r>
          </a:p>
          <a:p>
            <a:r>
              <a:rPr lang="en-US" baseline="0" dirty="0" smtClean="0">
                <a:latin typeface="Times New Roman" panose="02020603050405020304" pitchFamily="18" charset="0"/>
                <a:cs typeface="Times New Roman" panose="02020603050405020304" pitchFamily="18" charset="0"/>
              </a:rPr>
              <a:t>Individual accountability		Individual &amp; mutual accountability</a:t>
            </a:r>
          </a:p>
          <a:p>
            <a:r>
              <a:rPr lang="en-US" baseline="0" dirty="0" smtClean="0">
                <a:latin typeface="Times New Roman" panose="02020603050405020304" pitchFamily="18" charset="0"/>
                <a:cs typeface="Times New Roman" panose="02020603050405020304" pitchFamily="18" charset="0"/>
              </a:rPr>
              <a:t>Goals assigned		Goals set by team members</a:t>
            </a:r>
          </a:p>
          <a:p>
            <a:r>
              <a:rPr lang="en-US" baseline="0" dirty="0" smtClean="0">
                <a:latin typeface="Times New Roman" panose="02020603050405020304" pitchFamily="18" charset="0"/>
                <a:cs typeface="Times New Roman" panose="02020603050405020304" pitchFamily="18" charset="0"/>
              </a:rPr>
              <a:t>Focused on efficiency		Focused on quality, creativity and efficiency</a:t>
            </a:r>
          </a:p>
          <a:p>
            <a:r>
              <a:rPr lang="en-US" baseline="0" dirty="0" smtClean="0">
                <a:latin typeface="Times New Roman" panose="02020603050405020304" pitchFamily="18" charset="0"/>
                <a:cs typeface="Times New Roman" panose="02020603050405020304" pitchFamily="18" charset="0"/>
              </a:rPr>
              <a:t>Effectiveness measured by others	Measure own effectiveness</a:t>
            </a:r>
            <a:endParaRPr lang="en-US" dirty="0" smtClean="0">
              <a:latin typeface="Times New Roman" panose="02020603050405020304" pitchFamily="18" charset="0"/>
              <a:cs typeface="Times New Roman" panose="02020603050405020304" pitchFamily="18" charset="0"/>
            </a:endParaRPr>
          </a:p>
          <a:p>
            <a:endParaRPr lang="en-US" sz="600" dirty="0" smtClean="0">
              <a:latin typeface="Times New Roman" panose="02020603050405020304" pitchFamily="18" charset="0"/>
              <a:cs typeface="Times New Roman" panose="02020603050405020304" pitchFamily="18" charset="0"/>
            </a:endParaRPr>
          </a:p>
          <a:p>
            <a:pPr marL="465887" lvl="2" indent="-465887"/>
            <a:r>
              <a:rPr lang="en-US" b="1" dirty="0" smtClean="0">
                <a:latin typeface="Times New Roman" panose="02020603050405020304" pitchFamily="18" charset="0"/>
                <a:cs typeface="Times New Roman" panose="02020603050405020304" pitchFamily="18" charset="0"/>
              </a:rPr>
              <a:t>BENEFITS:</a:t>
            </a:r>
          </a:p>
          <a:p>
            <a:pPr marL="465887" lvl="2" indent="-465887"/>
            <a:r>
              <a:rPr lang="en-US" dirty="0" smtClean="0">
                <a:latin typeface="Times New Roman" panose="02020603050405020304" pitchFamily="18" charset="0"/>
                <a:cs typeface="Times New Roman" panose="02020603050405020304" pitchFamily="18" charset="0"/>
              </a:rPr>
              <a:t>Teams produce a </a:t>
            </a:r>
            <a:r>
              <a:rPr lang="en-US" u="sng" dirty="0" smtClean="0">
                <a:latin typeface="Times New Roman" panose="02020603050405020304" pitchFamily="18" charset="0"/>
                <a:cs typeface="Times New Roman" panose="02020603050405020304" pitchFamily="18" charset="0"/>
              </a:rPr>
              <a:t>greater number of ideas &amp; </a:t>
            </a:r>
            <a:r>
              <a:rPr lang="en-US" dirty="0" smtClean="0">
                <a:latin typeface="Times New Roman" panose="02020603050405020304" pitchFamily="18" charset="0"/>
                <a:cs typeface="Times New Roman" panose="02020603050405020304" pitchFamily="18" charset="0"/>
              </a:rPr>
              <a:t>pieces of information. Diversity can be a bonus </a:t>
            </a:r>
            <a:endParaRPr lang="en-US" b="1" dirty="0" smtClean="0">
              <a:latin typeface="Times New Roman" panose="02020603050405020304" pitchFamily="18" charset="0"/>
              <a:cs typeface="Times New Roman" panose="02020603050405020304" pitchFamily="18" charset="0"/>
            </a:endParaRPr>
          </a:p>
          <a:p>
            <a:pPr marL="465887" lvl="2" indent="-465887"/>
            <a:r>
              <a:rPr lang="en-US" dirty="0" smtClean="0">
                <a:latin typeface="Times New Roman" panose="02020603050405020304" pitchFamily="18" charset="0"/>
                <a:cs typeface="Times New Roman" panose="02020603050405020304" pitchFamily="18" charset="0"/>
              </a:rPr>
              <a:t>Teams </a:t>
            </a:r>
            <a:r>
              <a:rPr lang="en-US" u="sng" dirty="0" smtClean="0">
                <a:latin typeface="Times New Roman" panose="02020603050405020304" pitchFamily="18" charset="0"/>
                <a:cs typeface="Times New Roman" panose="02020603050405020304" pitchFamily="18" charset="0"/>
              </a:rPr>
              <a:t>improve understanding and acceptance </a:t>
            </a:r>
            <a:r>
              <a:rPr lang="en-US" dirty="0" smtClean="0">
                <a:latin typeface="Times New Roman" panose="02020603050405020304" pitchFamily="18" charset="0"/>
                <a:cs typeface="Times New Roman" panose="02020603050405020304" pitchFamily="18" charset="0"/>
              </a:rPr>
              <a:t>among individuals involved in problem solving and decision making.</a:t>
            </a:r>
            <a:endParaRPr lang="en-US" b="1" dirty="0" smtClean="0">
              <a:latin typeface="Times New Roman" panose="02020603050405020304" pitchFamily="18" charset="0"/>
              <a:cs typeface="Times New Roman" panose="02020603050405020304" pitchFamily="18" charset="0"/>
            </a:endParaRPr>
          </a:p>
          <a:p>
            <a:pPr marL="465887" lvl="2" indent="-465887"/>
            <a:r>
              <a:rPr lang="en-US" dirty="0" smtClean="0">
                <a:latin typeface="Times New Roman" panose="02020603050405020304" pitchFamily="18" charset="0"/>
                <a:cs typeface="Times New Roman" panose="02020603050405020304" pitchFamily="18" charset="0"/>
              </a:rPr>
              <a:t>Teams </a:t>
            </a:r>
            <a:r>
              <a:rPr lang="en-US" u="sng" dirty="0" smtClean="0">
                <a:latin typeface="Times New Roman" panose="02020603050405020304" pitchFamily="18" charset="0"/>
                <a:cs typeface="Times New Roman" panose="02020603050405020304" pitchFamily="18" charset="0"/>
              </a:rPr>
              <a:t>have higher levels of motivation and performance </a:t>
            </a:r>
            <a:r>
              <a:rPr lang="en-US" dirty="0" smtClean="0">
                <a:latin typeface="Times New Roman" panose="02020603050405020304" pitchFamily="18" charset="0"/>
                <a:cs typeface="Times New Roman" panose="02020603050405020304" pitchFamily="18" charset="0"/>
              </a:rPr>
              <a:t>than individuals acting alone due to the effects of </a:t>
            </a:r>
            <a:r>
              <a:rPr lang="en-US" b="1" dirty="0" smtClean="0">
                <a:latin typeface="Times New Roman" panose="02020603050405020304" pitchFamily="18" charset="0"/>
                <a:cs typeface="Times New Roman" panose="02020603050405020304" pitchFamily="18" charset="0"/>
              </a:rPr>
              <a:t>“social facilitation” </a:t>
            </a:r>
            <a:r>
              <a:rPr lang="en-US" b="0" dirty="0" smtClean="0">
                <a:latin typeface="Times New Roman" panose="02020603050405020304" pitchFamily="18" charset="0"/>
                <a:cs typeface="Times New Roman" panose="02020603050405020304" pitchFamily="18" charset="0"/>
              </a:rPr>
              <a:t>(when individuals work harder in the presence of others)</a:t>
            </a:r>
            <a:endParaRPr lang="en-US" b="1" dirty="0" smtClean="0">
              <a:latin typeface="Times New Roman" panose="02020603050405020304" pitchFamily="18" charset="0"/>
              <a:cs typeface="Times New Roman" panose="02020603050405020304" pitchFamily="18" charset="0"/>
            </a:endParaRPr>
          </a:p>
          <a:p>
            <a:pPr marL="465887" lvl="2" indent="-465887"/>
            <a:r>
              <a:rPr lang="en-US" dirty="0" smtClean="0">
                <a:latin typeface="Times New Roman" panose="02020603050405020304" pitchFamily="18" charset="0"/>
                <a:cs typeface="Times New Roman" panose="02020603050405020304" pitchFamily="18" charset="0"/>
              </a:rPr>
              <a:t>Teams </a:t>
            </a:r>
            <a:r>
              <a:rPr lang="en-US" u="sng" dirty="0" smtClean="0">
                <a:latin typeface="Times New Roman" panose="02020603050405020304" pitchFamily="18" charset="0"/>
                <a:cs typeface="Times New Roman" panose="02020603050405020304" pitchFamily="18" charset="0"/>
              </a:rPr>
              <a:t>offset personal biases and blind spots </a:t>
            </a:r>
            <a:r>
              <a:rPr lang="en-US" dirty="0" smtClean="0">
                <a:latin typeface="Times New Roman" panose="02020603050405020304" pitchFamily="18" charset="0"/>
                <a:cs typeface="Times New Roman" panose="02020603050405020304" pitchFamily="18" charset="0"/>
              </a:rPr>
              <a:t>that inhibit effective problem analysis and implementation.</a:t>
            </a:r>
            <a:endParaRPr lang="en-US" b="1" dirty="0" smtClean="0">
              <a:latin typeface="Times New Roman" panose="02020603050405020304" pitchFamily="18" charset="0"/>
              <a:cs typeface="Times New Roman" panose="02020603050405020304" pitchFamily="18" charset="0"/>
            </a:endParaRPr>
          </a:p>
          <a:p>
            <a:pPr marL="465887" lvl="2" indent="-465887"/>
            <a:r>
              <a:rPr lang="en-US" dirty="0" smtClean="0">
                <a:latin typeface="Times New Roman" panose="02020603050405020304" pitchFamily="18" charset="0"/>
                <a:cs typeface="Times New Roman" panose="02020603050405020304" pitchFamily="18" charset="0"/>
              </a:rPr>
              <a:t>Team members are </a:t>
            </a:r>
            <a:r>
              <a:rPr lang="en-US" u="sng" dirty="0" smtClean="0">
                <a:latin typeface="Times New Roman" panose="02020603050405020304" pitchFamily="18" charset="0"/>
                <a:cs typeface="Times New Roman" panose="02020603050405020304" pitchFamily="18" charset="0"/>
              </a:rPr>
              <a:t>more likely to entertain risky alternatives and take innovative action </a:t>
            </a:r>
            <a:r>
              <a:rPr lang="en-US" dirty="0" smtClean="0">
                <a:latin typeface="Times New Roman" panose="02020603050405020304" pitchFamily="18" charset="0"/>
                <a:cs typeface="Times New Roman" panose="02020603050405020304" pitchFamily="18" charset="0"/>
              </a:rPr>
              <a:t>. </a:t>
            </a:r>
          </a:p>
          <a:p>
            <a:pPr marL="465887" lvl="2" indent="-465887"/>
            <a:endParaRPr lang="en-US" b="1" dirty="0" smtClean="0">
              <a:latin typeface="Times New Roman" panose="02020603050405020304" pitchFamily="18" charset="0"/>
              <a:cs typeface="Times New Roman" panose="02020603050405020304" pitchFamily="18" charset="0"/>
            </a:endParaRPr>
          </a:p>
          <a:p>
            <a:pPr marL="465887" lvl="2" indent="-465887"/>
            <a:r>
              <a:rPr lang="en-US" b="1" dirty="0" smtClean="0">
                <a:latin typeface="Times New Roman" panose="02020603050405020304" pitchFamily="18" charset="0"/>
                <a:cs typeface="Times New Roman" panose="02020603050405020304" pitchFamily="18" charset="0"/>
              </a:rPr>
              <a:t>CHALLENGES: </a:t>
            </a:r>
            <a:r>
              <a:rPr lang="en-US" b="0" dirty="0" smtClean="0">
                <a:latin typeface="Times New Roman" panose="02020603050405020304" pitchFamily="18" charset="0"/>
                <a:cs typeface="Times New Roman" panose="02020603050405020304" pitchFamily="18" charset="0"/>
              </a:rPr>
              <a:t>Time consuming / inefficient</a:t>
            </a:r>
            <a:r>
              <a:rPr lang="en-US" b="0" dirty="0" smtClean="0">
                <a:latin typeface="Times New Roman" panose="02020603050405020304" pitchFamily="18" charset="0"/>
                <a:cs typeface="Times New Roman" panose="02020603050405020304" pitchFamily="18" charset="0"/>
              </a:rPr>
              <a:t>, waste </a:t>
            </a:r>
            <a:r>
              <a:rPr lang="en-US" b="0" dirty="0" smtClean="0">
                <a:latin typeface="Times New Roman" panose="02020603050405020304" pitchFamily="18" charset="0"/>
                <a:cs typeface="Times New Roman" panose="02020603050405020304" pitchFamily="18" charset="0"/>
              </a:rPr>
              <a:t>time / Group think / Conflict / S</a:t>
            </a:r>
            <a:r>
              <a:rPr lang="en-US" b="1" dirty="0" smtClean="0">
                <a:latin typeface="Times New Roman" panose="02020603050405020304" pitchFamily="18" charset="0"/>
                <a:cs typeface="Times New Roman" panose="02020603050405020304" pitchFamily="18" charset="0"/>
              </a:rPr>
              <a:t>ocial </a:t>
            </a:r>
            <a:r>
              <a:rPr lang="en-US" b="1" dirty="0" smtClean="0">
                <a:latin typeface="Times New Roman" panose="02020603050405020304" pitchFamily="18" charset="0"/>
                <a:cs typeface="Times New Roman" panose="02020603050405020304" pitchFamily="18" charset="0"/>
              </a:rPr>
              <a:t>loafing</a:t>
            </a:r>
          </a:p>
          <a:p>
            <a:pPr>
              <a:spcBef>
                <a:spcPct val="50000"/>
              </a:spcBef>
            </a:pPr>
            <a:r>
              <a:rPr lang="en-US" altLang="en-US" b="1" dirty="0" smtClean="0">
                <a:latin typeface="Times New Roman" panose="02020603050405020304" pitchFamily="18" charset="0"/>
                <a:cs typeface="Times New Roman" panose="02020603050405020304" pitchFamily="18" charset="0"/>
              </a:rPr>
              <a:t>Goal </a:t>
            </a:r>
            <a:r>
              <a:rPr lang="en-US" altLang="en-US" b="1" dirty="0" smtClean="0">
                <a:latin typeface="Times New Roman" panose="02020603050405020304" pitchFamily="18" charset="0"/>
                <a:cs typeface="Times New Roman" panose="02020603050405020304" pitchFamily="18" charset="0"/>
              </a:rPr>
              <a:t>clarity </a:t>
            </a:r>
            <a:r>
              <a:rPr lang="en-US" altLang="en-US" dirty="0" smtClean="0">
                <a:latin typeface="Times New Roman" panose="02020603050405020304" pitchFamily="18" charset="0"/>
                <a:cs typeface="Times New Roman" panose="02020603050405020304" pitchFamily="18" charset="0"/>
              </a:rPr>
              <a:t>is essential so that all team members know what they are supposed to achieve and why</a:t>
            </a:r>
          </a:p>
          <a:p>
            <a:pPr>
              <a:spcBef>
                <a:spcPct val="50000"/>
              </a:spcBef>
            </a:pPr>
            <a:r>
              <a:rPr lang="en-US" altLang="en-US" dirty="0" smtClean="0">
                <a:latin typeface="Times New Roman" panose="02020603050405020304" pitchFamily="18" charset="0"/>
                <a:cs typeface="Times New Roman" panose="02020603050405020304" pitchFamily="18" charset="0"/>
              </a:rPr>
              <a:t>Easy goals, vague goals, general goals </a:t>
            </a:r>
            <a:r>
              <a:rPr lang="en-US" altLang="en-US" dirty="0" smtClean="0">
                <a:latin typeface="Times New Roman" panose="02020603050405020304" pitchFamily="18" charset="0"/>
                <a:cs typeface="Times New Roman" panose="02020603050405020304" pitchFamily="18" charset="0"/>
                <a:sym typeface="Wingdings" panose="05000000000000000000" pitchFamily="2" charset="2"/>
              </a:rPr>
              <a:t> underperformance</a:t>
            </a:r>
          </a:p>
          <a:p>
            <a:pPr>
              <a:spcBef>
                <a:spcPct val="50000"/>
              </a:spcBef>
            </a:pPr>
            <a:r>
              <a:rPr lang="en-US" altLang="en-US" b="1" dirty="0" smtClean="0">
                <a:latin typeface="Times New Roman" panose="02020603050405020304" pitchFamily="18" charset="0"/>
                <a:cs typeface="Times New Roman" panose="02020603050405020304" pitchFamily="18" charset="0"/>
                <a:sym typeface="Wingdings" panose="05000000000000000000" pitchFamily="2" charset="2"/>
              </a:rPr>
              <a:t>SMART goals </a:t>
            </a:r>
            <a:r>
              <a:rPr lang="en-US" altLang="en-US" dirty="0" smtClean="0">
                <a:latin typeface="Times New Roman" panose="02020603050405020304" pitchFamily="18" charset="0"/>
                <a:cs typeface="Times New Roman" panose="02020603050405020304" pitchFamily="18" charset="0"/>
                <a:sym typeface="Wingdings" panose="05000000000000000000" pitchFamily="2" charset="2"/>
              </a:rPr>
              <a:t>yield highest </a:t>
            </a:r>
            <a:r>
              <a:rPr lang="en-US" altLang="en-US" dirty="0" smtClean="0">
                <a:latin typeface="Times New Roman" panose="02020603050405020304" pitchFamily="18" charset="0"/>
                <a:cs typeface="Times New Roman" panose="02020603050405020304" pitchFamily="18" charset="0"/>
                <a:sym typeface="Wingdings" panose="05000000000000000000" pitchFamily="2" charset="2"/>
              </a:rPr>
              <a:t>performance    SMART </a:t>
            </a:r>
            <a:r>
              <a:rPr lang="en-US" altLang="en-US" dirty="0" smtClean="0">
                <a:latin typeface="Times New Roman" panose="02020603050405020304" pitchFamily="18" charset="0"/>
                <a:cs typeface="Times New Roman" panose="02020603050405020304" pitchFamily="18" charset="0"/>
                <a:sym typeface="Wingdings" panose="05000000000000000000" pitchFamily="2" charset="2"/>
              </a:rPr>
              <a:t>goals tell employees what needs to be done, not how to do it, can boost creativity, initiative</a:t>
            </a:r>
          </a:p>
          <a:p>
            <a:pPr>
              <a:spcBef>
                <a:spcPct val="50000"/>
              </a:spcBef>
            </a:pPr>
            <a:r>
              <a:rPr lang="en-US" altLang="en-US" b="1" dirty="0" smtClean="0">
                <a:latin typeface="Times New Roman" panose="02020603050405020304" pitchFamily="18" charset="0"/>
                <a:cs typeface="Times New Roman" panose="02020603050405020304" pitchFamily="18" charset="0"/>
                <a:sym typeface="Wingdings" panose="05000000000000000000" pitchFamily="2" charset="2"/>
              </a:rPr>
              <a:t>EVERST goals: </a:t>
            </a:r>
            <a:r>
              <a:rPr lang="en-US" altLang="en-US" dirty="0" smtClean="0">
                <a:latin typeface="Times New Roman" panose="02020603050405020304" pitchFamily="18" charset="0"/>
                <a:cs typeface="Times New Roman" panose="02020603050405020304" pitchFamily="18" charset="0"/>
                <a:sym typeface="Wingdings" panose="05000000000000000000" pitchFamily="2" charset="2"/>
              </a:rPr>
              <a:t>extraordinary accomplishment goal which is clear and compelling, unifying focal point, builds team spirit, engages people, creates positive energy and excitement,. </a:t>
            </a:r>
            <a:endParaRPr lang="en-US" altLang="en-US" b="1" dirty="0" smtClean="0">
              <a:latin typeface="Times New Roman" panose="02020603050405020304" pitchFamily="18" charset="0"/>
              <a:cs typeface="Times New Roman" panose="02020603050405020304" pitchFamily="18" charset="0"/>
              <a:sym typeface="Wingdings" panose="05000000000000000000" pitchFamily="2" charset="2"/>
            </a:endParaRPr>
          </a:p>
          <a:p>
            <a:pPr marL="465887" lvl="2" indent="-465887"/>
            <a:endParaRPr lang="en-US" b="1" dirty="0" smtClean="0">
              <a:latin typeface="Times New Roman" panose="02020603050405020304" pitchFamily="18" charset="0"/>
              <a:cs typeface="Times New Roman" panose="02020603050405020304" pitchFamily="18" charset="0"/>
            </a:endParaRPr>
          </a:p>
          <a:p>
            <a:pPr marL="465887" lvl="2" indent="-465887"/>
            <a:endParaRPr lang="en-US" b="1" dirty="0" smtClean="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8F019027-E538-4E6C-9A62-8531F3441EED}" type="slidenum">
              <a:rPr lang="en-US" smtClean="0"/>
              <a:pPr/>
              <a:t>2</a:t>
            </a:fld>
            <a:endParaRPr lang="en-US"/>
          </a:p>
        </p:txBody>
      </p:sp>
    </p:spTree>
    <p:extLst>
      <p:ext uri="{BB962C8B-B14F-4D97-AF65-F5344CB8AC3E}">
        <p14:creationId xmlns:p14="http://schemas.microsoft.com/office/powerpoint/2010/main" val="6740393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would it be desirable to use teams vs. individuals to complete tasks/solve problems?</a:t>
            </a:r>
          </a:p>
          <a:p>
            <a:pPr marL="174708" indent="-174708">
              <a:buFont typeface="Wingdings" panose="05000000000000000000" pitchFamily="2" charset="2"/>
              <a:buChar char="à"/>
            </a:pPr>
            <a:r>
              <a:rPr lang="en-US" dirty="0" smtClean="0">
                <a:sym typeface="Wingdings" panose="05000000000000000000" pitchFamily="2" charset="2"/>
              </a:rPr>
              <a:t>When complex tasks that requires</a:t>
            </a:r>
            <a:r>
              <a:rPr lang="en-US" baseline="0" dirty="0" smtClean="0">
                <a:sym typeface="Wingdings" panose="05000000000000000000" pitchFamily="2" charset="2"/>
              </a:rPr>
              <a:t> many different skills sets or requires creativity/innovation</a:t>
            </a:r>
          </a:p>
          <a:p>
            <a:pPr marL="174708" indent="-174708">
              <a:buFont typeface="Wingdings" panose="05000000000000000000" pitchFamily="2" charset="2"/>
              <a:buChar char="à"/>
            </a:pPr>
            <a:r>
              <a:rPr lang="en-US" baseline="0" dirty="0" smtClean="0">
                <a:sym typeface="Wingdings" panose="05000000000000000000" pitchFamily="2" charset="2"/>
              </a:rPr>
              <a:t>When time is available</a:t>
            </a:r>
          </a:p>
          <a:p>
            <a:pPr marL="174708" indent="-174708">
              <a:buFont typeface="Wingdings" panose="05000000000000000000" pitchFamily="2" charset="2"/>
              <a:buChar char="à"/>
            </a:pPr>
            <a:r>
              <a:rPr lang="en-US" baseline="0" dirty="0" smtClean="0">
                <a:sym typeface="Wingdings" panose="05000000000000000000" pitchFamily="2" charset="2"/>
              </a:rPr>
              <a:t>When buy-in / task acceptance / understanding are important</a:t>
            </a:r>
          </a:p>
          <a:p>
            <a:pPr marL="174708" indent="-174708">
              <a:buFont typeface="Wingdings" panose="05000000000000000000" pitchFamily="2" charset="2"/>
              <a:buChar char="à"/>
            </a:pPr>
            <a:endParaRPr lang="en-US" dirty="0">
              <a:sym typeface="Wingdings" panose="05000000000000000000" pitchFamily="2" charset="2"/>
            </a:endParaRPr>
          </a:p>
          <a:p>
            <a:r>
              <a:rPr lang="en-US" dirty="0" smtClean="0">
                <a:sym typeface="Wingdings" panose="05000000000000000000" pitchFamily="2" charset="2"/>
              </a:rPr>
              <a:t>In the global context, many tasks are very complex &amp; interdependent, require complementary skills sets  best handled by teams</a:t>
            </a:r>
            <a:endParaRPr lang="en-US" dirty="0" smtClean="0"/>
          </a:p>
        </p:txBody>
      </p:sp>
      <p:sp>
        <p:nvSpPr>
          <p:cNvPr id="4" name="Slide Number Placeholder 3"/>
          <p:cNvSpPr>
            <a:spLocks noGrp="1"/>
          </p:cNvSpPr>
          <p:nvPr>
            <p:ph type="sldNum" sz="quarter" idx="10"/>
          </p:nvPr>
        </p:nvSpPr>
        <p:spPr/>
        <p:txBody>
          <a:bodyPr/>
          <a:lstStyle/>
          <a:p>
            <a:fld id="{8F019027-E538-4E6C-9A62-8531F3441EED}" type="slidenum">
              <a:rPr lang="en-US" smtClean="0"/>
              <a:pPr/>
              <a:t>3</a:t>
            </a:fld>
            <a:endParaRPr lang="en-US"/>
          </a:p>
        </p:txBody>
      </p:sp>
    </p:spTree>
    <p:extLst>
      <p:ext uri="{BB962C8B-B14F-4D97-AF65-F5344CB8AC3E}">
        <p14:creationId xmlns:p14="http://schemas.microsoft.com/office/powerpoint/2010/main" val="9999195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257048" y="4473892"/>
            <a:ext cx="6531356" cy="4450652"/>
          </a:xfrm>
        </p:spPr>
        <p:txBody>
          <a:bodyPr/>
          <a:lstStyle/>
          <a:p>
            <a:pPr marL="0" lvl="1"/>
            <a:r>
              <a:rPr lang="en-US" dirty="0" smtClean="0"/>
              <a:t>SIZE</a:t>
            </a:r>
          </a:p>
          <a:p>
            <a:pPr marL="0" lvl="1"/>
            <a:r>
              <a:rPr lang="en-US" dirty="0" smtClean="0"/>
              <a:t>Depends on the task:</a:t>
            </a:r>
            <a:r>
              <a:rPr lang="en-US" baseline="0" dirty="0" smtClean="0"/>
              <a:t> brain</a:t>
            </a:r>
            <a:r>
              <a:rPr lang="en-US" dirty="0" smtClean="0"/>
              <a:t> storming/creativity goals would benefit from larger groups</a:t>
            </a:r>
          </a:p>
          <a:p>
            <a:pPr marL="0" lvl="1"/>
            <a:r>
              <a:rPr lang="en-US" dirty="0" smtClean="0"/>
              <a:t>odd number of members may protect against deadlocks in case of disagreement.  </a:t>
            </a:r>
          </a:p>
          <a:p>
            <a:pPr marL="0" lvl="1"/>
            <a:r>
              <a:rPr lang="en-US" dirty="0" smtClean="0">
                <a:sym typeface="Wingdings" panose="05000000000000000000" pitchFamily="2" charset="2"/>
              </a:rPr>
              <a:t> </a:t>
            </a:r>
            <a:r>
              <a:rPr lang="en-US" dirty="0" smtClean="0"/>
              <a:t>as size increases, individuals do not have the opportunity to participate and are less likely to take responsibility for their actions and the team outcomes, groups larger than 10-12 are less likely to function smoothly.  </a:t>
            </a:r>
          </a:p>
          <a:p>
            <a:pPr marL="0" lvl="1"/>
            <a:r>
              <a:rPr lang="en-US" dirty="0" smtClean="0">
                <a:sym typeface="Wingdings" panose="05000000000000000000" pitchFamily="2" charset="2"/>
              </a:rPr>
              <a:t> </a:t>
            </a:r>
            <a:r>
              <a:rPr lang="en-US" dirty="0" smtClean="0"/>
              <a:t>Smaller groups 3-5  provide the opportunity for extensive interaction among members and a chance for all members to have input</a:t>
            </a:r>
            <a:r>
              <a:rPr lang="en-US" baseline="0" dirty="0" smtClean="0"/>
              <a:t> – when groups gets too big sub-groups may form which has potential to create disconnect among group members</a:t>
            </a:r>
          </a:p>
          <a:p>
            <a:pPr marL="0" lvl="1"/>
            <a:endParaRPr lang="en-US" b="1" dirty="0" smtClean="0"/>
          </a:p>
          <a:p>
            <a:pPr marL="0" lvl="1"/>
            <a:r>
              <a:rPr lang="en-US" b="1" dirty="0" smtClean="0"/>
              <a:t>COMPOSITION</a:t>
            </a:r>
          </a:p>
          <a:p>
            <a:r>
              <a:rPr lang="en-US" dirty="0" smtClean="0"/>
              <a:t>Homogeneous groups – get along better, less conflict, easier interaction (</a:t>
            </a:r>
            <a:r>
              <a:rPr lang="en-US" b="1" dirty="0" smtClean="0"/>
              <a:t>social categorization theory</a:t>
            </a:r>
            <a:r>
              <a:rPr lang="en-US" dirty="0" smtClean="0"/>
              <a:t>) </a:t>
            </a:r>
            <a:r>
              <a:rPr lang="en-US" baseline="0" dirty="0" smtClean="0"/>
              <a:t> BUT less likely to be creative (because think alike)</a:t>
            </a:r>
            <a:endParaRPr lang="en-US" dirty="0" smtClean="0"/>
          </a:p>
          <a:p>
            <a:r>
              <a:rPr lang="en-US" dirty="0" smtClean="0"/>
              <a:t>Heterogeneous groups</a:t>
            </a:r>
            <a:r>
              <a:rPr lang="en-US" baseline="0" dirty="0" smtClean="0"/>
              <a:t> – more likely to experience disagreements and conflict BUT functional conflict is desirable it is necessary for good decision making because it brings new ideas to eh team which can benefit the task and the outcome (</a:t>
            </a:r>
            <a:r>
              <a:rPr lang="en-US" b="1" baseline="0" dirty="0" smtClean="0"/>
              <a:t>decision making theory</a:t>
            </a:r>
            <a:r>
              <a:rPr lang="en-US" baseline="0" dirty="0" smtClean="0"/>
              <a:t>)</a:t>
            </a:r>
          </a:p>
          <a:p>
            <a:endParaRPr lang="en-US" dirty="0"/>
          </a:p>
          <a:p>
            <a:pPr marL="174708" indent="-174708">
              <a:buFontTx/>
              <a:buChar char="-"/>
            </a:pPr>
            <a:r>
              <a:rPr lang="en-US" dirty="0" smtClean="0"/>
              <a:t>Complementary skills (technical skills)</a:t>
            </a:r>
          </a:p>
          <a:p>
            <a:pPr marL="174708" indent="-174708">
              <a:buFontTx/>
              <a:buChar char="-"/>
            </a:pPr>
            <a:r>
              <a:rPr lang="en-US" dirty="0" smtClean="0"/>
              <a:t>Common working language</a:t>
            </a:r>
          </a:p>
          <a:p>
            <a:pPr marL="174708" indent="-174708">
              <a:buFontTx/>
              <a:buChar char="-"/>
            </a:pPr>
            <a:r>
              <a:rPr lang="en-US" dirty="0" smtClean="0"/>
              <a:t>Shared goals</a:t>
            </a:r>
          </a:p>
          <a:p>
            <a:pPr marL="174708" indent="-174708">
              <a:buFontTx/>
              <a:buChar char="-"/>
            </a:pPr>
            <a:r>
              <a:rPr lang="en-US" dirty="0" smtClean="0"/>
              <a:t>Balance individual work with work on team</a:t>
            </a:r>
          </a:p>
          <a:p>
            <a:pPr marL="174708" indent="-174708">
              <a:buFontTx/>
              <a:buChar char="-"/>
            </a:pPr>
            <a:r>
              <a:rPr lang="en-US" dirty="0" smtClean="0"/>
              <a:t>Recognizing organizational constraints of added costs and conflicting work duties </a:t>
            </a:r>
          </a:p>
        </p:txBody>
      </p:sp>
      <p:sp>
        <p:nvSpPr>
          <p:cNvPr id="4" name="Slide Number Placeholder 3"/>
          <p:cNvSpPr>
            <a:spLocks noGrp="1"/>
          </p:cNvSpPr>
          <p:nvPr>
            <p:ph type="sldNum" sz="quarter" idx="10"/>
          </p:nvPr>
        </p:nvSpPr>
        <p:spPr/>
        <p:txBody>
          <a:bodyPr/>
          <a:lstStyle/>
          <a:p>
            <a:fld id="{8F019027-E538-4E6C-9A62-8531F3441EED}" type="slidenum">
              <a:rPr lang="en-US" smtClean="0"/>
              <a:pPr/>
              <a:t>4</a:t>
            </a:fld>
            <a:endParaRPr lang="en-US"/>
          </a:p>
        </p:txBody>
      </p:sp>
    </p:spTree>
    <p:extLst>
      <p:ext uri="{BB962C8B-B14F-4D97-AF65-F5344CB8AC3E}">
        <p14:creationId xmlns:p14="http://schemas.microsoft.com/office/powerpoint/2010/main" val="924522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2548713"/>
          </a:xfrm>
        </p:spPr>
      </p:sp>
      <p:sp>
        <p:nvSpPr>
          <p:cNvPr id="3" name="Notes Placeholder 2"/>
          <p:cNvSpPr>
            <a:spLocks noGrp="1"/>
          </p:cNvSpPr>
          <p:nvPr>
            <p:ph type="body" idx="1"/>
          </p:nvPr>
        </p:nvSpPr>
        <p:spPr>
          <a:xfrm>
            <a:off x="415365" y="3710763"/>
            <a:ext cx="6368205" cy="5252484"/>
          </a:xfrm>
        </p:spPr>
        <p:txBody>
          <a:bodyPr/>
          <a:lstStyle/>
          <a:p>
            <a:pPr marL="0" lvl="2">
              <a:lnSpc>
                <a:spcPct val="150000"/>
              </a:lnSpc>
            </a:pPr>
            <a:r>
              <a:rPr lang="en-US" altLang="en-US" b="1" dirty="0"/>
              <a:t>Forming:</a:t>
            </a:r>
            <a:r>
              <a:rPr lang="en-US" altLang="en-US" dirty="0"/>
              <a:t> lack of trust, </a:t>
            </a:r>
            <a:r>
              <a:rPr lang="en-US" altLang="en-US" u="sng" dirty="0"/>
              <a:t>uncertainty</a:t>
            </a:r>
            <a:r>
              <a:rPr lang="en-US" altLang="en-US" dirty="0"/>
              <a:t>, unclear expectations, lack of participation self-centeredness. Goal = trust building &amp; cohesiveness</a:t>
            </a:r>
          </a:p>
          <a:p>
            <a:pPr marL="0" lvl="2">
              <a:lnSpc>
                <a:spcPct val="150000"/>
              </a:lnSpc>
            </a:pPr>
            <a:r>
              <a:rPr lang="en-US" altLang="en-US" b="1" dirty="0"/>
              <a:t>Storming:</a:t>
            </a:r>
            <a:r>
              <a:rPr lang="en-US" altLang="en-US" dirty="0"/>
              <a:t> </a:t>
            </a:r>
            <a:r>
              <a:rPr lang="en-US" altLang="en-US" u="sng" dirty="0"/>
              <a:t>conflict</a:t>
            </a:r>
            <a:r>
              <a:rPr lang="en-US" altLang="en-US" dirty="0"/>
              <a:t>, disagreements over roles, leadership, goals, process. Goal = communication &amp; decision making</a:t>
            </a:r>
          </a:p>
          <a:p>
            <a:pPr marL="0" lvl="2">
              <a:lnSpc>
                <a:spcPct val="150000"/>
              </a:lnSpc>
            </a:pPr>
            <a:r>
              <a:rPr lang="en-US" altLang="en-US" b="1" dirty="0"/>
              <a:t>Norming</a:t>
            </a:r>
            <a:r>
              <a:rPr lang="en-US" altLang="en-US" dirty="0"/>
              <a:t>: begin to function as a unit, norms emerge, clarify mission, identify member’s roles, leadership direction. Goal = organization &amp; action plan</a:t>
            </a:r>
          </a:p>
          <a:p>
            <a:pPr marL="0" lvl="2">
              <a:lnSpc>
                <a:spcPct val="150000"/>
              </a:lnSpc>
            </a:pPr>
            <a:r>
              <a:rPr lang="en-US" altLang="en-US" b="1" dirty="0"/>
              <a:t>Performing</a:t>
            </a:r>
            <a:r>
              <a:rPr lang="en-US" altLang="en-US" dirty="0"/>
              <a:t>: to become cohesive team and reach performing stage takes time. Goal = collaboration &amp; results</a:t>
            </a:r>
          </a:p>
          <a:p>
            <a:pPr marL="0" lvl="2">
              <a:lnSpc>
                <a:spcPct val="150000"/>
              </a:lnSpc>
            </a:pPr>
            <a:r>
              <a:rPr lang="en-US" altLang="en-US" b="1" dirty="0"/>
              <a:t>Adjourning</a:t>
            </a:r>
            <a:r>
              <a:rPr lang="en-US" altLang="en-US" dirty="0"/>
              <a:t>:</a:t>
            </a:r>
            <a:r>
              <a:rPr lang="en-US" altLang="en-US" b="1" dirty="0"/>
              <a:t> </a:t>
            </a:r>
            <a:endParaRPr lang="en-US" altLang="en-US" b="1" dirty="0" smtClean="0"/>
          </a:p>
          <a:p>
            <a:pPr marL="0" lvl="2">
              <a:lnSpc>
                <a:spcPct val="150000"/>
              </a:lnSpc>
            </a:pPr>
            <a:r>
              <a:rPr lang="en-US" altLang="en-US" b="1" dirty="0" smtClean="0">
                <a:sym typeface="Wingdings" panose="05000000000000000000" pitchFamily="2" charset="2"/>
              </a:rPr>
              <a:t> </a:t>
            </a:r>
            <a:r>
              <a:rPr lang="en-US" altLang="en-US" b="1" dirty="0" smtClean="0">
                <a:sym typeface="Wingdings" panose="05000000000000000000" pitchFamily="2" charset="2"/>
              </a:rPr>
              <a:t>New Cycle </a:t>
            </a:r>
            <a:r>
              <a:rPr lang="en-US" altLang="en-US" b="1" dirty="0" smtClean="0">
                <a:sym typeface="Wingdings" panose="05000000000000000000" pitchFamily="2" charset="2"/>
              </a:rPr>
              <a:t>with </a:t>
            </a:r>
            <a:r>
              <a:rPr lang="en-US" altLang="en-US" dirty="0" smtClean="0"/>
              <a:t>every </a:t>
            </a:r>
            <a:r>
              <a:rPr lang="en-US" altLang="en-US" dirty="0"/>
              <a:t>new assignment, team decay, crisis, change in members, etc. </a:t>
            </a:r>
            <a:r>
              <a:rPr lang="en-US" altLang="en-US" dirty="0" smtClean="0"/>
              <a:t> </a:t>
            </a:r>
            <a:endParaRPr lang="en-US" altLang="en-US" dirty="0"/>
          </a:p>
          <a:p>
            <a:pPr marL="931774" lvl="2" indent="-465887">
              <a:lnSpc>
                <a:spcPct val="150000"/>
              </a:lnSpc>
            </a:pPr>
            <a:endParaRPr lang="en-US" dirty="0" smtClean="0"/>
          </a:p>
          <a:p>
            <a:pPr marL="465887" indent="-465887"/>
            <a:r>
              <a:rPr lang="en-US" b="1" dirty="0" smtClean="0"/>
              <a:t>What are characteristics of effective teams?</a:t>
            </a:r>
          </a:p>
          <a:p>
            <a:pPr marL="465887" indent="-465887"/>
            <a:r>
              <a:rPr lang="en-US" dirty="0" smtClean="0"/>
              <a:t>They have a </a:t>
            </a:r>
            <a:r>
              <a:rPr lang="en-US" u="sng" dirty="0" smtClean="0"/>
              <a:t>sense of urgency</a:t>
            </a:r>
            <a:r>
              <a:rPr lang="en-US" dirty="0" smtClean="0"/>
              <a:t>, demanding performance standards, and direction.</a:t>
            </a:r>
          </a:p>
          <a:p>
            <a:pPr marL="465887" indent="-465887"/>
            <a:r>
              <a:rPr lang="en-US" dirty="0" smtClean="0"/>
              <a:t>Members are </a:t>
            </a:r>
            <a:r>
              <a:rPr lang="en-US" u="sng" dirty="0" smtClean="0"/>
              <a:t>selected for skills</a:t>
            </a:r>
            <a:r>
              <a:rPr lang="en-US" dirty="0" smtClean="0"/>
              <a:t>, not personality.</a:t>
            </a:r>
          </a:p>
          <a:p>
            <a:pPr marL="465887" indent="-465887"/>
            <a:r>
              <a:rPr lang="en-US" dirty="0" smtClean="0"/>
              <a:t>Attention is paid to first meetings and actions.</a:t>
            </a:r>
          </a:p>
          <a:p>
            <a:pPr marL="465887" indent="-465887"/>
            <a:r>
              <a:rPr lang="en-US" dirty="0" smtClean="0"/>
              <a:t>Rules of conduct are developed at the outset.</a:t>
            </a:r>
          </a:p>
          <a:p>
            <a:pPr marL="465887" indent="-465887"/>
            <a:r>
              <a:rPr lang="en-US" dirty="0" smtClean="0"/>
              <a:t>Teams seize upon immediate performance-oriented tasks and goals.</a:t>
            </a:r>
          </a:p>
          <a:p>
            <a:pPr marL="465887" indent="-465887"/>
            <a:r>
              <a:rPr lang="en-US" dirty="0" smtClean="0"/>
              <a:t>The group is challenged regularly.</a:t>
            </a:r>
          </a:p>
          <a:p>
            <a:pPr marL="465887" indent="-465887"/>
            <a:r>
              <a:rPr lang="en-US" dirty="0" smtClean="0"/>
              <a:t>Spend lots of time together to develop trust.</a:t>
            </a:r>
          </a:p>
          <a:p>
            <a:pPr marL="465887" indent="-465887"/>
            <a:r>
              <a:rPr lang="en-US" dirty="0" smtClean="0"/>
              <a:t>Team members are provided positive feedback, recognition, and reward.</a:t>
            </a:r>
          </a:p>
          <a:p>
            <a:pPr marL="931774" lvl="2" indent="-465887">
              <a:lnSpc>
                <a:spcPct val="150000"/>
              </a:lnSpc>
            </a:pPr>
            <a:endParaRPr lang="en-US" dirty="0"/>
          </a:p>
        </p:txBody>
      </p:sp>
      <p:sp>
        <p:nvSpPr>
          <p:cNvPr id="4" name="Slide Number Placeholder 3"/>
          <p:cNvSpPr>
            <a:spLocks noGrp="1"/>
          </p:cNvSpPr>
          <p:nvPr>
            <p:ph type="sldNum" sz="quarter" idx="10"/>
          </p:nvPr>
        </p:nvSpPr>
        <p:spPr/>
        <p:txBody>
          <a:bodyPr/>
          <a:lstStyle/>
          <a:p>
            <a:fld id="{8F019027-E538-4E6C-9A62-8531F3441EED}" type="slidenum">
              <a:rPr lang="en-US" smtClean="0"/>
              <a:pPr/>
              <a:t>5</a:t>
            </a:fld>
            <a:endParaRPr lang="en-US"/>
          </a:p>
        </p:txBody>
      </p:sp>
    </p:spTree>
    <p:extLst>
      <p:ext uri="{BB962C8B-B14F-4D97-AF65-F5344CB8AC3E}">
        <p14:creationId xmlns:p14="http://schemas.microsoft.com/office/powerpoint/2010/main" val="865138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Selection</a:t>
            </a:r>
            <a:r>
              <a:rPr lang="en-US" dirty="0" smtClean="0"/>
              <a:t> </a:t>
            </a:r>
            <a:r>
              <a:rPr lang="en-US" dirty="0" smtClean="0">
                <a:sym typeface="Wingdings" panose="05000000000000000000" pitchFamily="2" charset="2"/>
              </a:rPr>
              <a:t> based on expertise necessary for task accomplishments</a:t>
            </a:r>
          </a:p>
          <a:p>
            <a:r>
              <a:rPr lang="en-US" b="1" dirty="0" smtClean="0">
                <a:sym typeface="Wingdings" panose="05000000000000000000" pitchFamily="2" charset="2"/>
              </a:rPr>
              <a:t>Shared accountability </a:t>
            </a:r>
            <a:r>
              <a:rPr lang="en-US" dirty="0" smtClean="0">
                <a:sym typeface="Wingdings" panose="05000000000000000000" pitchFamily="2" charset="2"/>
              </a:rPr>
              <a:t> reward cooperation rather than competition, practice</a:t>
            </a:r>
            <a:r>
              <a:rPr lang="en-US" baseline="0" dirty="0" smtClean="0">
                <a:sym typeface="Wingdings" panose="05000000000000000000" pitchFamily="2" charset="2"/>
              </a:rPr>
              <a:t> fairness / justice / equity</a:t>
            </a:r>
          </a:p>
          <a:p>
            <a:r>
              <a:rPr lang="en-US" b="1" dirty="0" smtClean="0"/>
              <a:t>Training</a:t>
            </a:r>
            <a:r>
              <a:rPr lang="en-US" dirty="0" smtClean="0"/>
              <a:t> </a:t>
            </a:r>
            <a:r>
              <a:rPr lang="en-US" dirty="0" smtClean="0">
                <a:sym typeface="Wingdings" panose="05000000000000000000" pitchFamily="2" charset="2"/>
              </a:rPr>
              <a:t> for self-managed</a:t>
            </a:r>
            <a:r>
              <a:rPr lang="en-US" baseline="0" dirty="0" smtClean="0">
                <a:sym typeface="Wingdings" panose="05000000000000000000" pitchFamily="2" charset="2"/>
              </a:rPr>
              <a:t> teams need to be trained on how to function without direct supervision. Other teams can benefit from group decision making training, conflict handling, team building etc.</a:t>
            </a:r>
          </a:p>
          <a:p>
            <a:r>
              <a:rPr lang="en-US" b="1" baseline="0" dirty="0" smtClean="0">
                <a:sym typeface="Wingdings" panose="05000000000000000000" pitchFamily="2" charset="2"/>
              </a:rPr>
              <a:t>Reward structure  </a:t>
            </a:r>
            <a:r>
              <a:rPr lang="en-US" b="0" baseline="0" dirty="0" smtClean="0">
                <a:sym typeface="Wingdings" panose="05000000000000000000" pitchFamily="2" charset="2"/>
              </a:rPr>
              <a:t>team itself established performance appraisal system</a:t>
            </a:r>
          </a:p>
          <a:p>
            <a:r>
              <a:rPr lang="en-US" b="1" dirty="0" smtClean="0"/>
              <a:t>Organizational structure </a:t>
            </a:r>
            <a:r>
              <a:rPr lang="en-US" b="0" dirty="0" smtClean="0">
                <a:sym typeface="Wingdings" panose="05000000000000000000" pitchFamily="2" charset="2"/>
              </a:rPr>
              <a:t> hierarchy, span of control, how people are grouped, allocation of responsibilities, coordination of activities,</a:t>
            </a:r>
            <a:r>
              <a:rPr lang="en-US" b="0" baseline="0" dirty="0" smtClean="0">
                <a:sym typeface="Wingdings" panose="05000000000000000000" pitchFamily="2" charset="2"/>
              </a:rPr>
              <a:t> integration of activities</a:t>
            </a:r>
          </a:p>
          <a:p>
            <a:r>
              <a:rPr lang="en-US" b="1" baseline="0" dirty="0" smtClean="0">
                <a:sym typeface="Wingdings" panose="05000000000000000000" pitchFamily="2" charset="2"/>
              </a:rPr>
              <a:t>Culture </a:t>
            </a:r>
            <a:r>
              <a:rPr lang="en-US" b="0" baseline="0" dirty="0" smtClean="0">
                <a:sym typeface="Wingdings" panose="05000000000000000000" pitchFamily="2" charset="2"/>
              </a:rPr>
              <a:t>  culture of trust, teamwork, collaboration, shared purpose, cohesion, ethic of contribution, create system that values rewards collaboration </a:t>
            </a:r>
            <a:endParaRPr lang="en-US" b="1" dirty="0"/>
          </a:p>
        </p:txBody>
      </p:sp>
      <p:sp>
        <p:nvSpPr>
          <p:cNvPr id="4" name="Slide Number Placeholder 3"/>
          <p:cNvSpPr>
            <a:spLocks noGrp="1"/>
          </p:cNvSpPr>
          <p:nvPr>
            <p:ph type="sldNum" sz="quarter" idx="10"/>
          </p:nvPr>
        </p:nvSpPr>
        <p:spPr/>
        <p:txBody>
          <a:bodyPr/>
          <a:lstStyle/>
          <a:p>
            <a:fld id="{8F019027-E538-4E6C-9A62-8531F3441EED}" type="slidenum">
              <a:rPr lang="en-US" smtClean="0"/>
              <a:pPr/>
              <a:t>6</a:t>
            </a:fld>
            <a:endParaRPr lang="en-US"/>
          </a:p>
        </p:txBody>
      </p:sp>
    </p:spTree>
    <p:extLst>
      <p:ext uri="{BB962C8B-B14F-4D97-AF65-F5344CB8AC3E}">
        <p14:creationId xmlns:p14="http://schemas.microsoft.com/office/powerpoint/2010/main" val="19791488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54102" y="414670"/>
            <a:ext cx="2427231" cy="1144772"/>
          </a:xfrm>
        </p:spPr>
      </p:sp>
      <p:sp>
        <p:nvSpPr>
          <p:cNvPr id="3" name="Notes Placeholder 2"/>
          <p:cNvSpPr>
            <a:spLocks noGrp="1"/>
          </p:cNvSpPr>
          <p:nvPr>
            <p:ph type="body" idx="1"/>
          </p:nvPr>
        </p:nvSpPr>
        <p:spPr>
          <a:xfrm>
            <a:off x="180753" y="1701209"/>
            <a:ext cx="6581554" cy="7453424"/>
          </a:xfrm>
        </p:spPr>
        <p:txBody>
          <a:bodyPr/>
          <a:lstStyle/>
          <a:p>
            <a:r>
              <a:rPr lang="en-US" dirty="0" smtClean="0">
                <a:latin typeface="Times New Roman" panose="02020603050405020304" pitchFamily="18" charset="0"/>
                <a:cs typeface="Times New Roman" panose="02020603050405020304" pitchFamily="18" charset="0"/>
              </a:rPr>
              <a:t>International </a:t>
            </a:r>
            <a:r>
              <a:rPr lang="en-US" dirty="0" smtClean="0">
                <a:latin typeface="Times New Roman" panose="02020603050405020304" pitchFamily="18" charset="0"/>
                <a:cs typeface="Times New Roman" panose="02020603050405020304" pitchFamily="18" charset="0"/>
              </a:rPr>
              <a:t>teams start out with dissimilar values, habits, communication styles,</a:t>
            </a:r>
            <a:r>
              <a:rPr lang="en-US" baseline="0" dirty="0" smtClean="0">
                <a:latin typeface="Times New Roman" panose="02020603050405020304" pitchFamily="18" charset="0"/>
                <a:cs typeface="Times New Roman" panose="02020603050405020304" pitchFamily="18" charset="0"/>
              </a:rPr>
              <a:t>  </a:t>
            </a:r>
            <a:r>
              <a:rPr lang="en-US" baseline="0" dirty="0" smtClean="0">
                <a:latin typeface="Times New Roman" panose="02020603050405020304" pitchFamily="18" charset="0"/>
                <a:cs typeface="Times New Roman" panose="02020603050405020304" pitchFamily="18" charset="0"/>
                <a:sym typeface="Wingdings" panose="05000000000000000000" pitchFamily="2" charset="2"/>
              </a:rPr>
              <a:t> automatic initial trust is unlikely</a:t>
            </a:r>
            <a:r>
              <a:rPr lang="en-US" dirty="0" smtClean="0">
                <a:latin typeface="Times New Roman" panose="02020603050405020304" pitchFamily="18" charset="0"/>
                <a:cs typeface="Times New Roman" panose="02020603050405020304" pitchFamily="18" charset="0"/>
              </a:rPr>
              <a:t> </a:t>
            </a:r>
          </a:p>
          <a:p>
            <a:r>
              <a:rPr lang="en-US" dirty="0" smtClean="0">
                <a:latin typeface="Times New Roman" panose="02020603050405020304" pitchFamily="18" charset="0"/>
                <a:cs typeface="Times New Roman" panose="02020603050405020304" pitchFamily="18" charset="0"/>
              </a:rPr>
              <a:t>British distrust those who boast about money; Germans distrust those</a:t>
            </a:r>
            <a:r>
              <a:rPr lang="en-US" baseline="0" dirty="0" smtClean="0">
                <a:latin typeface="Times New Roman" panose="02020603050405020304" pitchFamily="18" charset="0"/>
                <a:cs typeface="Times New Roman" panose="02020603050405020304" pitchFamily="18" charset="0"/>
              </a:rPr>
              <a:t> who show up late to meetings; </a:t>
            </a:r>
            <a:r>
              <a:rPr lang="en-US" dirty="0" smtClean="0">
                <a:latin typeface="Times New Roman" panose="02020603050405020304" pitchFamily="18" charset="0"/>
                <a:cs typeface="Times New Roman" panose="02020603050405020304" pitchFamily="18" charset="0"/>
              </a:rPr>
              <a:t>Australians distrust people who are authoritative or superior; Asians distrust people who do not adhere to their standard of courtesy and face protection; Nordics</a:t>
            </a:r>
            <a:r>
              <a:rPr lang="en-US" baseline="0" dirty="0" smtClean="0">
                <a:latin typeface="Times New Roman" panose="02020603050405020304" pitchFamily="18" charset="0"/>
                <a:cs typeface="Times New Roman" panose="02020603050405020304" pitchFamily="18" charset="0"/>
              </a:rPr>
              <a:t> perceive expressive Latins as overemotional and unreliable; Germans distrust American drive and enthusiasm as it may be perceived as hype</a:t>
            </a:r>
            <a:endParaRPr lang="en-US" dirty="0" smtClean="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r>
              <a:rPr lang="en-US" altLang="en-US" dirty="0" smtClean="0">
                <a:latin typeface="Times New Roman" panose="02020603050405020304" pitchFamily="18" charset="0"/>
                <a:cs typeface="Times New Roman" panose="02020603050405020304" pitchFamily="18" charset="0"/>
              </a:rPr>
              <a:t>How can we build trust</a:t>
            </a:r>
            <a:r>
              <a:rPr lang="en-US" altLang="en-US" dirty="0" smtClean="0">
                <a:latin typeface="Times New Roman" panose="02020603050405020304" pitchFamily="18" charset="0"/>
                <a:cs typeface="Times New Roman" panose="02020603050405020304" pitchFamily="18" charset="0"/>
              </a:rPr>
              <a:t>?  </a:t>
            </a:r>
            <a:r>
              <a:rPr lang="en-US" altLang="en-US" dirty="0" smtClean="0">
                <a:latin typeface="Times New Roman" panose="02020603050405020304" pitchFamily="18" charset="0"/>
                <a:cs typeface="Times New Roman" panose="02020603050405020304" pitchFamily="18" charset="0"/>
              </a:rPr>
              <a:t>Trust = team members faith in the others’ intentions and behaviors</a:t>
            </a:r>
          </a:p>
          <a:p>
            <a:r>
              <a:rPr lang="en-US" altLang="en-US" b="1" dirty="0" smtClean="0">
                <a:latin typeface="Times New Roman" panose="02020603050405020304" pitchFamily="18" charset="0"/>
                <a:cs typeface="Times New Roman" panose="02020603050405020304" pitchFamily="18" charset="0"/>
              </a:rPr>
              <a:t>Trust </a:t>
            </a:r>
            <a:r>
              <a:rPr lang="en-US" altLang="en-US" b="1" dirty="0" smtClean="0">
                <a:latin typeface="Times New Roman" panose="02020603050405020304" pitchFamily="18" charset="0"/>
                <a:cs typeface="Times New Roman" panose="02020603050405020304" pitchFamily="18" charset="0"/>
              </a:rPr>
              <a:t>is built </a:t>
            </a:r>
            <a:r>
              <a:rPr lang="en-US" altLang="en-US" dirty="0" smtClean="0">
                <a:latin typeface="Times New Roman" panose="02020603050405020304" pitchFamily="18" charset="0"/>
                <a:cs typeface="Times New Roman" panose="02020603050405020304" pitchFamily="18" charset="0"/>
              </a:rPr>
              <a:t>through integrity, mutual respect, mutual support, demonstrate competence &amp; hard work. </a:t>
            </a:r>
          </a:p>
          <a:p>
            <a:r>
              <a:rPr lang="en-US" altLang="en-US" dirty="0" smtClean="0">
                <a:latin typeface="Times New Roman" panose="02020603050405020304" pitchFamily="18" charset="0"/>
                <a:cs typeface="Times New Roman" panose="02020603050405020304" pitchFamily="18" charset="0"/>
              </a:rPr>
              <a:t>Team Leaders can help build trust through open communication, reward cooperation rather than competition, and practicing fairness &amp; equity</a:t>
            </a:r>
          </a:p>
          <a:p>
            <a:pPr marL="171450" indent="-171450">
              <a:spcBef>
                <a:spcPts val="600"/>
              </a:spcBef>
              <a:buFont typeface="Arial" panose="020B0604020202020204" pitchFamily="34" charset="0"/>
              <a:buChar char="•"/>
            </a:pPr>
            <a:r>
              <a:rPr lang="en-US" altLang="en-US" b="1" dirty="0">
                <a:latin typeface="Times New Roman" panose="02020603050405020304" pitchFamily="18" charset="0"/>
                <a:cs typeface="Times New Roman" panose="02020603050405020304" pitchFamily="18" charset="0"/>
              </a:rPr>
              <a:t>Demonstrate integrity</a:t>
            </a:r>
            <a:r>
              <a:rPr lang="en-US" altLang="en-US" dirty="0">
                <a:latin typeface="Times New Roman" panose="02020603050405020304" pitchFamily="18" charset="0"/>
                <a:cs typeface="Times New Roman" panose="02020603050405020304" pitchFamily="18" charset="0"/>
              </a:rPr>
              <a:t>: do what you say, espouse &amp; enacted values are congruent, “walk the talk”, follow through with promises, </a:t>
            </a:r>
          </a:p>
          <a:p>
            <a:pPr marL="171450" indent="-171450">
              <a:spcBef>
                <a:spcPts val="600"/>
              </a:spcBef>
              <a:buFont typeface="Arial" panose="020B0604020202020204" pitchFamily="34" charset="0"/>
              <a:buChar char="•"/>
            </a:pPr>
            <a:r>
              <a:rPr lang="en-US" altLang="en-US" b="1" dirty="0">
                <a:latin typeface="Times New Roman" panose="02020603050405020304" pitchFamily="18" charset="0"/>
                <a:cs typeface="Times New Roman" panose="02020603050405020304" pitchFamily="18" charset="0"/>
              </a:rPr>
              <a:t>Be clear and consistent</a:t>
            </a:r>
            <a:r>
              <a:rPr lang="en-US" altLang="en-US" dirty="0">
                <a:latin typeface="Times New Roman" panose="02020603050405020304" pitchFamily="18" charset="0"/>
                <a:cs typeface="Times New Roman" panose="02020603050405020304" pitchFamily="18" charset="0"/>
              </a:rPr>
              <a:t>: be clear and confident, not wish-washy, be transparent</a:t>
            </a:r>
          </a:p>
          <a:p>
            <a:pPr marL="171450" indent="-171450">
              <a:spcBef>
                <a:spcPts val="600"/>
              </a:spcBef>
              <a:buFont typeface="Arial" panose="020B0604020202020204" pitchFamily="34" charset="0"/>
              <a:buChar char="•"/>
            </a:pPr>
            <a:r>
              <a:rPr lang="en-US" altLang="en-US" b="1" dirty="0">
                <a:latin typeface="Times New Roman" panose="02020603050405020304" pitchFamily="18" charset="0"/>
                <a:cs typeface="Times New Roman" panose="02020603050405020304" pitchFamily="18" charset="0"/>
              </a:rPr>
              <a:t>Create positive energy</a:t>
            </a:r>
            <a:r>
              <a:rPr lang="en-US" altLang="en-US" dirty="0">
                <a:latin typeface="Times New Roman" panose="02020603050405020304" pitchFamily="18" charset="0"/>
                <a:cs typeface="Times New Roman" panose="02020603050405020304" pitchFamily="18" charset="0"/>
              </a:rPr>
              <a:t>: stay optimistic and complimentary, (do not create climate of cynicism, criticism, negativity)</a:t>
            </a:r>
          </a:p>
          <a:p>
            <a:pPr marL="171450" indent="-171450">
              <a:spcBef>
                <a:spcPts val="600"/>
              </a:spcBef>
              <a:buFont typeface="Arial" panose="020B0604020202020204" pitchFamily="34" charset="0"/>
              <a:buChar char="•"/>
            </a:pPr>
            <a:r>
              <a:rPr lang="en-US" altLang="en-US" b="1" dirty="0">
                <a:latin typeface="Times New Roman" panose="02020603050405020304" pitchFamily="18" charset="0"/>
                <a:cs typeface="Times New Roman" panose="02020603050405020304" pitchFamily="18" charset="0"/>
              </a:rPr>
              <a:t>Use commonality &amp; reciprocity</a:t>
            </a:r>
            <a:r>
              <a:rPr lang="en-US" altLang="en-US" dirty="0">
                <a:latin typeface="Times New Roman" panose="02020603050405020304" pitchFamily="18" charset="0"/>
                <a:cs typeface="Times New Roman" panose="02020603050405020304" pitchFamily="18" charset="0"/>
              </a:rPr>
              <a:t>: begin by expressing views that are held in common/in agreement (‘we have a lot of diversity of opinion”) once reciprocity exists, can lead team toward goals / targets that may stretch them, are uncomfortable/uncertain</a:t>
            </a:r>
          </a:p>
          <a:p>
            <a:pPr marL="171450" indent="-171450">
              <a:spcBef>
                <a:spcPts val="600"/>
              </a:spcBef>
              <a:buFont typeface="Arial" panose="020B0604020202020204" pitchFamily="34" charset="0"/>
              <a:buChar char="•"/>
            </a:pPr>
            <a:r>
              <a:rPr lang="en-US" altLang="en-US" b="1" dirty="0">
                <a:latin typeface="Times New Roman" panose="02020603050405020304" pitchFamily="18" charset="0"/>
                <a:cs typeface="Times New Roman" panose="02020603050405020304" pitchFamily="18" charset="0"/>
              </a:rPr>
              <a:t>Manage agreement &amp; disagreement</a:t>
            </a:r>
            <a:r>
              <a:rPr lang="en-US" altLang="en-US" dirty="0">
                <a:latin typeface="Times New Roman" panose="02020603050405020304" pitchFamily="18" charset="0"/>
                <a:cs typeface="Times New Roman" panose="02020603050405020304" pitchFamily="18" charset="0"/>
              </a:rPr>
              <a:t>: when there is agreement use one-sided argument (provide one point of view and support it with evidence) when team members disagree with you, use two-sided argument (present both sides and show how your side is superior by providing evidence)</a:t>
            </a:r>
          </a:p>
          <a:p>
            <a:pPr marL="171450" indent="-171450">
              <a:spcBef>
                <a:spcPts val="600"/>
              </a:spcBef>
              <a:buFont typeface="Arial" panose="020B0604020202020204" pitchFamily="34" charset="0"/>
              <a:buChar char="•"/>
            </a:pPr>
            <a:r>
              <a:rPr lang="en-US" altLang="en-US" b="1" dirty="0">
                <a:latin typeface="Times New Roman" panose="02020603050405020304" pitchFamily="18" charset="0"/>
                <a:cs typeface="Times New Roman" panose="02020603050405020304" pitchFamily="18" charset="0"/>
              </a:rPr>
              <a:t>Encourage &amp; coach</a:t>
            </a:r>
            <a:r>
              <a:rPr lang="en-US" altLang="en-US" dirty="0">
                <a:latin typeface="Times New Roman" panose="02020603050405020304" pitchFamily="18" charset="0"/>
                <a:cs typeface="Times New Roman" panose="02020603050405020304" pitchFamily="18" charset="0"/>
              </a:rPr>
              <a:t>: help others tackle uncertainty, progress, coach, assist, obtain resources, </a:t>
            </a:r>
          </a:p>
          <a:p>
            <a:pPr marL="171450" indent="-171450">
              <a:spcBef>
                <a:spcPts val="600"/>
              </a:spcBef>
              <a:buFont typeface="Arial" panose="020B0604020202020204" pitchFamily="34" charset="0"/>
              <a:buChar char="•"/>
            </a:pPr>
            <a:r>
              <a:rPr lang="en-US" altLang="en-US" b="1" dirty="0">
                <a:latin typeface="Times New Roman" panose="02020603050405020304" pitchFamily="18" charset="0"/>
                <a:cs typeface="Times New Roman" panose="02020603050405020304" pitchFamily="18" charset="0"/>
              </a:rPr>
              <a:t>Share information</a:t>
            </a:r>
            <a:r>
              <a:rPr lang="en-US" altLang="en-US" dirty="0">
                <a:latin typeface="Times New Roman" panose="02020603050405020304" pitchFamily="18" charset="0"/>
                <a:cs typeface="Times New Roman" panose="02020603050405020304" pitchFamily="18" charset="0"/>
              </a:rPr>
              <a:t>: ask questions and check in with team members on a regular basis to learn level of agreement, obstacles, dissatisfaction, needs, interpersonal issues.  Share knowledge, transparency</a:t>
            </a:r>
          </a:p>
          <a:p>
            <a:endParaRPr lang="en-US" dirty="0" smtClean="0">
              <a:latin typeface="Times New Roman" panose="02020603050405020304" pitchFamily="18" charset="0"/>
              <a:cs typeface="Times New Roman" panose="02020603050405020304" pitchFamily="18" charset="0"/>
            </a:endParaRPr>
          </a:p>
          <a:p>
            <a:r>
              <a:rPr lang="en-US" u="sng" dirty="0" smtClean="0">
                <a:latin typeface="Times New Roman" panose="02020603050405020304" pitchFamily="18" charset="0"/>
                <a:cs typeface="Times New Roman" panose="02020603050405020304" pitchFamily="18" charset="0"/>
              </a:rPr>
              <a:t>Communication style</a:t>
            </a:r>
            <a:r>
              <a:rPr lang="en-US" u="sng" baseline="0" dirty="0" smtClean="0">
                <a:latin typeface="Times New Roman" panose="02020603050405020304" pitchFamily="18" charset="0"/>
                <a:cs typeface="Times New Roman" panose="02020603050405020304" pitchFamily="18" charset="0"/>
              </a:rPr>
              <a:t> </a:t>
            </a:r>
            <a:r>
              <a:rPr lang="en-US" baseline="0" dirty="0" smtClean="0">
                <a:latin typeface="Times New Roman" panose="02020603050405020304" pitchFamily="18" charset="0"/>
                <a:cs typeface="Times New Roman" panose="02020603050405020304" pitchFamily="18" charset="0"/>
              </a:rPr>
              <a:t>differences can lead to mistrust (ex. British coded speech vs/ American ‘cards on the table’ OR Japanese avoidance of eye contact communicates modesty vs. Spanish eye contact communicated sincerity)</a:t>
            </a:r>
          </a:p>
          <a:p>
            <a:r>
              <a:rPr lang="en-US" u="sng" dirty="0" smtClean="0">
                <a:latin typeface="Times New Roman" panose="02020603050405020304" pitchFamily="18" charset="0"/>
                <a:cs typeface="Times New Roman" panose="02020603050405020304" pitchFamily="18" charset="0"/>
              </a:rPr>
              <a:t>Humor</a:t>
            </a:r>
            <a:r>
              <a:rPr lang="en-US" u="sng"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while not easily translated across cultures, can help build </a:t>
            </a:r>
            <a:r>
              <a:rPr lang="en-US" dirty="0" smtClean="0">
                <a:latin typeface="Times New Roman" panose="02020603050405020304" pitchFamily="18" charset="0"/>
                <a:cs typeface="Times New Roman" panose="02020603050405020304" pitchFamily="18" charset="0"/>
              </a:rPr>
              <a:t>trust. Humor </a:t>
            </a:r>
            <a:r>
              <a:rPr lang="en-US" dirty="0" smtClean="0">
                <a:latin typeface="Times New Roman" panose="02020603050405020304" pitchFamily="18" charset="0"/>
                <a:cs typeface="Times New Roman" panose="02020603050405020304" pitchFamily="18" charset="0"/>
              </a:rPr>
              <a:t>directed at one self can help a team leader establish reciprocity and </a:t>
            </a:r>
            <a:r>
              <a:rPr lang="en-US" dirty="0" smtClean="0">
                <a:latin typeface="Times New Roman" panose="02020603050405020304" pitchFamily="18" charset="0"/>
                <a:cs typeface="Times New Roman" panose="02020603050405020304" pitchFamily="18" charset="0"/>
              </a:rPr>
              <a:t>trust BUT</a:t>
            </a:r>
            <a:endParaRPr lang="en-US" dirty="0" smtClean="0">
              <a:latin typeface="Times New Roman" panose="02020603050405020304" pitchFamily="18" charset="0"/>
              <a:cs typeface="Times New Roman" panose="02020603050405020304" pitchFamily="18" charset="0"/>
            </a:endParaRPr>
          </a:p>
          <a:p>
            <a:pPr marL="174708" indent="-174708">
              <a:buFontTx/>
              <a:buChar char="-"/>
            </a:pPr>
            <a:r>
              <a:rPr lang="en-US" dirty="0" smtClean="0">
                <a:latin typeface="Times New Roman" panose="02020603050405020304" pitchFamily="18" charset="0"/>
                <a:cs typeface="Times New Roman" panose="02020603050405020304" pitchFamily="18" charset="0"/>
              </a:rPr>
              <a:t>Humor may offend / cause loss of face / be misunderstood </a:t>
            </a:r>
            <a:r>
              <a:rPr lang="en-US" dirty="0" smtClean="0">
                <a:latin typeface="Times New Roman" panose="02020603050405020304" pitchFamily="18" charset="0"/>
                <a:cs typeface="Times New Roman" panose="02020603050405020304" pitchFamily="18" charset="0"/>
                <a:sym typeface="Wingdings" panose="05000000000000000000" pitchFamily="2" charset="2"/>
              </a:rPr>
              <a:t> use with caution</a:t>
            </a:r>
          </a:p>
          <a:p>
            <a:pPr marL="174708" indent="-174708">
              <a:buFontTx/>
              <a:buChar char="-"/>
            </a:pPr>
            <a:r>
              <a:rPr lang="en-US" dirty="0" smtClean="0">
                <a:latin typeface="Times New Roman" panose="02020603050405020304" pitchFamily="18" charset="0"/>
                <a:cs typeface="Times New Roman" panose="02020603050405020304" pitchFamily="18" charset="0"/>
                <a:sym typeface="Wingdings" panose="05000000000000000000" pitchFamily="2" charset="2"/>
              </a:rPr>
              <a:t>Humor can have beneficial impact on interpersonal interactions  BUT does not easily translate</a:t>
            </a:r>
          </a:p>
          <a:p>
            <a:pPr marL="174708" indent="-174708">
              <a:buFontTx/>
              <a:buChar char="-"/>
            </a:pPr>
            <a:endParaRPr lang="en-US" dirty="0" smtClean="0">
              <a:latin typeface="Times New Roman" panose="02020603050405020304" pitchFamily="18" charset="0"/>
              <a:cs typeface="Times New Roman" panose="02020603050405020304" pitchFamily="18" charset="0"/>
              <a:sym typeface="Wingdings" panose="05000000000000000000" pitchFamily="2" charset="2"/>
            </a:endParaRPr>
          </a:p>
          <a:p>
            <a:r>
              <a:rPr lang="en-US" dirty="0" smtClean="0">
                <a:latin typeface="Times New Roman" panose="02020603050405020304" pitchFamily="18" charset="0"/>
                <a:cs typeface="Times New Roman" panose="02020603050405020304" pitchFamily="18" charset="0"/>
                <a:sym typeface="Wingdings" panose="05000000000000000000" pitchFamily="2" charset="2"/>
              </a:rPr>
              <a:t>CQ: Learn what a culture values so as not to offend, language skills help, attire, punctuality, good manners, asking personal questions (builds trust with some (US) but offends privacy loving cultures (UK, Germany))</a:t>
            </a:r>
          </a:p>
          <a:p>
            <a:endParaRPr lang="en-US" dirty="0" smtClean="0">
              <a:latin typeface="Times New Roman" panose="02020603050405020304" pitchFamily="18" charset="0"/>
              <a:cs typeface="Times New Roman" panose="02020603050405020304" pitchFamily="18" charset="0"/>
              <a:sym typeface="Wingdings" panose="05000000000000000000" pitchFamily="2" charset="2"/>
            </a:endParaRPr>
          </a:p>
          <a:p>
            <a:endParaRPr lang="en-US" dirty="0" smtClean="0">
              <a:latin typeface="Times New Roman" panose="02020603050405020304" pitchFamily="18" charset="0"/>
              <a:cs typeface="Times New Roman" panose="02020603050405020304" pitchFamily="18" charset="0"/>
              <a:sym typeface="Wingdings" panose="05000000000000000000" pitchFamily="2" charset="2"/>
            </a:endParaRPr>
          </a:p>
          <a:p>
            <a:pPr marL="174708" indent="-174708">
              <a:buFontTx/>
              <a:buChar char="-"/>
            </a:pPr>
            <a:endParaRPr lang="en-US" dirty="0" smtClean="0">
              <a:latin typeface="Times New Roman" panose="02020603050405020304" pitchFamily="18" charset="0"/>
              <a:cs typeface="Times New Roman" panose="02020603050405020304" pitchFamily="18" charset="0"/>
              <a:sym typeface="Wingdings" panose="05000000000000000000" pitchFamily="2" charset="2"/>
            </a:endParaRPr>
          </a:p>
        </p:txBody>
      </p:sp>
      <p:sp>
        <p:nvSpPr>
          <p:cNvPr id="4" name="Slide Number Placeholder 3"/>
          <p:cNvSpPr>
            <a:spLocks noGrp="1"/>
          </p:cNvSpPr>
          <p:nvPr>
            <p:ph type="sldNum" sz="quarter" idx="10"/>
          </p:nvPr>
        </p:nvSpPr>
        <p:spPr/>
        <p:txBody>
          <a:bodyPr/>
          <a:lstStyle/>
          <a:p>
            <a:fld id="{8F019027-E538-4E6C-9A62-8531F3441EED}" type="slidenum">
              <a:rPr lang="en-US" smtClean="0"/>
              <a:pPr/>
              <a:t>7</a:t>
            </a:fld>
            <a:endParaRPr lang="en-US"/>
          </a:p>
        </p:txBody>
      </p:sp>
    </p:spTree>
    <p:extLst>
      <p:ext uri="{BB962C8B-B14F-4D97-AF65-F5344CB8AC3E}">
        <p14:creationId xmlns:p14="http://schemas.microsoft.com/office/powerpoint/2010/main" val="33221082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70163" y="661988"/>
            <a:ext cx="2603500" cy="1465262"/>
          </a:xfrm>
        </p:spPr>
      </p:sp>
      <p:sp>
        <p:nvSpPr>
          <p:cNvPr id="3" name="Notes Placeholder 2"/>
          <p:cNvSpPr>
            <a:spLocks noGrp="1"/>
          </p:cNvSpPr>
          <p:nvPr>
            <p:ph type="body" idx="1"/>
          </p:nvPr>
        </p:nvSpPr>
        <p:spPr>
          <a:xfrm>
            <a:off x="207391" y="2126552"/>
            <a:ext cx="6618986" cy="7018782"/>
          </a:xfrm>
        </p:spPr>
        <p:txBody>
          <a:bodyPr/>
          <a:lstStyle/>
          <a:p>
            <a:pPr marL="465887" indent="-465887"/>
            <a:r>
              <a:rPr lang="en-US" b="1" dirty="0" smtClean="0"/>
              <a:t>Meeting purpose:</a:t>
            </a:r>
          </a:p>
          <a:p>
            <a:pPr marL="465887" indent="-465887" defTabSz="931774">
              <a:defRPr/>
            </a:pPr>
            <a:r>
              <a:rPr lang="en-US" b="0" dirty="0" smtClean="0"/>
              <a:t>Japan</a:t>
            </a:r>
            <a:r>
              <a:rPr lang="en-US" b="0" baseline="0" dirty="0" smtClean="0"/>
              <a:t> = occasion to present previously ratified decisions, not changing them +</a:t>
            </a:r>
            <a:r>
              <a:rPr lang="en-US" dirty="0" smtClean="0"/>
              <a:t> to establish status + trust; </a:t>
            </a:r>
            <a:endParaRPr lang="en-US" b="1" dirty="0" smtClean="0"/>
          </a:p>
          <a:p>
            <a:pPr marL="465887" indent="-465887" defTabSz="931774">
              <a:defRPr/>
            </a:pPr>
            <a:r>
              <a:rPr lang="en-US" dirty="0" smtClean="0"/>
              <a:t>US &amp; UK = time to get things done. </a:t>
            </a:r>
          </a:p>
          <a:p>
            <a:pPr marL="465887" indent="-465887" defTabSz="931774">
              <a:defRPr/>
            </a:pPr>
            <a:r>
              <a:rPr lang="en-US" dirty="0" smtClean="0"/>
              <a:t>Germans</a:t>
            </a:r>
            <a:r>
              <a:rPr lang="en-US" baseline="0" dirty="0" smtClean="0"/>
              <a:t> =</a:t>
            </a:r>
            <a:r>
              <a:rPr lang="en-US" dirty="0" smtClean="0"/>
              <a:t> to gain compliance &amp; exactness; Italians: to evaluate support for their plans; </a:t>
            </a:r>
          </a:p>
          <a:p>
            <a:pPr marL="465887" indent="-465887" defTabSz="931774">
              <a:defRPr/>
            </a:pPr>
            <a:endParaRPr lang="en-US" sz="600" dirty="0"/>
          </a:p>
          <a:p>
            <a:pPr marL="465887" indent="-465887"/>
            <a:r>
              <a:rPr lang="en-US" b="1" dirty="0" smtClean="0"/>
              <a:t>Compromise:</a:t>
            </a:r>
          </a:p>
          <a:p>
            <a:pPr marL="465887" indent="-465887"/>
            <a:r>
              <a:rPr lang="en-US" b="0" dirty="0" smtClean="0"/>
              <a:t>Anglo-Saxons = favor it, flexibility in negotiations is seen as a virtue (others may perceive as “give-and-take tactics”)</a:t>
            </a:r>
          </a:p>
          <a:p>
            <a:pPr marL="465887" indent="-465887" defTabSz="931774">
              <a:defRPr/>
            </a:pPr>
            <a:r>
              <a:rPr lang="en-US" b="0" dirty="0" smtClean="0"/>
              <a:t>Japan</a:t>
            </a:r>
            <a:r>
              <a:rPr lang="en-US" b="0" baseline="0" dirty="0" smtClean="0"/>
              <a:t> = departure from previously agreed upon consensus within the company</a:t>
            </a:r>
          </a:p>
          <a:p>
            <a:pPr marL="465887" indent="-465887" defTabSz="931774">
              <a:defRPr/>
            </a:pPr>
            <a:r>
              <a:rPr lang="en-US" b="0" baseline="0" dirty="0" smtClean="0"/>
              <a:t>France = if well formulated argument stands undefeated, why compromise? Reputation for being strong negotiators</a:t>
            </a:r>
          </a:p>
          <a:p>
            <a:pPr marL="465887" indent="-465887" defTabSz="931774">
              <a:defRPr/>
            </a:pPr>
            <a:r>
              <a:rPr lang="en-US" b="0" baseline="0" dirty="0" smtClean="0"/>
              <a:t>Spain/Argentina/Mexico/Panama = compromise may be perceived as loss of face – weakens = erosion of one’s position</a:t>
            </a:r>
          </a:p>
          <a:p>
            <a:pPr marL="465887" indent="-465887" defTabSz="931774">
              <a:defRPr/>
            </a:pPr>
            <a:endParaRPr lang="en-US" sz="600" dirty="0"/>
          </a:p>
          <a:p>
            <a:pPr marL="465887" indent="-465887" defTabSz="931774">
              <a:defRPr/>
            </a:pPr>
            <a:r>
              <a:rPr lang="en-US" b="1" dirty="0" smtClean="0"/>
              <a:t>Preferred decision making method:</a:t>
            </a:r>
          </a:p>
          <a:p>
            <a:pPr marL="465887" indent="-465887" defTabSz="931774">
              <a:defRPr/>
            </a:pPr>
            <a:r>
              <a:rPr lang="en-US" b="0" dirty="0" smtClean="0"/>
              <a:t>US = brainstorming, action oriented, bottom line</a:t>
            </a:r>
            <a:r>
              <a:rPr lang="en-US" b="0" baseline="0" dirty="0" smtClean="0"/>
              <a:t> driven</a:t>
            </a:r>
            <a:endParaRPr lang="en-US" b="0" dirty="0" smtClean="0"/>
          </a:p>
          <a:p>
            <a:pPr marL="465887" indent="-465887" defTabSz="931774">
              <a:defRPr/>
            </a:pPr>
            <a:r>
              <a:rPr lang="en-US" b="0" dirty="0" smtClean="0"/>
              <a:t>Germany = autocratic with consensus,</a:t>
            </a:r>
            <a:r>
              <a:rPr lang="en-US" b="0" baseline="0" dirty="0" smtClean="0"/>
              <a:t> review facts &amp; adhere to proven process</a:t>
            </a:r>
            <a:endParaRPr lang="en-US" b="0" dirty="0" smtClean="0"/>
          </a:p>
          <a:p>
            <a:pPr marL="465887" indent="-465887" defTabSz="931774">
              <a:defRPr/>
            </a:pPr>
            <a:r>
              <a:rPr lang="en-US" b="0" dirty="0" smtClean="0"/>
              <a:t>Asia = collective after slow consensus taking</a:t>
            </a:r>
          </a:p>
          <a:p>
            <a:pPr marL="465887" indent="-465887" defTabSz="931774">
              <a:defRPr/>
            </a:pPr>
            <a:r>
              <a:rPr lang="en-US" dirty="0" smtClean="0">
                <a:sym typeface="Wingdings" panose="05000000000000000000" pitchFamily="2" charset="2"/>
              </a:rPr>
              <a:t>BRAINSTORMING – does not work in all cultures,</a:t>
            </a:r>
            <a:r>
              <a:rPr lang="en-US" baseline="0" dirty="0" smtClean="0">
                <a:sym typeface="Wingdings" panose="05000000000000000000" pitchFamily="2" charset="2"/>
              </a:rPr>
              <a:t> not effective in cultures of high power distance where people would never contradict / disagree with  / offend superiors in public</a:t>
            </a:r>
            <a:endParaRPr lang="en-US" dirty="0" smtClean="0"/>
          </a:p>
          <a:p>
            <a:pPr marL="465887" indent="-465887" defTabSz="931774">
              <a:defRPr/>
            </a:pPr>
            <a:endParaRPr lang="en-US" sz="600" dirty="0"/>
          </a:p>
          <a:p>
            <a:pPr marL="465887" indent="-465887">
              <a:defRPr/>
            </a:pPr>
            <a:r>
              <a:rPr lang="en-US" b="1" dirty="0" smtClean="0"/>
              <a:t>Time frame				    Finality </a:t>
            </a:r>
            <a:r>
              <a:rPr lang="en-US" b="1" dirty="0"/>
              <a:t>factor</a:t>
            </a:r>
          </a:p>
          <a:p>
            <a:pPr marL="465887" indent="-465887">
              <a:defRPr/>
            </a:pPr>
            <a:r>
              <a:rPr lang="en-US" b="0" dirty="0" smtClean="0"/>
              <a:t>US = time is </a:t>
            </a:r>
            <a:r>
              <a:rPr lang="en-US" dirty="0" smtClean="0"/>
              <a:t>money			   US </a:t>
            </a:r>
            <a:r>
              <a:rPr lang="en-US" dirty="0"/>
              <a:t>= final &amp; binding</a:t>
            </a:r>
          </a:p>
          <a:p>
            <a:pPr marL="465887" indent="-465887">
              <a:defRPr/>
            </a:pPr>
            <a:r>
              <a:rPr lang="en-US" b="0" dirty="0" smtClean="0"/>
              <a:t>Germany = slower due to lateral clearance with </a:t>
            </a:r>
            <a:r>
              <a:rPr lang="en-US" dirty="0" smtClean="0"/>
              <a:t>experts          Germany </a:t>
            </a:r>
            <a:r>
              <a:rPr lang="en-US" dirty="0"/>
              <a:t>= final &amp; binding when written</a:t>
            </a:r>
          </a:p>
          <a:p>
            <a:pPr marL="465887" indent="-465887">
              <a:defRPr/>
            </a:pPr>
            <a:r>
              <a:rPr lang="en-US" b="0" dirty="0" smtClean="0"/>
              <a:t>Asia = unanimity required, therefore </a:t>
            </a:r>
            <a:r>
              <a:rPr lang="en-US" dirty="0" smtClean="0"/>
              <a:t>slow                                   Asia </a:t>
            </a:r>
            <a:r>
              <a:rPr lang="en-US" dirty="0"/>
              <a:t>= renegotiation common</a:t>
            </a:r>
          </a:p>
          <a:p>
            <a:pPr marL="465887" indent="-465887" defTabSz="931774">
              <a:defRPr/>
            </a:pPr>
            <a:endParaRPr lang="en-US" b="0" dirty="0" smtClean="0"/>
          </a:p>
          <a:p>
            <a:pPr marL="465887" indent="-465887" defTabSz="931774">
              <a:defRPr/>
            </a:pPr>
            <a:r>
              <a:rPr lang="en-US" b="1" dirty="0" smtClean="0"/>
              <a:t>Speed of implementation</a:t>
            </a:r>
          </a:p>
          <a:p>
            <a:pPr marL="465887" indent="-465887" defTabSz="931774">
              <a:defRPr/>
            </a:pPr>
            <a:r>
              <a:rPr lang="en-US" b="0" dirty="0" smtClean="0"/>
              <a:t>US = swift</a:t>
            </a:r>
          </a:p>
          <a:p>
            <a:pPr marL="465887" indent="-465887" defTabSz="931774">
              <a:defRPr/>
            </a:pPr>
            <a:r>
              <a:rPr lang="en-US" b="0" dirty="0" smtClean="0"/>
              <a:t>Germany = moderate</a:t>
            </a:r>
          </a:p>
          <a:p>
            <a:pPr marL="465887" indent="-465887" defTabSz="931774">
              <a:defRPr/>
            </a:pPr>
            <a:r>
              <a:rPr lang="en-US" b="0" dirty="0" smtClean="0"/>
              <a:t>Asia = swift after everything finalized</a:t>
            </a:r>
          </a:p>
          <a:p>
            <a:pPr marL="465887" indent="-465887" defTabSz="931774">
              <a:defRPr/>
            </a:pPr>
            <a:endParaRPr lang="en-US" b="0" dirty="0" smtClean="0"/>
          </a:p>
          <a:p>
            <a:pPr marL="465887" indent="-465887" defTabSz="931774">
              <a:defRPr/>
            </a:pPr>
            <a:r>
              <a:rPr lang="en-US" b="1" dirty="0" smtClean="0"/>
              <a:t>Disagreement</a:t>
            </a:r>
          </a:p>
          <a:p>
            <a:pPr marL="465887" indent="-465887" defTabSz="931774">
              <a:defRPr/>
            </a:pPr>
            <a:r>
              <a:rPr lang="en-US" b="0" dirty="0" smtClean="0"/>
              <a:t>US / Germany =</a:t>
            </a:r>
            <a:r>
              <a:rPr lang="en-US" b="0" baseline="0" dirty="0" smtClean="0"/>
              <a:t> not afraid of confrontation, open disagreement. Also Dutch, Finns, Norwegians</a:t>
            </a:r>
          </a:p>
          <a:p>
            <a:pPr marL="465887" indent="-465887" defTabSz="931774">
              <a:defRPr/>
            </a:pPr>
            <a:r>
              <a:rPr lang="en-US" b="0" baseline="0" dirty="0" smtClean="0"/>
              <a:t>UK / Canada = disagreement more ‘tactful’ Also Swedes, Italians, Spanish (I do not see it exactly this way / I agree to a point)</a:t>
            </a:r>
          </a:p>
          <a:p>
            <a:pPr marL="465887" indent="-465887" defTabSz="931774">
              <a:defRPr/>
            </a:pPr>
            <a:r>
              <a:rPr lang="en-US" b="0" baseline="0" dirty="0" smtClean="0"/>
              <a:t>Asian = ambiguous/indirect. Also Russian, Brazilian (I agree &amp; disagree at the same time; We will find a way of making it work) </a:t>
            </a:r>
          </a:p>
          <a:p>
            <a:pPr marL="465887" indent="-465887" defTabSz="931774">
              <a:defRPr/>
            </a:pPr>
            <a:endParaRPr lang="en-US" b="0" dirty="0" smtClean="0"/>
          </a:p>
        </p:txBody>
      </p:sp>
      <p:sp>
        <p:nvSpPr>
          <p:cNvPr id="4" name="Slide Number Placeholder 3"/>
          <p:cNvSpPr>
            <a:spLocks noGrp="1"/>
          </p:cNvSpPr>
          <p:nvPr>
            <p:ph type="sldNum" sz="quarter" idx="10"/>
          </p:nvPr>
        </p:nvSpPr>
        <p:spPr/>
        <p:txBody>
          <a:bodyPr/>
          <a:lstStyle/>
          <a:p>
            <a:fld id="{8F019027-E538-4E6C-9A62-8531F3441EED}" type="slidenum">
              <a:rPr lang="en-US" smtClean="0"/>
              <a:pPr/>
              <a:t>8</a:t>
            </a:fld>
            <a:endParaRPr lang="en-US"/>
          </a:p>
        </p:txBody>
      </p:sp>
    </p:spTree>
    <p:extLst>
      <p:ext uri="{BB962C8B-B14F-4D97-AF65-F5344CB8AC3E}">
        <p14:creationId xmlns:p14="http://schemas.microsoft.com/office/powerpoint/2010/main" val="38370798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991058" y="1098218"/>
            <a:ext cx="2281960" cy="1283475"/>
          </a:xfrm>
        </p:spPr>
      </p:sp>
      <p:sp>
        <p:nvSpPr>
          <p:cNvPr id="3" name="Notes Placeholder 2"/>
          <p:cNvSpPr>
            <a:spLocks noGrp="1"/>
          </p:cNvSpPr>
          <p:nvPr>
            <p:ph type="body" idx="1"/>
          </p:nvPr>
        </p:nvSpPr>
        <p:spPr>
          <a:xfrm>
            <a:off x="174675" y="2488019"/>
            <a:ext cx="6554724" cy="6655980"/>
          </a:xfrm>
        </p:spPr>
        <p:txBody>
          <a:bodyPr/>
          <a:lstStyle/>
          <a:p>
            <a:pPr marL="465887" indent="-465887"/>
            <a:r>
              <a:rPr lang="en-US" b="1" dirty="0"/>
              <a:t>Leader’s role changes as team matures</a:t>
            </a:r>
            <a:r>
              <a:rPr lang="en-US" dirty="0"/>
              <a:t>: from directive and internally focused to hands-off / facilitator who is externally </a:t>
            </a:r>
            <a:r>
              <a:rPr lang="en-US" dirty="0" smtClean="0"/>
              <a:t>focused</a:t>
            </a:r>
          </a:p>
          <a:p>
            <a:pPr marL="171450" indent="-171450">
              <a:buFont typeface="Wingdings" panose="05000000000000000000" pitchFamily="2" charset="2"/>
              <a:buChar char="à"/>
            </a:pPr>
            <a:r>
              <a:rPr lang="en-US" altLang="en-US" dirty="0" smtClean="0">
                <a:latin typeface="Times New Roman" panose="02020603050405020304" pitchFamily="18" charset="0"/>
                <a:cs typeface="Times New Roman" panose="02020603050405020304" pitchFamily="18" charset="0"/>
              </a:rPr>
              <a:t>Leadership that is active, aggressive, directive, structures and task-rented tends to have better results in the early stages of group development</a:t>
            </a:r>
          </a:p>
          <a:p>
            <a:pPr marL="171450" indent="-171450">
              <a:buFont typeface="Wingdings" panose="05000000000000000000" pitchFamily="2" charset="2"/>
              <a:buChar char="à"/>
            </a:pPr>
            <a:r>
              <a:rPr lang="en-US" altLang="en-US" dirty="0" smtClean="0">
                <a:latin typeface="Times New Roman" panose="02020603050405020304" pitchFamily="18" charset="0"/>
                <a:cs typeface="Times New Roman" panose="02020603050405020304" pitchFamily="18" charset="0"/>
              </a:rPr>
              <a:t>Leadership that is supportive, democratic, decentralized and participative seems to be more desirable in later stages of development</a:t>
            </a:r>
          </a:p>
          <a:p>
            <a:pPr marL="171450" indent="-171450">
              <a:buFont typeface="Wingdings" panose="05000000000000000000" pitchFamily="2" charset="2"/>
              <a:buChar char="à"/>
            </a:pPr>
            <a:r>
              <a:rPr lang="en-US" altLang="en-US" dirty="0" smtClean="0">
                <a:latin typeface="Times New Roman" panose="02020603050405020304" pitchFamily="18" charset="0"/>
                <a:cs typeface="Times New Roman" panose="02020603050405020304" pitchFamily="18" charset="0"/>
              </a:rPr>
              <a:t>Using appropriate leader behaviors according to the level of the teams maturity tends to result in more productivity, satisfaction and creativity</a:t>
            </a:r>
          </a:p>
          <a:p>
            <a:pPr marL="171450" indent="-171450">
              <a:buFont typeface="Wingdings" panose="05000000000000000000" pitchFamily="2" charset="2"/>
              <a:buChar char="à"/>
            </a:pPr>
            <a:r>
              <a:rPr lang="en-US" altLang="en-US" dirty="0" smtClean="0">
                <a:latin typeface="Times New Roman" panose="02020603050405020304" pitchFamily="18" charset="0"/>
                <a:cs typeface="Times New Roman" panose="02020603050405020304" pitchFamily="18" charset="0"/>
              </a:rPr>
              <a:t>Leaders play important role in running meetings: start time / end time, agenda, preparation, presence &amp; conduct during meetings, manage “air time”</a:t>
            </a:r>
          </a:p>
          <a:p>
            <a:pPr marL="171450" indent="-171450">
              <a:buFont typeface="Wingdings" panose="05000000000000000000" pitchFamily="2" charset="2"/>
              <a:buChar char="à"/>
            </a:pPr>
            <a:r>
              <a:rPr lang="en-US" altLang="en-US" dirty="0" smtClean="0">
                <a:latin typeface="Times New Roman" panose="02020603050405020304" pitchFamily="18" charset="0"/>
                <a:cs typeface="Times New Roman" panose="02020603050405020304" pitchFamily="18" charset="0"/>
              </a:rPr>
              <a:t>Leaders role in early stages is more internally focused whereas once the team is “performing” his/her role may be more external, negotiating with other departments. Obtaining resources for the team etc.</a:t>
            </a:r>
          </a:p>
          <a:p>
            <a:pPr marL="171450" indent="-171450">
              <a:buFont typeface="Wingdings" panose="05000000000000000000" pitchFamily="2" charset="2"/>
              <a:buChar char="à"/>
            </a:pPr>
            <a:r>
              <a:rPr lang="en-US" altLang="en-US" dirty="0" smtClean="0">
                <a:latin typeface="Times New Roman" panose="02020603050405020304" pitchFamily="18" charset="0"/>
                <a:cs typeface="Times New Roman" panose="02020603050405020304" pitchFamily="18" charset="0"/>
              </a:rPr>
              <a:t>Leaders must pay attention to group composition and ensure that all essential roles are filled with in the team</a:t>
            </a:r>
          </a:p>
          <a:p>
            <a:pPr marL="465887" indent="-465887"/>
            <a:endParaRPr lang="en-US" b="1" dirty="0" smtClean="0"/>
          </a:p>
          <a:p>
            <a:pPr marL="465887" indent="-465887"/>
            <a:r>
              <a:rPr lang="en-US" b="1" dirty="0" smtClean="0"/>
              <a:t>CQ: </a:t>
            </a:r>
            <a:r>
              <a:rPr lang="en-US" dirty="0" smtClean="0"/>
              <a:t>FIRST, know own cultural idiosyncrasies + willing to make concessions/adaptations </a:t>
            </a:r>
          </a:p>
          <a:p>
            <a:pPr marL="465887" indent="-465887"/>
            <a:r>
              <a:rPr lang="en-US" dirty="0" smtClean="0"/>
              <a:t>=“the ability to determine and experience relevant cultural differences”</a:t>
            </a:r>
          </a:p>
          <a:p>
            <a:pPr marL="465887" indent="-465887"/>
            <a:r>
              <a:rPr lang="en-US" b="1" dirty="0" smtClean="0"/>
              <a:t>Expected leadership style will differ by country: </a:t>
            </a:r>
            <a:r>
              <a:rPr lang="en-US" dirty="0" smtClean="0"/>
              <a:t>Italian prefer autocratic style (but more flexible than in Latin America); Danes prefer democratic style w/involvement in decision making more so that in US because emphasis on welfare; India has more hierarchical leadership of obligations and duties (collectivism); China/Asian consensus (achieved through soft persuasion) based but still autocratic/paternalistic. </a:t>
            </a:r>
            <a:endParaRPr lang="en-US" b="1" dirty="0" smtClean="0"/>
          </a:p>
          <a:p>
            <a:pPr marL="465887" indent="-465887"/>
            <a:r>
              <a:rPr lang="en-US" b="1" dirty="0" smtClean="0"/>
              <a:t>How people see meetings: </a:t>
            </a:r>
            <a:r>
              <a:rPr lang="en-US" dirty="0" smtClean="0"/>
              <a:t>US &amp; UK: time to get things done. Germans: to gain compliance &amp; exactness; Italians: to evaluate support for their plans; Japanese: to establish status and trust; </a:t>
            </a:r>
            <a:endParaRPr lang="en-US" b="1" dirty="0" smtClean="0"/>
          </a:p>
          <a:p>
            <a:pPr marL="465887" indent="-465887"/>
            <a:r>
              <a:rPr lang="en-US" b="1" dirty="0" smtClean="0"/>
              <a:t>Communication challenge</a:t>
            </a:r>
            <a:r>
              <a:rPr lang="en-US" dirty="0" smtClean="0"/>
              <a:t>: leader needs to align team behind shared goal BUT must start with harmonizing communication style. </a:t>
            </a:r>
          </a:p>
          <a:p>
            <a:pPr marL="465887" indent="-465887"/>
            <a:r>
              <a:rPr lang="en-US" u="sng" dirty="0" smtClean="0"/>
              <a:t>Language: </a:t>
            </a:r>
            <a:r>
              <a:rPr lang="en-US" dirty="0" smtClean="0"/>
              <a:t>avoid misunderstanding avoid idioms, jargon etc. when using English. Verify understanding (in Japans to ask someone to repeat is considered rude because it suggests that the speaker is not a good communicator). Japanese rarely say no even when disagree (save face)</a:t>
            </a:r>
            <a:endParaRPr lang="en-US" u="sng" dirty="0" smtClean="0"/>
          </a:p>
          <a:p>
            <a:pPr marL="465887" indent="-465887"/>
            <a:r>
              <a:rPr lang="en-US" dirty="0" smtClean="0"/>
              <a:t>US: agreements reached by persistent persuasion in open discussion </a:t>
            </a:r>
          </a:p>
          <a:p>
            <a:pPr marL="465887" indent="-465887"/>
            <a:r>
              <a:rPr lang="en-US" dirty="0" smtClean="0"/>
              <a:t>Germany: agreement reached through analysis of details + clarification &amp; justification</a:t>
            </a:r>
          </a:p>
          <a:p>
            <a:pPr marL="465887" indent="-465887"/>
            <a:endParaRPr lang="en-US" dirty="0" smtClean="0"/>
          </a:p>
          <a:p>
            <a:pPr marL="465887" indent="-465887"/>
            <a:r>
              <a:rPr lang="en-US" b="1" dirty="0" smtClean="0"/>
              <a:t>Balance stance</a:t>
            </a:r>
            <a:r>
              <a:rPr lang="en-US" dirty="0" smtClean="0"/>
              <a:t>: Team leader should display attitude that is loyal to HQ but also critical of HQ to gain team trust. Empathy towards team members (Spanish/Italian will expect warmth, Japanese will expect courtesy, </a:t>
            </a:r>
            <a:endParaRPr lang="en-US" dirty="0"/>
          </a:p>
        </p:txBody>
      </p:sp>
      <p:sp>
        <p:nvSpPr>
          <p:cNvPr id="4" name="Slide Number Placeholder 3"/>
          <p:cNvSpPr>
            <a:spLocks noGrp="1"/>
          </p:cNvSpPr>
          <p:nvPr>
            <p:ph type="sldNum" sz="quarter" idx="10"/>
          </p:nvPr>
        </p:nvSpPr>
        <p:spPr/>
        <p:txBody>
          <a:bodyPr/>
          <a:lstStyle/>
          <a:p>
            <a:fld id="{8F019027-E538-4E6C-9A62-8531F3441EED}" type="slidenum">
              <a:rPr lang="en-US" smtClean="0"/>
              <a:pPr/>
              <a:t>9</a:t>
            </a:fld>
            <a:endParaRPr lang="en-US"/>
          </a:p>
        </p:txBody>
      </p:sp>
    </p:spTree>
    <p:extLst>
      <p:ext uri="{BB962C8B-B14F-4D97-AF65-F5344CB8AC3E}">
        <p14:creationId xmlns:p14="http://schemas.microsoft.com/office/powerpoint/2010/main" val="18375049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6/1/2018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6/1/2018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6/1/2018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6/1/2018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imdb.com/media/rm3734609664/tt0240772"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ctrTitle"/>
          </p:nvPr>
        </p:nvSpPr>
        <p:spPr>
          <a:xfrm>
            <a:off x="101523" y="-157701"/>
            <a:ext cx="10114384" cy="2641913"/>
          </a:xfrm>
        </p:spPr>
        <p:txBody>
          <a:bodyPr/>
          <a:lstStyle/>
          <a:p>
            <a:pPr algn="ctr"/>
            <a:r>
              <a:rPr lang="en-US" sz="4000" dirty="0" smtClean="0"/>
              <a:t>Working in International Teams</a:t>
            </a:r>
            <a:endParaRPr lang="en-US" sz="4000" dirty="0"/>
          </a:p>
        </p:txBody>
      </p:sp>
      <p:sp>
        <p:nvSpPr>
          <p:cNvPr id="6" name="Subtitle 2"/>
          <p:cNvSpPr>
            <a:spLocks noGrp="1"/>
          </p:cNvSpPr>
          <p:nvPr>
            <p:ph type="subTitle" idx="1"/>
          </p:nvPr>
        </p:nvSpPr>
        <p:spPr>
          <a:xfrm>
            <a:off x="1507067" y="4050833"/>
            <a:ext cx="7766936" cy="1096899"/>
          </a:xfrm>
        </p:spPr>
        <p:txBody>
          <a:bodyPr>
            <a:noAutofit/>
          </a:bodyPr>
          <a:lstStyle/>
          <a:p>
            <a:pPr algn="l"/>
            <a:r>
              <a:rPr lang="en-US" sz="3000" dirty="0" smtClean="0">
                <a:solidFill>
                  <a:schemeClr val="tx1"/>
                </a:solidFill>
              </a:rPr>
              <a:t>Angers, France</a:t>
            </a:r>
          </a:p>
          <a:p>
            <a:pPr algn="l"/>
            <a:r>
              <a:rPr lang="en-US" sz="3000" dirty="0" smtClean="0">
                <a:solidFill>
                  <a:schemeClr val="tx1"/>
                </a:solidFill>
              </a:rPr>
              <a:t>Summer 2018</a:t>
            </a:r>
            <a:endParaRPr lang="en-US" sz="3000" dirty="0">
              <a:solidFill>
                <a:schemeClr val="tx1"/>
              </a:solidFill>
            </a:endParaRPr>
          </a:p>
        </p:txBody>
      </p:sp>
    </p:spTree>
    <p:extLst>
      <p:ext uri="{BB962C8B-B14F-4D97-AF65-F5344CB8AC3E}">
        <p14:creationId xmlns:p14="http://schemas.microsoft.com/office/powerpoint/2010/main" val="40154499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828800" y="533400"/>
            <a:ext cx="8534400" cy="1143000"/>
          </a:xfrm>
        </p:spPr>
        <p:txBody>
          <a:bodyPr/>
          <a:lstStyle/>
          <a:p>
            <a:r>
              <a:rPr lang="en-US" altLang="en-US" sz="4000" b="1"/>
              <a:t>Team Leadership &amp; Cohesiveness</a:t>
            </a:r>
          </a:p>
        </p:txBody>
      </p:sp>
      <p:sp>
        <p:nvSpPr>
          <p:cNvPr id="17411" name="Content Placeholder 2"/>
          <p:cNvSpPr>
            <a:spLocks noGrp="1"/>
          </p:cNvSpPr>
          <p:nvPr>
            <p:ph idx="1"/>
          </p:nvPr>
        </p:nvSpPr>
        <p:spPr/>
        <p:txBody>
          <a:bodyPr/>
          <a:lstStyle/>
          <a:p>
            <a:r>
              <a:rPr lang="en-US" altLang="en-US" sz="2500" b="1"/>
              <a:t>Transaction leader:</a:t>
            </a:r>
            <a:r>
              <a:rPr lang="en-US" altLang="en-US" sz="2500">
                <a:sym typeface="Wingdings" panose="05000000000000000000" pitchFamily="2" charset="2"/>
              </a:rPr>
              <a:t> Instrumental cohesion</a:t>
            </a:r>
          </a:p>
          <a:p>
            <a:pPr lvl="1"/>
            <a:r>
              <a:rPr lang="en-US" altLang="en-US" sz="2100">
                <a:sym typeface="Wingdings" panose="05000000000000000000" pitchFamily="2" charset="2"/>
              </a:rPr>
              <a:t>Fragile</a:t>
            </a:r>
          </a:p>
          <a:p>
            <a:r>
              <a:rPr lang="en-US" altLang="en-US" sz="2500" b="1">
                <a:sym typeface="Wingdings" panose="05000000000000000000" pitchFamily="2" charset="2"/>
              </a:rPr>
              <a:t>Transforming Leader: </a:t>
            </a:r>
            <a:r>
              <a:rPr lang="en-US" altLang="en-US" sz="2500">
                <a:sym typeface="Wingdings" panose="05000000000000000000" pitchFamily="2" charset="2"/>
              </a:rPr>
              <a:t>Emotional Cohesion</a:t>
            </a:r>
          </a:p>
          <a:p>
            <a:pPr lvl="1"/>
            <a:r>
              <a:rPr lang="en-US" altLang="en-US" sz="2100">
                <a:sym typeface="Wingdings" panose="05000000000000000000" pitchFamily="2" charset="2"/>
              </a:rPr>
              <a:t>Moderate</a:t>
            </a:r>
          </a:p>
          <a:p>
            <a:r>
              <a:rPr lang="en-US" altLang="en-US" sz="2500" b="1">
                <a:sym typeface="Wingdings" panose="05000000000000000000" pitchFamily="2" charset="2"/>
              </a:rPr>
              <a:t>Transcendent Leader: </a:t>
            </a:r>
            <a:r>
              <a:rPr lang="en-US" altLang="en-US" sz="2500">
                <a:sym typeface="Wingdings" panose="05000000000000000000" pitchFamily="2" charset="2"/>
              </a:rPr>
              <a:t>Structural Cohesion</a:t>
            </a:r>
          </a:p>
          <a:p>
            <a:pPr lvl="1"/>
            <a:r>
              <a:rPr lang="en-US" altLang="en-US" sz="2100">
                <a:sym typeface="Wingdings" panose="05000000000000000000" pitchFamily="2" charset="2"/>
              </a:rPr>
              <a:t>Strongest</a:t>
            </a:r>
            <a:endParaRPr lang="en-US" altLang="en-US" sz="2100"/>
          </a:p>
        </p:txBody>
      </p:sp>
    </p:spTree>
    <p:extLst>
      <p:ext uri="{BB962C8B-B14F-4D97-AF65-F5344CB8AC3E}">
        <p14:creationId xmlns:p14="http://schemas.microsoft.com/office/powerpoint/2010/main" val="6835112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Cultural Differences &amp; Leadership Style</a:t>
            </a:r>
            <a:endParaRPr lang="en-US" dirty="0"/>
          </a:p>
        </p:txBody>
      </p:sp>
      <p:sp>
        <p:nvSpPr>
          <p:cNvPr id="3" name="Content Placeholder 2"/>
          <p:cNvSpPr>
            <a:spLocks noGrp="1"/>
          </p:cNvSpPr>
          <p:nvPr>
            <p:ph idx="1"/>
          </p:nvPr>
        </p:nvSpPr>
        <p:spPr>
          <a:xfrm>
            <a:off x="677334" y="1709929"/>
            <a:ext cx="8596668" cy="4331434"/>
          </a:xfrm>
        </p:spPr>
        <p:txBody>
          <a:bodyPr>
            <a:normAutofit/>
          </a:bodyPr>
          <a:lstStyle/>
          <a:p>
            <a:r>
              <a:rPr lang="en-US" dirty="0" smtClean="0"/>
              <a:t>Thinking about the cultural differences discussed, what implications can you draw for team leadership style?</a:t>
            </a:r>
          </a:p>
          <a:p>
            <a:pPr lvl="1"/>
            <a:r>
              <a:rPr lang="en-US" dirty="0" smtClean="0"/>
              <a:t>Power Distance</a:t>
            </a:r>
          </a:p>
          <a:p>
            <a:pPr lvl="1"/>
            <a:r>
              <a:rPr lang="en-US" dirty="0" smtClean="0"/>
              <a:t>Uncertainty Avoidance</a:t>
            </a:r>
          </a:p>
          <a:p>
            <a:pPr lvl="1"/>
            <a:r>
              <a:rPr lang="en-US" dirty="0" smtClean="0"/>
              <a:t>Individualism / collectivism</a:t>
            </a:r>
          </a:p>
          <a:p>
            <a:pPr lvl="1"/>
            <a:r>
              <a:rPr lang="en-US" dirty="0" smtClean="0"/>
              <a:t>Masculinity / Femininity OR performance / humane orientation</a:t>
            </a:r>
          </a:p>
          <a:p>
            <a:pPr lvl="1"/>
            <a:r>
              <a:rPr lang="en-US" dirty="0" smtClean="0"/>
              <a:t>Universalism / particularism</a:t>
            </a:r>
          </a:p>
          <a:p>
            <a:pPr lvl="1"/>
            <a:r>
              <a:rPr lang="en-US" dirty="0" smtClean="0"/>
              <a:t>Neutral / affective</a:t>
            </a:r>
          </a:p>
          <a:p>
            <a:pPr lvl="1"/>
            <a:r>
              <a:rPr lang="en-US" dirty="0" smtClean="0"/>
              <a:t>Achievement / ascription</a:t>
            </a:r>
          </a:p>
          <a:p>
            <a:pPr lvl="1"/>
            <a:r>
              <a:rPr lang="en-US" dirty="0" smtClean="0"/>
              <a:t>Mono-chronic </a:t>
            </a:r>
            <a:r>
              <a:rPr lang="en-US" smtClean="0"/>
              <a:t>/ poly-chronic</a:t>
            </a:r>
            <a:endParaRPr lang="en-US" dirty="0" smtClean="0"/>
          </a:p>
          <a:p>
            <a:pPr lvl="1"/>
            <a:r>
              <a:rPr lang="en-US" dirty="0" smtClean="0"/>
              <a:t>High / low context </a:t>
            </a:r>
          </a:p>
          <a:p>
            <a:pPr lvl="1"/>
            <a:endParaRPr lang="en-US" dirty="0"/>
          </a:p>
        </p:txBody>
      </p:sp>
    </p:spTree>
    <p:extLst>
      <p:ext uri="{BB962C8B-B14F-4D97-AF65-F5344CB8AC3E}">
        <p14:creationId xmlns:p14="http://schemas.microsoft.com/office/powerpoint/2010/main" val="13467306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ltLang="en-US" smtClean="0"/>
              <a:t>Roles in Teams</a:t>
            </a:r>
          </a:p>
        </p:txBody>
      </p:sp>
      <p:sp>
        <p:nvSpPr>
          <p:cNvPr id="27651" name="Content Placeholder 2"/>
          <p:cNvSpPr>
            <a:spLocks noGrp="1"/>
          </p:cNvSpPr>
          <p:nvPr>
            <p:ph idx="1"/>
          </p:nvPr>
        </p:nvSpPr>
        <p:spPr>
          <a:xfrm>
            <a:off x="549965" y="1497497"/>
            <a:ext cx="3962400" cy="4302125"/>
          </a:xfrm>
        </p:spPr>
        <p:txBody>
          <a:bodyPr>
            <a:normAutofit fontScale="92500" lnSpcReduction="10000"/>
          </a:bodyPr>
          <a:lstStyle/>
          <a:p>
            <a:pPr marL="0" indent="0" algn="ctr">
              <a:buNone/>
            </a:pPr>
            <a:r>
              <a:rPr lang="en-US" altLang="en-US" sz="2500" b="1" dirty="0"/>
              <a:t>Task Facilitating Roles</a:t>
            </a:r>
          </a:p>
          <a:p>
            <a:pPr lvl="1"/>
            <a:r>
              <a:rPr lang="en-US" altLang="en-US" sz="2000" dirty="0"/>
              <a:t>Direction giving</a:t>
            </a:r>
          </a:p>
          <a:p>
            <a:pPr lvl="1"/>
            <a:r>
              <a:rPr lang="en-US" altLang="en-US" sz="2000" dirty="0"/>
              <a:t>Information seeking</a:t>
            </a:r>
          </a:p>
          <a:p>
            <a:pPr lvl="1"/>
            <a:r>
              <a:rPr lang="en-US" altLang="en-US" sz="2000" dirty="0"/>
              <a:t>Information giving</a:t>
            </a:r>
          </a:p>
          <a:p>
            <a:pPr lvl="1"/>
            <a:r>
              <a:rPr lang="en-US" altLang="en-US" sz="2000" dirty="0"/>
              <a:t>Elaborating</a:t>
            </a:r>
          </a:p>
          <a:p>
            <a:pPr lvl="1"/>
            <a:r>
              <a:rPr lang="en-US" altLang="en-US" sz="2000" dirty="0"/>
              <a:t>Urging</a:t>
            </a:r>
          </a:p>
          <a:p>
            <a:pPr lvl="1"/>
            <a:r>
              <a:rPr lang="en-US" altLang="en-US" sz="2000" dirty="0"/>
              <a:t>Monitoring</a:t>
            </a:r>
          </a:p>
          <a:p>
            <a:pPr lvl="1"/>
            <a:r>
              <a:rPr lang="en-US" altLang="en-US" sz="2000" dirty="0"/>
              <a:t>Analyzing</a:t>
            </a:r>
          </a:p>
          <a:p>
            <a:pPr lvl="1"/>
            <a:r>
              <a:rPr lang="en-US" altLang="en-US" sz="2000" dirty="0"/>
              <a:t>Reality testing</a:t>
            </a:r>
          </a:p>
          <a:p>
            <a:pPr lvl="1"/>
            <a:r>
              <a:rPr lang="en-US" altLang="en-US" sz="2000" dirty="0"/>
              <a:t>Enforcing</a:t>
            </a:r>
          </a:p>
          <a:p>
            <a:pPr lvl="1"/>
            <a:r>
              <a:rPr lang="en-US" altLang="en-US" sz="2000" dirty="0"/>
              <a:t>Summarizing </a:t>
            </a:r>
          </a:p>
        </p:txBody>
      </p:sp>
      <p:sp>
        <p:nvSpPr>
          <p:cNvPr id="4" name="Content Placeholder 2"/>
          <p:cNvSpPr txBox="1">
            <a:spLocks/>
          </p:cNvSpPr>
          <p:nvPr/>
        </p:nvSpPr>
        <p:spPr bwMode="auto">
          <a:xfrm>
            <a:off x="4683383" y="1497496"/>
            <a:ext cx="4419600" cy="430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69900" indent="-469900" algn="l" rtl="0" eaLnBrk="0" fontAlgn="base" hangingPunct="0">
              <a:spcBef>
                <a:spcPct val="20000"/>
              </a:spcBef>
              <a:spcAft>
                <a:spcPct val="0"/>
              </a:spcAft>
              <a:buClr>
                <a:schemeClr val="bg2"/>
              </a:buClr>
              <a:buSzPct val="70000"/>
              <a:buFont typeface="Wingdings" panose="05000000000000000000" pitchFamily="2" charset="2"/>
              <a:buChar char="o"/>
              <a:defRPr sz="32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SzPct val="75000"/>
              <a:buFont typeface="Wingdings" panose="05000000000000000000" pitchFamily="2" charset="2"/>
              <a:buChar char="n"/>
              <a:defRPr sz="2800">
                <a:solidFill>
                  <a:schemeClr val="tx1"/>
                </a:solidFill>
                <a:latin typeface="+mn-lt"/>
              </a:defRPr>
            </a:lvl2pPr>
            <a:lvl3pPr marL="1377950" indent="-468313" algn="l" rtl="0" eaLnBrk="0" fontAlgn="base" hangingPunct="0">
              <a:spcBef>
                <a:spcPct val="20000"/>
              </a:spcBef>
              <a:spcAft>
                <a:spcPct val="0"/>
              </a:spcAft>
              <a:buClr>
                <a:schemeClr val="bg2"/>
              </a:buClr>
              <a:buSzPct val="65000"/>
              <a:buFont typeface="Wingdings" panose="05000000000000000000" pitchFamily="2" charset="2"/>
              <a:buChar char="o"/>
              <a:defRPr sz="2400">
                <a:solidFill>
                  <a:schemeClr val="tx1"/>
                </a:solidFill>
                <a:latin typeface="+mn-lt"/>
              </a:defRPr>
            </a:lvl3pPr>
            <a:lvl4pPr marL="1827213" indent="-438150" algn="l" rtl="0" eaLnBrk="0" fontAlgn="base" hangingPunct="0">
              <a:spcBef>
                <a:spcPct val="20000"/>
              </a:spcBef>
              <a:spcAft>
                <a:spcPct val="0"/>
              </a:spcAft>
              <a:buClr>
                <a:schemeClr val="accent2"/>
              </a:buClr>
              <a:buSzPct val="75000"/>
              <a:buFont typeface="Wingdings" panose="05000000000000000000" pitchFamily="2" charset="2"/>
              <a:buChar char="n"/>
              <a:defRPr sz="2000">
                <a:solidFill>
                  <a:schemeClr val="tx1"/>
                </a:solidFill>
                <a:latin typeface="+mn-lt"/>
              </a:defRPr>
            </a:lvl4pPr>
            <a:lvl5pPr marL="2297113" indent="-468313" algn="l" rtl="0" eaLnBrk="0" fontAlgn="base" hangingPunct="0">
              <a:spcBef>
                <a:spcPct val="20000"/>
              </a:spcBef>
              <a:spcAft>
                <a:spcPct val="0"/>
              </a:spcAft>
              <a:buClr>
                <a:schemeClr val="accent1"/>
              </a:buClr>
              <a:buSzPct val="50000"/>
              <a:buFont typeface="Wingdings" panose="05000000000000000000" pitchFamily="2" charset="2"/>
              <a:buChar char="o"/>
              <a:defRPr sz="2000">
                <a:solidFill>
                  <a:schemeClr val="tx1"/>
                </a:solidFill>
                <a:latin typeface="+mn-lt"/>
              </a:defRPr>
            </a:lvl5pPr>
            <a:lvl6pPr marL="27543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6pPr>
            <a:lvl7pPr marL="32115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7pPr>
            <a:lvl8pPr marL="36687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8pPr>
            <a:lvl9pPr marL="41259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9pPr>
          </a:lstStyle>
          <a:p>
            <a:pPr marL="0" indent="0" algn="ctr">
              <a:buNone/>
              <a:defRPr/>
            </a:pPr>
            <a:r>
              <a:rPr lang="en-US" sz="2500" b="1" kern="0" dirty="0"/>
              <a:t>Relationship Building Roles</a:t>
            </a:r>
          </a:p>
          <a:p>
            <a:pPr lvl="1">
              <a:defRPr/>
            </a:pPr>
            <a:r>
              <a:rPr lang="en-US" sz="2000" kern="0" dirty="0"/>
              <a:t>Supporting</a:t>
            </a:r>
          </a:p>
          <a:p>
            <a:pPr lvl="1">
              <a:defRPr/>
            </a:pPr>
            <a:r>
              <a:rPr lang="en-US" sz="2000" kern="0" dirty="0"/>
              <a:t>Harmonizing</a:t>
            </a:r>
          </a:p>
          <a:p>
            <a:pPr lvl="1">
              <a:defRPr/>
            </a:pPr>
            <a:r>
              <a:rPr lang="en-US" sz="2000" kern="0" dirty="0"/>
              <a:t>Tension relieving</a:t>
            </a:r>
          </a:p>
          <a:p>
            <a:pPr lvl="1">
              <a:defRPr/>
            </a:pPr>
            <a:r>
              <a:rPr lang="en-US" sz="2000" kern="0" dirty="0"/>
              <a:t>Confronting</a:t>
            </a:r>
          </a:p>
          <a:p>
            <a:pPr lvl="1">
              <a:defRPr/>
            </a:pPr>
            <a:r>
              <a:rPr lang="en-US" sz="2000" kern="0" dirty="0"/>
              <a:t>Energizing</a:t>
            </a:r>
          </a:p>
          <a:p>
            <a:pPr lvl="1">
              <a:defRPr/>
            </a:pPr>
            <a:r>
              <a:rPr lang="en-US" sz="2000" kern="0" dirty="0"/>
              <a:t>Developing</a:t>
            </a:r>
          </a:p>
          <a:p>
            <a:pPr lvl="1">
              <a:defRPr/>
            </a:pPr>
            <a:r>
              <a:rPr lang="en-US" sz="2000" kern="0" dirty="0"/>
              <a:t>Consensus building</a:t>
            </a:r>
          </a:p>
          <a:p>
            <a:pPr lvl="1">
              <a:defRPr/>
            </a:pPr>
            <a:r>
              <a:rPr lang="en-US" sz="2000" kern="0" dirty="0"/>
              <a:t>emphasizing</a:t>
            </a:r>
          </a:p>
        </p:txBody>
      </p:sp>
    </p:spTree>
    <p:extLst>
      <p:ext uri="{BB962C8B-B14F-4D97-AF65-F5344CB8AC3E}">
        <p14:creationId xmlns:p14="http://schemas.microsoft.com/office/powerpoint/2010/main" val="37008530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smtClean="0"/>
              <a:t>Conflict Management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61004876"/>
              </p:ext>
            </p:extLst>
          </p:nvPr>
        </p:nvGraphicFramePr>
        <p:xfrm>
          <a:off x="1355035" y="2061819"/>
          <a:ext cx="7086600" cy="3697287"/>
        </p:xfrm>
        <a:graphic>
          <a:graphicData uri="http://schemas.openxmlformats.org/drawingml/2006/table">
            <a:tbl>
              <a:tblPr firstRow="1" bandRow="1">
                <a:tableStyleId>{5C22544A-7EE6-4342-B048-85BDC9FD1C3A}</a:tableStyleId>
              </a:tblPr>
              <a:tblGrid>
                <a:gridCol w="1771650">
                  <a:extLst>
                    <a:ext uri="{9D8B030D-6E8A-4147-A177-3AD203B41FA5}">
                      <a16:colId xmlns:a16="http://schemas.microsoft.com/office/drawing/2014/main" val="20000"/>
                    </a:ext>
                  </a:extLst>
                </a:gridCol>
                <a:gridCol w="2559050">
                  <a:extLst>
                    <a:ext uri="{9D8B030D-6E8A-4147-A177-3AD203B41FA5}">
                      <a16:colId xmlns:a16="http://schemas.microsoft.com/office/drawing/2014/main" val="20001"/>
                    </a:ext>
                  </a:extLst>
                </a:gridCol>
                <a:gridCol w="2755900">
                  <a:extLst>
                    <a:ext uri="{9D8B030D-6E8A-4147-A177-3AD203B41FA5}">
                      <a16:colId xmlns:a16="http://schemas.microsoft.com/office/drawing/2014/main" val="20002"/>
                    </a:ext>
                  </a:extLst>
                </a:gridCol>
              </a:tblGrid>
              <a:tr h="1045105">
                <a:tc>
                  <a:txBody>
                    <a:bodyPr/>
                    <a:lstStyle/>
                    <a:p>
                      <a:pPr algn="ctr"/>
                      <a:endParaRPr lang="en-US" sz="1800" dirty="0"/>
                    </a:p>
                  </a:txBody>
                  <a:tcPr marT="45727" marB="4572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Agreement</a:t>
                      </a:r>
                    </a:p>
                    <a:p>
                      <a:pPr algn="ctr"/>
                      <a:endParaRPr lang="en-US" sz="1800" dirty="0"/>
                    </a:p>
                  </a:txBody>
                  <a:tcPr marT="45727" marB="45727"/>
                </a:tc>
                <a:tc>
                  <a:txBody>
                    <a:bodyPr/>
                    <a:lstStyle/>
                    <a:p>
                      <a:pPr algn="ctr"/>
                      <a:endParaRPr lang="en-US" sz="1800" dirty="0" smtClean="0"/>
                    </a:p>
                    <a:p>
                      <a:pPr algn="ctr"/>
                      <a:r>
                        <a:rPr lang="en-US" sz="1800" dirty="0" smtClean="0"/>
                        <a:t>Disagreement</a:t>
                      </a:r>
                      <a:endParaRPr lang="en-US" sz="1800" dirty="0"/>
                    </a:p>
                  </a:txBody>
                  <a:tcPr marT="45727" marB="45727"/>
                </a:tc>
                <a:extLst>
                  <a:ext uri="{0D108BD9-81ED-4DB2-BD59-A6C34878D82A}">
                    <a16:rowId xmlns:a16="http://schemas.microsoft.com/office/drawing/2014/main" val="10000"/>
                  </a:ext>
                </a:extLst>
              </a:tr>
              <a:tr h="1463273">
                <a:tc>
                  <a:txBody>
                    <a:bodyPr/>
                    <a:lstStyle/>
                    <a:p>
                      <a:endParaRPr lang="en-US" sz="1800" b="1" dirty="0" smtClean="0">
                        <a:solidFill>
                          <a:schemeClr val="bg1"/>
                        </a:solidFill>
                      </a:endParaRPr>
                    </a:p>
                    <a:p>
                      <a:endParaRPr lang="en-US" sz="1800" b="1" dirty="0" smtClean="0">
                        <a:solidFill>
                          <a:schemeClr val="bg1"/>
                        </a:solidFill>
                      </a:endParaRPr>
                    </a:p>
                    <a:p>
                      <a:r>
                        <a:rPr lang="en-US" sz="1800" b="1" dirty="0" smtClean="0">
                          <a:solidFill>
                            <a:schemeClr val="bg1"/>
                          </a:solidFill>
                        </a:rPr>
                        <a:t>Agreement</a:t>
                      </a:r>
                    </a:p>
                    <a:p>
                      <a:endParaRPr lang="en-US" sz="1800" b="1" dirty="0" smtClean="0">
                        <a:solidFill>
                          <a:schemeClr val="bg1"/>
                        </a:solidFill>
                      </a:endParaRPr>
                    </a:p>
                    <a:p>
                      <a:endParaRPr lang="en-US" sz="1800" b="1" dirty="0">
                        <a:solidFill>
                          <a:schemeClr val="bg1"/>
                        </a:solidFill>
                      </a:endParaRPr>
                    </a:p>
                  </a:txBody>
                  <a:tcPr marT="45727" marB="45727">
                    <a:solidFill>
                      <a:schemeClr val="accent1"/>
                    </a:solidFill>
                  </a:tcPr>
                </a:tc>
                <a:tc>
                  <a:txBody>
                    <a:bodyPr/>
                    <a:lstStyle/>
                    <a:p>
                      <a:pPr algn="ctr"/>
                      <a:endParaRPr lang="en-US" sz="1800" b="1" dirty="0" smtClean="0"/>
                    </a:p>
                    <a:p>
                      <a:pPr algn="ctr"/>
                      <a:endParaRPr lang="en-US" sz="1800" b="1" dirty="0" smtClean="0"/>
                    </a:p>
                    <a:p>
                      <a:pPr algn="ctr"/>
                      <a:r>
                        <a:rPr lang="en-US" sz="1800" b="1" dirty="0" smtClean="0"/>
                        <a:t>Unity</a:t>
                      </a:r>
                    </a:p>
                    <a:p>
                      <a:pPr algn="ctr"/>
                      <a:endParaRPr lang="en-US" sz="1800" b="1" dirty="0"/>
                    </a:p>
                  </a:txBody>
                  <a:tcPr marT="45727" marB="45727"/>
                </a:tc>
                <a:tc>
                  <a:txBody>
                    <a:bodyPr/>
                    <a:lstStyle/>
                    <a:p>
                      <a:pPr algn="ctr"/>
                      <a:endParaRPr lang="en-US" sz="1800" b="1" dirty="0" smtClean="0"/>
                    </a:p>
                    <a:p>
                      <a:pPr algn="ctr"/>
                      <a:endParaRPr lang="en-US" sz="1800" b="1" dirty="0" smtClean="0"/>
                    </a:p>
                    <a:p>
                      <a:pPr algn="ctr"/>
                      <a:r>
                        <a:rPr lang="en-US" sz="1800" b="1" dirty="0" smtClean="0"/>
                        <a:t>Disagreement</a:t>
                      </a:r>
                      <a:endParaRPr lang="en-US" sz="1800" b="1" dirty="0"/>
                    </a:p>
                  </a:txBody>
                  <a:tcPr marT="45727" marB="45727"/>
                </a:tc>
                <a:extLst>
                  <a:ext uri="{0D108BD9-81ED-4DB2-BD59-A6C34878D82A}">
                    <a16:rowId xmlns:a16="http://schemas.microsoft.com/office/drawing/2014/main" val="10001"/>
                  </a:ext>
                </a:extLst>
              </a:tr>
              <a:tr h="1188909">
                <a:tc>
                  <a:txBody>
                    <a:bodyPr/>
                    <a:lstStyle/>
                    <a:p>
                      <a:endParaRPr lang="en-US" sz="1800" b="1" dirty="0" smtClean="0">
                        <a:solidFill>
                          <a:schemeClr val="bg1"/>
                        </a:solidFill>
                      </a:endParaRPr>
                    </a:p>
                    <a:p>
                      <a:r>
                        <a:rPr lang="en-US" sz="1800" b="1" dirty="0" smtClean="0">
                          <a:solidFill>
                            <a:schemeClr val="bg1"/>
                          </a:solidFill>
                        </a:rPr>
                        <a:t>Disagreement</a:t>
                      </a:r>
                    </a:p>
                    <a:p>
                      <a:endParaRPr lang="en-US" sz="1800" b="1" dirty="0" smtClean="0">
                        <a:solidFill>
                          <a:schemeClr val="bg1"/>
                        </a:solidFill>
                      </a:endParaRPr>
                    </a:p>
                    <a:p>
                      <a:endParaRPr lang="en-US" sz="1800" b="1" dirty="0">
                        <a:solidFill>
                          <a:schemeClr val="bg1"/>
                        </a:solidFill>
                      </a:endParaRPr>
                    </a:p>
                  </a:txBody>
                  <a:tcPr marT="45727" marB="45727">
                    <a:solidFill>
                      <a:schemeClr val="accent1"/>
                    </a:solidFill>
                  </a:tcPr>
                </a:tc>
                <a:tc>
                  <a:txBody>
                    <a:bodyPr/>
                    <a:lstStyle/>
                    <a:p>
                      <a:pPr algn="ctr"/>
                      <a:endParaRPr lang="en-US" sz="1800" b="1" dirty="0" smtClean="0"/>
                    </a:p>
                    <a:p>
                      <a:pPr algn="ctr"/>
                      <a:r>
                        <a:rPr lang="en-US" sz="1800" b="1" dirty="0" smtClean="0"/>
                        <a:t>Conformity</a:t>
                      </a:r>
                      <a:endParaRPr lang="en-US" sz="1800" b="1" dirty="0"/>
                    </a:p>
                  </a:txBody>
                  <a:tcPr marT="45727" marB="45727"/>
                </a:tc>
                <a:tc>
                  <a:txBody>
                    <a:bodyPr/>
                    <a:lstStyle/>
                    <a:p>
                      <a:pPr algn="ctr"/>
                      <a:endParaRPr lang="en-US" sz="1800" b="1" dirty="0" smtClean="0"/>
                    </a:p>
                    <a:p>
                      <a:pPr algn="ctr"/>
                      <a:r>
                        <a:rPr lang="en-US" sz="1800" b="1" dirty="0" smtClean="0"/>
                        <a:t>Confrontation</a:t>
                      </a:r>
                      <a:endParaRPr lang="en-US" sz="1800" b="1" dirty="0"/>
                    </a:p>
                  </a:txBody>
                  <a:tcPr marT="45727" marB="45727"/>
                </a:tc>
                <a:extLst>
                  <a:ext uri="{0D108BD9-81ED-4DB2-BD59-A6C34878D82A}">
                    <a16:rowId xmlns:a16="http://schemas.microsoft.com/office/drawing/2014/main" val="10002"/>
                  </a:ext>
                </a:extLst>
              </a:tr>
            </a:tbl>
          </a:graphicData>
        </a:graphic>
      </p:graphicFrame>
      <p:sp>
        <p:nvSpPr>
          <p:cNvPr id="5" name="TextBox 4"/>
          <p:cNvSpPr txBox="1"/>
          <p:nvPr/>
        </p:nvSpPr>
        <p:spPr>
          <a:xfrm>
            <a:off x="4174435" y="1630018"/>
            <a:ext cx="3276600" cy="431800"/>
          </a:xfrm>
          <a:prstGeom prst="rect">
            <a:avLst/>
          </a:prstGeom>
          <a:noFill/>
        </p:spPr>
        <p:txBody>
          <a:bodyPr>
            <a:spAutoFit/>
          </a:bodyPr>
          <a:lstStyle/>
          <a:p>
            <a:pPr algn="ctr">
              <a:defRPr/>
            </a:pPr>
            <a:r>
              <a:rPr lang="en-US" sz="2200" b="1" dirty="0">
                <a:latin typeface="+mj-lt"/>
              </a:rPr>
              <a:t>Rational  Conflict</a:t>
            </a:r>
          </a:p>
        </p:txBody>
      </p:sp>
      <p:sp>
        <p:nvSpPr>
          <p:cNvPr id="6" name="TextBox 5"/>
          <p:cNvSpPr txBox="1"/>
          <p:nvPr/>
        </p:nvSpPr>
        <p:spPr>
          <a:xfrm rot="16200000">
            <a:off x="-601558" y="4196212"/>
            <a:ext cx="3276600" cy="430213"/>
          </a:xfrm>
          <a:prstGeom prst="rect">
            <a:avLst/>
          </a:prstGeom>
          <a:noFill/>
        </p:spPr>
        <p:txBody>
          <a:bodyPr>
            <a:spAutoFit/>
          </a:bodyPr>
          <a:lstStyle/>
          <a:p>
            <a:pPr algn="ctr">
              <a:defRPr/>
            </a:pPr>
            <a:r>
              <a:rPr lang="en-US" sz="2200" b="1" dirty="0">
                <a:latin typeface="+mj-lt"/>
              </a:rPr>
              <a:t>Emotional Conflict</a:t>
            </a:r>
          </a:p>
        </p:txBody>
      </p:sp>
    </p:spTree>
    <p:extLst>
      <p:ext uri="{BB962C8B-B14F-4D97-AF65-F5344CB8AC3E}">
        <p14:creationId xmlns:p14="http://schemas.microsoft.com/office/powerpoint/2010/main" val="12765172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344557" y="0"/>
            <a:ext cx="8686800" cy="1600200"/>
          </a:xfrm>
        </p:spPr>
        <p:txBody>
          <a:bodyPr/>
          <a:lstStyle/>
          <a:p>
            <a:r>
              <a:rPr lang="en-US" altLang="en-US" sz="4000" dirty="0">
                <a:latin typeface="Times New Roman" panose="02020603050405020304" pitchFamily="18" charset="0"/>
                <a:cs typeface="Times New Roman" panose="02020603050405020304" pitchFamily="18" charset="0"/>
              </a:rPr>
              <a:t/>
            </a:r>
            <a:br>
              <a:rPr lang="en-US" altLang="en-US" sz="4000" dirty="0">
                <a:latin typeface="Times New Roman" panose="02020603050405020304" pitchFamily="18" charset="0"/>
                <a:cs typeface="Times New Roman" panose="02020603050405020304" pitchFamily="18" charset="0"/>
              </a:rPr>
            </a:br>
            <a:r>
              <a:rPr lang="en-US" altLang="en-US" sz="4000" b="1" dirty="0">
                <a:latin typeface="Times New Roman" panose="02020603050405020304" pitchFamily="18" charset="0"/>
                <a:cs typeface="Times New Roman" panose="02020603050405020304" pitchFamily="18" charset="0"/>
              </a:rPr>
              <a:t>Providing Feedback to Team Members</a:t>
            </a:r>
          </a:p>
        </p:txBody>
      </p:sp>
      <p:sp>
        <p:nvSpPr>
          <p:cNvPr id="31747" name="Content Placeholder 2"/>
          <p:cNvSpPr>
            <a:spLocks noGrp="1"/>
          </p:cNvSpPr>
          <p:nvPr>
            <p:ph idx="1"/>
          </p:nvPr>
        </p:nvSpPr>
        <p:spPr>
          <a:xfrm>
            <a:off x="1073426" y="1931988"/>
            <a:ext cx="8382000" cy="4316412"/>
          </a:xfrm>
        </p:spPr>
        <p:txBody>
          <a:bodyPr>
            <a:normAutofit/>
          </a:bodyPr>
          <a:lstStyle/>
          <a:p>
            <a:pPr marL="342900" lvl="2" indent="-342900"/>
            <a:r>
              <a:rPr lang="en-US" altLang="en-US" sz="2000" dirty="0" smtClean="0">
                <a:latin typeface="Times New Roman" panose="02020603050405020304" pitchFamily="18" charset="0"/>
                <a:cs typeface="Times New Roman" panose="02020603050405020304" pitchFamily="18" charset="0"/>
              </a:rPr>
              <a:t>Focus on behaviors </a:t>
            </a:r>
          </a:p>
          <a:p>
            <a:pPr marL="342900" lvl="2" indent="-342900"/>
            <a:r>
              <a:rPr lang="en-US" altLang="en-US" sz="2000" dirty="0" smtClean="0">
                <a:latin typeface="Times New Roman" panose="02020603050405020304" pitchFamily="18" charset="0"/>
                <a:cs typeface="Times New Roman" panose="02020603050405020304" pitchFamily="18" charset="0"/>
              </a:rPr>
              <a:t>Focus on observations</a:t>
            </a:r>
          </a:p>
          <a:p>
            <a:pPr marL="342900" lvl="2" indent="-342900"/>
            <a:r>
              <a:rPr lang="en-US" altLang="en-US" sz="2000" dirty="0" smtClean="0">
                <a:latin typeface="Times New Roman" panose="02020603050405020304" pitchFamily="18" charset="0"/>
                <a:cs typeface="Times New Roman" panose="02020603050405020304" pitchFamily="18" charset="0"/>
              </a:rPr>
              <a:t>Focus on description</a:t>
            </a:r>
          </a:p>
          <a:p>
            <a:pPr marL="342900" lvl="2" indent="-342900"/>
            <a:r>
              <a:rPr lang="en-US" altLang="en-US" sz="2000" dirty="0" smtClean="0">
                <a:latin typeface="Times New Roman" panose="02020603050405020304" pitchFamily="18" charset="0"/>
                <a:cs typeface="Times New Roman" panose="02020603050405020304" pitchFamily="18" charset="0"/>
              </a:rPr>
              <a:t>Focus on specific situation / incident</a:t>
            </a:r>
          </a:p>
          <a:p>
            <a:pPr marL="342900" lvl="2" indent="-342900"/>
            <a:r>
              <a:rPr lang="en-US" altLang="en-US" sz="2000" dirty="0" smtClean="0">
                <a:latin typeface="Times New Roman" panose="02020603050405020304" pitchFamily="18" charset="0"/>
                <a:cs typeface="Times New Roman" panose="02020603050405020304" pitchFamily="18" charset="0"/>
              </a:rPr>
              <a:t>Focus on the present</a:t>
            </a:r>
          </a:p>
          <a:p>
            <a:pPr marL="342900" lvl="2" indent="-342900"/>
            <a:r>
              <a:rPr lang="en-US" altLang="en-US" sz="2000" dirty="0" smtClean="0">
                <a:latin typeface="Times New Roman" panose="02020603050405020304" pitchFamily="18" charset="0"/>
                <a:cs typeface="Times New Roman" panose="02020603050405020304" pitchFamily="18" charset="0"/>
              </a:rPr>
              <a:t>Share ideas and information</a:t>
            </a:r>
          </a:p>
          <a:p>
            <a:pPr marL="342900" lvl="2" indent="-342900"/>
            <a:r>
              <a:rPr lang="en-US" altLang="en-US" sz="2000" dirty="0" smtClean="0">
                <a:latin typeface="Times New Roman" panose="02020603050405020304" pitchFamily="18" charset="0"/>
                <a:cs typeface="Times New Roman" panose="02020603050405020304" pitchFamily="18" charset="0"/>
              </a:rPr>
              <a:t>Give feedback that is valuable</a:t>
            </a:r>
          </a:p>
          <a:p>
            <a:pPr marL="342900" lvl="2" indent="-342900"/>
            <a:r>
              <a:rPr lang="en-US" altLang="en-US" sz="2000" dirty="0" smtClean="0">
                <a:latin typeface="Times New Roman" panose="02020603050405020304" pitchFamily="18" charset="0"/>
                <a:cs typeface="Times New Roman" panose="02020603050405020304" pitchFamily="18" charset="0"/>
              </a:rPr>
              <a:t>Give feedback at appropriate time and place  </a:t>
            </a:r>
          </a:p>
          <a:p>
            <a:endParaRPr lang="en-US" alt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978916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ctrTitle"/>
          </p:nvPr>
        </p:nvSpPr>
        <p:spPr>
          <a:xfrm>
            <a:off x="101523" y="-157701"/>
            <a:ext cx="10114384" cy="2641913"/>
          </a:xfrm>
        </p:spPr>
        <p:txBody>
          <a:bodyPr/>
          <a:lstStyle/>
          <a:p>
            <a:pPr algn="ctr"/>
            <a:r>
              <a:rPr lang="en-US" sz="4000" dirty="0" smtClean="0"/>
              <a:t>International Virtual Teams</a:t>
            </a:r>
            <a:endParaRPr lang="en-US" sz="4000" dirty="0"/>
          </a:p>
        </p:txBody>
      </p:sp>
      <p:sp>
        <p:nvSpPr>
          <p:cNvPr id="6" name="Subtitle 2"/>
          <p:cNvSpPr>
            <a:spLocks noGrp="1"/>
          </p:cNvSpPr>
          <p:nvPr>
            <p:ph type="subTitle" idx="1"/>
          </p:nvPr>
        </p:nvSpPr>
        <p:spPr>
          <a:xfrm>
            <a:off x="1507067" y="4050833"/>
            <a:ext cx="7766936" cy="1096899"/>
          </a:xfrm>
        </p:spPr>
        <p:txBody>
          <a:bodyPr>
            <a:noAutofit/>
          </a:bodyPr>
          <a:lstStyle/>
          <a:p>
            <a:pPr algn="l"/>
            <a:r>
              <a:rPr lang="en-US" sz="3000" dirty="0" smtClean="0">
                <a:solidFill>
                  <a:schemeClr val="tx1"/>
                </a:solidFill>
              </a:rPr>
              <a:t>Angers, France</a:t>
            </a:r>
          </a:p>
          <a:p>
            <a:pPr algn="l"/>
            <a:r>
              <a:rPr lang="en-US" sz="3000" dirty="0" smtClean="0">
                <a:solidFill>
                  <a:schemeClr val="tx1"/>
                </a:solidFill>
              </a:rPr>
              <a:t>Summer 2018</a:t>
            </a:r>
            <a:endParaRPr lang="en-US" sz="3000" dirty="0">
              <a:solidFill>
                <a:schemeClr val="tx1"/>
              </a:solidFill>
            </a:endParaRPr>
          </a:p>
        </p:txBody>
      </p:sp>
    </p:spTree>
    <p:extLst>
      <p:ext uri="{BB962C8B-B14F-4D97-AF65-F5344CB8AC3E}">
        <p14:creationId xmlns:p14="http://schemas.microsoft.com/office/powerpoint/2010/main" val="4920057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673" y="577402"/>
            <a:ext cx="8229600" cy="1143000"/>
          </a:xfrm>
        </p:spPr>
        <p:txBody>
          <a:bodyPr/>
          <a:lstStyle/>
          <a:p>
            <a:pPr lvl="1" algn="ctr" rtl="0">
              <a:spcBef>
                <a:spcPct val="0"/>
              </a:spcBef>
            </a:pPr>
            <a:r>
              <a:rPr lang="en-US" sz="4000" b="1" dirty="0"/>
              <a:t>Electronic Communication</a:t>
            </a:r>
            <a:r>
              <a:rPr lang="en-US" dirty="0" smtClean="0"/>
              <a:t/>
            </a:r>
            <a:br>
              <a:rPr lang="en-US" dirty="0" smtClean="0"/>
            </a:br>
            <a:endParaRPr lang="en-US" dirty="0"/>
          </a:p>
        </p:txBody>
      </p:sp>
      <p:sp>
        <p:nvSpPr>
          <p:cNvPr id="3" name="Content Placeholder 2"/>
          <p:cNvSpPr>
            <a:spLocks noGrp="1"/>
          </p:cNvSpPr>
          <p:nvPr>
            <p:ph idx="1"/>
          </p:nvPr>
        </p:nvSpPr>
        <p:spPr>
          <a:xfrm>
            <a:off x="550572" y="1514343"/>
            <a:ext cx="9147220" cy="4525963"/>
          </a:xfrm>
        </p:spPr>
        <p:txBody>
          <a:bodyPr>
            <a:noAutofit/>
          </a:bodyPr>
          <a:lstStyle/>
          <a:p>
            <a:r>
              <a:rPr lang="en-US" sz="3000" dirty="0"/>
              <a:t>What are some electronic communication channels</a:t>
            </a:r>
            <a:r>
              <a:rPr lang="en-US" sz="3000" dirty="0" smtClean="0"/>
              <a:t>?</a:t>
            </a:r>
          </a:p>
          <a:p>
            <a:pPr marL="0" indent="0">
              <a:buNone/>
            </a:pPr>
            <a:endParaRPr lang="en-US" sz="3000" dirty="0"/>
          </a:p>
          <a:p>
            <a:r>
              <a:rPr lang="en-US" sz="3000" dirty="0"/>
              <a:t>What are some advantages of electronic </a:t>
            </a:r>
            <a:r>
              <a:rPr lang="en-US" sz="3000" dirty="0" smtClean="0"/>
              <a:t>communication?</a:t>
            </a:r>
          </a:p>
          <a:p>
            <a:pPr marL="0" indent="0">
              <a:buNone/>
            </a:pPr>
            <a:endParaRPr lang="en-US" sz="3000" dirty="0"/>
          </a:p>
          <a:p>
            <a:r>
              <a:rPr lang="en-US" sz="3000" dirty="0"/>
              <a:t>What are some potential disadvantages of electronic communication?</a:t>
            </a:r>
          </a:p>
        </p:txBody>
      </p:sp>
    </p:spTree>
    <p:extLst>
      <p:ext uri="{BB962C8B-B14F-4D97-AF65-F5344CB8AC3E}">
        <p14:creationId xmlns:p14="http://schemas.microsoft.com/office/powerpoint/2010/main" val="13225833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614" y="609601"/>
            <a:ext cx="8610600" cy="1143000"/>
          </a:xfrm>
        </p:spPr>
        <p:txBody>
          <a:bodyPr>
            <a:normAutofit/>
          </a:bodyPr>
          <a:lstStyle/>
          <a:p>
            <a:r>
              <a:rPr lang="en-US" sz="4000" b="1" dirty="0" smtClean="0"/>
              <a:t>Virtual Teams</a:t>
            </a:r>
            <a:endParaRPr lang="en-US" sz="4000" b="1" dirty="0"/>
          </a:p>
        </p:txBody>
      </p:sp>
      <p:sp>
        <p:nvSpPr>
          <p:cNvPr id="3" name="Content Placeholder 2"/>
          <p:cNvSpPr>
            <a:spLocks noGrp="1"/>
          </p:cNvSpPr>
          <p:nvPr>
            <p:ph idx="1"/>
          </p:nvPr>
        </p:nvSpPr>
        <p:spPr>
          <a:xfrm>
            <a:off x="598867" y="1752601"/>
            <a:ext cx="7924800" cy="4802745"/>
          </a:xfrm>
        </p:spPr>
        <p:txBody>
          <a:bodyPr>
            <a:noAutofit/>
          </a:bodyPr>
          <a:lstStyle/>
          <a:p>
            <a:r>
              <a:rPr lang="en-US" sz="2900" dirty="0" smtClean="0"/>
              <a:t> What are some of the advantages of using virtual teams?</a:t>
            </a:r>
          </a:p>
          <a:p>
            <a:endParaRPr lang="en-US" sz="2900" dirty="0" smtClean="0"/>
          </a:p>
          <a:p>
            <a:r>
              <a:rPr lang="en-US" sz="2900" dirty="0" smtClean="0"/>
              <a:t>What are some of the challenges of using virtual teams?</a:t>
            </a:r>
          </a:p>
          <a:p>
            <a:endParaRPr lang="en-US" sz="2900" dirty="0" smtClean="0"/>
          </a:p>
          <a:p>
            <a:r>
              <a:rPr lang="en-US" sz="2900" dirty="0" smtClean="0"/>
              <a:t>What are the challenges detailed in </a:t>
            </a:r>
            <a:r>
              <a:rPr lang="en-US" sz="2900" dirty="0" err="1" smtClean="0"/>
              <a:t>Oertig</a:t>
            </a:r>
            <a:r>
              <a:rPr lang="en-US" sz="2900" dirty="0" smtClean="0"/>
              <a:t> &amp; </a:t>
            </a:r>
            <a:r>
              <a:rPr lang="en-US" sz="2900" dirty="0" err="1" smtClean="0"/>
              <a:t>Buergi’s</a:t>
            </a:r>
            <a:r>
              <a:rPr lang="en-US" sz="2900" dirty="0" smtClean="0"/>
              <a:t> article?</a:t>
            </a:r>
          </a:p>
          <a:p>
            <a:endParaRPr lang="en-US" sz="2900" dirty="0"/>
          </a:p>
        </p:txBody>
      </p:sp>
    </p:spTree>
    <p:extLst>
      <p:ext uri="{BB962C8B-B14F-4D97-AF65-F5344CB8AC3E}">
        <p14:creationId xmlns:p14="http://schemas.microsoft.com/office/powerpoint/2010/main" val="7187040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3603" y="416417"/>
            <a:ext cx="8229600" cy="1143000"/>
          </a:xfrm>
        </p:spPr>
        <p:txBody>
          <a:bodyPr>
            <a:normAutofit fontScale="90000"/>
          </a:bodyPr>
          <a:lstStyle/>
          <a:p>
            <a:pPr lvl="0"/>
            <a:r>
              <a:rPr lang="en-US" dirty="0" smtClean="0"/>
              <a:t/>
            </a:r>
            <a:br>
              <a:rPr lang="en-US" dirty="0" smtClean="0"/>
            </a:br>
            <a:r>
              <a:rPr lang="en-US" dirty="0" smtClean="0"/>
              <a:t>Virtual team challenges</a:t>
            </a:r>
            <a:endParaRPr lang="en-US" b="1" dirty="0" smtClean="0"/>
          </a:p>
        </p:txBody>
      </p:sp>
      <p:sp>
        <p:nvSpPr>
          <p:cNvPr id="3" name="Content Placeholder 2"/>
          <p:cNvSpPr>
            <a:spLocks noGrp="1"/>
          </p:cNvSpPr>
          <p:nvPr>
            <p:ph idx="1"/>
          </p:nvPr>
        </p:nvSpPr>
        <p:spPr>
          <a:xfrm>
            <a:off x="653603" y="1559417"/>
            <a:ext cx="8458200" cy="4525963"/>
          </a:xfrm>
        </p:spPr>
        <p:txBody>
          <a:bodyPr>
            <a:normAutofit/>
          </a:bodyPr>
          <a:lstStyle/>
          <a:p>
            <a:r>
              <a:rPr lang="en-US" dirty="0" smtClean="0"/>
              <a:t>Leadership challenge</a:t>
            </a:r>
          </a:p>
          <a:p>
            <a:r>
              <a:rPr lang="en-US" dirty="0" smtClean="0"/>
              <a:t>Time differences</a:t>
            </a:r>
          </a:p>
          <a:p>
            <a:r>
              <a:rPr lang="en-US" dirty="0" smtClean="0"/>
              <a:t>Lack of face-to-face contact </a:t>
            </a:r>
          </a:p>
          <a:p>
            <a:r>
              <a:rPr lang="en-US" dirty="0" smtClean="0"/>
              <a:t>Also</a:t>
            </a:r>
          </a:p>
          <a:p>
            <a:pPr lvl="1"/>
            <a:r>
              <a:rPr lang="en-US" dirty="0" smtClean="0"/>
              <a:t>Managing the task</a:t>
            </a:r>
          </a:p>
          <a:p>
            <a:pPr lvl="1"/>
            <a:r>
              <a:rPr lang="en-US" dirty="0" smtClean="0"/>
              <a:t>Managing people</a:t>
            </a:r>
          </a:p>
          <a:p>
            <a:pPr lvl="1"/>
            <a:r>
              <a:rPr lang="en-US" dirty="0" smtClean="0"/>
              <a:t>Managing language and cultural issues</a:t>
            </a:r>
          </a:p>
          <a:p>
            <a:pPr lvl="1"/>
            <a:r>
              <a:rPr lang="en-US" dirty="0" smtClean="0"/>
              <a:t>Managing the matrix</a:t>
            </a:r>
          </a:p>
          <a:p>
            <a:pPr lvl="1"/>
            <a:endParaRPr lang="en-US" dirty="0"/>
          </a:p>
        </p:txBody>
      </p:sp>
    </p:spTree>
    <p:extLst>
      <p:ext uri="{BB962C8B-B14F-4D97-AF65-F5344CB8AC3E}">
        <p14:creationId xmlns:p14="http://schemas.microsoft.com/office/powerpoint/2010/main" val="31673742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614" y="609601"/>
            <a:ext cx="8610600" cy="1143000"/>
          </a:xfrm>
        </p:spPr>
        <p:txBody>
          <a:bodyPr>
            <a:normAutofit/>
          </a:bodyPr>
          <a:lstStyle/>
          <a:p>
            <a:r>
              <a:rPr lang="en-US" sz="4000" b="1" dirty="0" smtClean="0"/>
              <a:t>International Virtual Teams</a:t>
            </a:r>
            <a:endParaRPr lang="en-US" sz="4000" b="1" dirty="0"/>
          </a:p>
        </p:txBody>
      </p:sp>
      <p:sp>
        <p:nvSpPr>
          <p:cNvPr id="3" name="Content Placeholder 2"/>
          <p:cNvSpPr>
            <a:spLocks noGrp="1"/>
          </p:cNvSpPr>
          <p:nvPr>
            <p:ph idx="1"/>
          </p:nvPr>
        </p:nvSpPr>
        <p:spPr>
          <a:xfrm>
            <a:off x="598867" y="1752601"/>
            <a:ext cx="7924800" cy="4802745"/>
          </a:xfrm>
        </p:spPr>
        <p:txBody>
          <a:bodyPr>
            <a:noAutofit/>
          </a:bodyPr>
          <a:lstStyle/>
          <a:p>
            <a:r>
              <a:rPr lang="en-US" sz="2900" dirty="0" smtClean="0"/>
              <a:t>What are some of the recommendations made in </a:t>
            </a:r>
            <a:r>
              <a:rPr lang="en-US" sz="2900" dirty="0" err="1" smtClean="0"/>
              <a:t>Oertig</a:t>
            </a:r>
            <a:r>
              <a:rPr lang="en-US" sz="2900" dirty="0" smtClean="0"/>
              <a:t> </a:t>
            </a:r>
            <a:r>
              <a:rPr lang="en-US" sz="2900" dirty="0"/>
              <a:t>&amp; </a:t>
            </a:r>
            <a:r>
              <a:rPr lang="en-US" sz="2900" dirty="0" err="1"/>
              <a:t>Buergi’s</a:t>
            </a:r>
            <a:r>
              <a:rPr lang="en-US" sz="2900" dirty="0"/>
              <a:t> article</a:t>
            </a:r>
            <a:r>
              <a:rPr lang="en-US" sz="2900" dirty="0" smtClean="0"/>
              <a:t> to addressing the challenges international virtual teams can face?</a:t>
            </a:r>
          </a:p>
          <a:p>
            <a:endParaRPr lang="en-US" sz="2900" dirty="0"/>
          </a:p>
        </p:txBody>
      </p:sp>
    </p:spTree>
    <p:extLst>
      <p:ext uri="{BB962C8B-B14F-4D97-AF65-F5344CB8AC3E}">
        <p14:creationId xmlns:p14="http://schemas.microsoft.com/office/powerpoint/2010/main" val="24415950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217" y="381000"/>
            <a:ext cx="8229600" cy="1143000"/>
          </a:xfrm>
        </p:spPr>
        <p:txBody>
          <a:bodyPr>
            <a:normAutofit/>
          </a:bodyPr>
          <a:lstStyle/>
          <a:p>
            <a:r>
              <a:rPr lang="en-US" sz="4000" b="1" dirty="0"/>
              <a:t>Groups and Teams</a:t>
            </a:r>
          </a:p>
        </p:txBody>
      </p:sp>
      <p:sp>
        <p:nvSpPr>
          <p:cNvPr id="3" name="Content Placeholder 2"/>
          <p:cNvSpPr>
            <a:spLocks noGrp="1"/>
          </p:cNvSpPr>
          <p:nvPr>
            <p:ph idx="1"/>
          </p:nvPr>
        </p:nvSpPr>
        <p:spPr>
          <a:xfrm>
            <a:off x="310888" y="1086117"/>
            <a:ext cx="6038397" cy="5443471"/>
          </a:xfrm>
        </p:spPr>
        <p:txBody>
          <a:bodyPr>
            <a:noAutofit/>
          </a:bodyPr>
          <a:lstStyle/>
          <a:p>
            <a:r>
              <a:rPr lang="en-US" sz="3000" dirty="0" smtClean="0"/>
              <a:t>How </a:t>
            </a:r>
            <a:r>
              <a:rPr lang="en-US" sz="3000" dirty="0"/>
              <a:t>are groups and teams different?</a:t>
            </a:r>
          </a:p>
          <a:p>
            <a:r>
              <a:rPr lang="en-US" sz="3000" dirty="0"/>
              <a:t>What are the three key differences between groups and teams?</a:t>
            </a:r>
          </a:p>
          <a:p>
            <a:r>
              <a:rPr lang="en-US" sz="3000" dirty="0"/>
              <a:t>What are some of the benefits of using teams?</a:t>
            </a:r>
          </a:p>
          <a:p>
            <a:r>
              <a:rPr lang="en-US" sz="3000" dirty="0"/>
              <a:t>Are there any disadvantages to using teams?</a:t>
            </a:r>
          </a:p>
        </p:txBody>
      </p:sp>
      <p:pic>
        <p:nvPicPr>
          <p:cNvPr id="4" name="Picture 2" descr="Ocean's Eleven Poster">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19014" y="1524000"/>
            <a:ext cx="2857500" cy="4252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136720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p:cNvGrpSpPr/>
          <p:nvPr/>
        </p:nvGrpSpPr>
        <p:grpSpPr>
          <a:xfrm>
            <a:off x="2248080" y="680860"/>
            <a:ext cx="4941988" cy="1247913"/>
            <a:chOff x="2120348" y="817218"/>
            <a:chExt cx="4119217" cy="1247913"/>
          </a:xfrm>
        </p:grpSpPr>
        <p:sp>
          <p:nvSpPr>
            <p:cNvPr id="2" name="Left-Right Arrow Callout 1"/>
            <p:cNvSpPr/>
            <p:nvPr/>
          </p:nvSpPr>
          <p:spPr>
            <a:xfrm>
              <a:off x="2120348" y="817218"/>
              <a:ext cx="4119217" cy="1247913"/>
            </a:xfrm>
            <a:prstGeom prst="leftRightArrowCallou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Task Complexity</a:t>
              </a:r>
            </a:p>
          </p:txBody>
        </p:sp>
        <p:sp>
          <p:nvSpPr>
            <p:cNvPr id="3" name="TextBox 2"/>
            <p:cNvSpPr txBox="1"/>
            <p:nvPr/>
          </p:nvSpPr>
          <p:spPr>
            <a:xfrm>
              <a:off x="2374378" y="1247914"/>
              <a:ext cx="875561" cy="369332"/>
            </a:xfrm>
            <a:prstGeom prst="rect">
              <a:avLst/>
            </a:prstGeom>
            <a:noFill/>
          </p:spPr>
          <p:txBody>
            <a:bodyPr wrap="none" rtlCol="0">
              <a:spAutoFit/>
            </a:bodyPr>
            <a:lstStyle/>
            <a:p>
              <a:r>
                <a:rPr lang="en-US" dirty="0"/>
                <a:t>Simple</a:t>
              </a:r>
            </a:p>
          </p:txBody>
        </p:sp>
        <p:sp>
          <p:nvSpPr>
            <p:cNvPr id="4" name="TextBox 3"/>
            <p:cNvSpPr txBox="1"/>
            <p:nvPr/>
          </p:nvSpPr>
          <p:spPr>
            <a:xfrm>
              <a:off x="5135221" y="1252812"/>
              <a:ext cx="1075936" cy="369332"/>
            </a:xfrm>
            <a:prstGeom prst="rect">
              <a:avLst/>
            </a:prstGeom>
            <a:noFill/>
          </p:spPr>
          <p:txBody>
            <a:bodyPr wrap="none" rtlCol="0">
              <a:spAutoFit/>
            </a:bodyPr>
            <a:lstStyle/>
            <a:p>
              <a:r>
                <a:rPr lang="en-US" dirty="0"/>
                <a:t>Complex</a:t>
              </a:r>
            </a:p>
          </p:txBody>
        </p:sp>
      </p:grpSp>
      <p:grpSp>
        <p:nvGrpSpPr>
          <p:cNvPr id="12" name="Group 11"/>
          <p:cNvGrpSpPr/>
          <p:nvPr/>
        </p:nvGrpSpPr>
        <p:grpSpPr>
          <a:xfrm>
            <a:off x="2272812" y="2236904"/>
            <a:ext cx="4818100" cy="1247913"/>
            <a:chOff x="2206941" y="2394244"/>
            <a:chExt cx="4278357" cy="1247913"/>
          </a:xfrm>
        </p:grpSpPr>
        <p:sp>
          <p:nvSpPr>
            <p:cNvPr id="5" name="Left-Right Arrow Callout 4"/>
            <p:cNvSpPr/>
            <p:nvPr/>
          </p:nvSpPr>
          <p:spPr>
            <a:xfrm>
              <a:off x="2206941" y="2394244"/>
              <a:ext cx="4119217" cy="1247913"/>
            </a:xfrm>
            <a:prstGeom prst="leftRightArrowCallout">
              <a:avLst/>
            </a:prstGeom>
            <a:solidFill>
              <a:schemeClr val="accent4">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Time</a:t>
              </a:r>
            </a:p>
          </p:txBody>
        </p:sp>
        <p:sp>
          <p:nvSpPr>
            <p:cNvPr id="6" name="TextBox 5"/>
            <p:cNvSpPr txBox="1"/>
            <p:nvPr/>
          </p:nvSpPr>
          <p:spPr>
            <a:xfrm>
              <a:off x="2449928" y="2808984"/>
              <a:ext cx="1000595" cy="369332"/>
            </a:xfrm>
            <a:prstGeom prst="rect">
              <a:avLst/>
            </a:prstGeom>
            <a:solidFill>
              <a:schemeClr val="accent4">
                <a:lumMod val="60000"/>
                <a:lumOff val="40000"/>
              </a:schemeClr>
            </a:solidFill>
          </p:spPr>
          <p:txBody>
            <a:bodyPr wrap="none" rtlCol="0">
              <a:spAutoFit/>
            </a:bodyPr>
            <a:lstStyle/>
            <a:p>
              <a:r>
                <a:rPr lang="en-US" dirty="0"/>
                <a:t>No time</a:t>
              </a:r>
            </a:p>
          </p:txBody>
        </p:sp>
        <p:sp>
          <p:nvSpPr>
            <p:cNvPr id="7" name="TextBox 6"/>
            <p:cNvSpPr txBox="1"/>
            <p:nvPr/>
          </p:nvSpPr>
          <p:spPr>
            <a:xfrm>
              <a:off x="4824266" y="2808984"/>
              <a:ext cx="1661032" cy="369332"/>
            </a:xfrm>
            <a:prstGeom prst="rect">
              <a:avLst/>
            </a:prstGeom>
            <a:noFill/>
          </p:spPr>
          <p:txBody>
            <a:bodyPr wrap="none" rtlCol="0">
              <a:spAutoFit/>
            </a:bodyPr>
            <a:lstStyle/>
            <a:p>
              <a:r>
                <a:rPr lang="en-US" dirty="0"/>
                <a:t>Plenty of time</a:t>
              </a:r>
            </a:p>
          </p:txBody>
        </p:sp>
      </p:grpSp>
      <p:grpSp>
        <p:nvGrpSpPr>
          <p:cNvPr id="13" name="Group 12"/>
          <p:cNvGrpSpPr/>
          <p:nvPr/>
        </p:nvGrpSpPr>
        <p:grpSpPr>
          <a:xfrm>
            <a:off x="2283855" y="3827172"/>
            <a:ext cx="4627840" cy="1247913"/>
            <a:chOff x="2217984" y="3984512"/>
            <a:chExt cx="4119217" cy="1247913"/>
          </a:xfrm>
        </p:grpSpPr>
        <p:sp>
          <p:nvSpPr>
            <p:cNvPr id="8" name="Left-Right Arrow Callout 7"/>
            <p:cNvSpPr/>
            <p:nvPr/>
          </p:nvSpPr>
          <p:spPr>
            <a:xfrm>
              <a:off x="2217984" y="3984512"/>
              <a:ext cx="4119217" cy="1247913"/>
            </a:xfrm>
            <a:prstGeom prst="leftRightArrowCallout">
              <a:avLst/>
            </a:prstGeom>
            <a:solidFill>
              <a:schemeClr val="accent6">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Commitment</a:t>
              </a:r>
            </a:p>
          </p:txBody>
        </p:sp>
        <p:sp>
          <p:nvSpPr>
            <p:cNvPr id="9" name="TextBox 8"/>
            <p:cNvSpPr txBox="1"/>
            <p:nvPr/>
          </p:nvSpPr>
          <p:spPr>
            <a:xfrm>
              <a:off x="2218025" y="4415208"/>
              <a:ext cx="1527982" cy="369332"/>
            </a:xfrm>
            <a:prstGeom prst="rect">
              <a:avLst/>
            </a:prstGeom>
            <a:noFill/>
          </p:spPr>
          <p:txBody>
            <a:bodyPr wrap="none" rtlCol="0">
              <a:spAutoFit/>
            </a:bodyPr>
            <a:lstStyle/>
            <a:p>
              <a:r>
                <a:rPr lang="en-US" dirty="0"/>
                <a:t>Not essential</a:t>
              </a:r>
            </a:p>
          </p:txBody>
        </p:sp>
        <p:sp>
          <p:nvSpPr>
            <p:cNvPr id="10" name="TextBox 9"/>
            <p:cNvSpPr txBox="1"/>
            <p:nvPr/>
          </p:nvSpPr>
          <p:spPr>
            <a:xfrm>
              <a:off x="5155556" y="4398020"/>
              <a:ext cx="1093569" cy="369332"/>
            </a:xfrm>
            <a:prstGeom prst="rect">
              <a:avLst/>
            </a:prstGeom>
            <a:noFill/>
          </p:spPr>
          <p:txBody>
            <a:bodyPr wrap="none" rtlCol="0">
              <a:spAutoFit/>
            </a:bodyPr>
            <a:lstStyle/>
            <a:p>
              <a:r>
                <a:rPr lang="en-US" dirty="0"/>
                <a:t>Essential</a:t>
              </a:r>
            </a:p>
          </p:txBody>
        </p:sp>
      </p:grpSp>
      <p:sp>
        <p:nvSpPr>
          <p:cNvPr id="14" name="TextBox 13"/>
          <p:cNvSpPr txBox="1"/>
          <p:nvPr/>
        </p:nvSpPr>
        <p:spPr>
          <a:xfrm rot="16200000">
            <a:off x="155659" y="2476610"/>
            <a:ext cx="3155532" cy="830997"/>
          </a:xfrm>
          <a:prstGeom prst="rect">
            <a:avLst/>
          </a:prstGeom>
          <a:noFill/>
        </p:spPr>
        <p:txBody>
          <a:bodyPr wrap="square" rtlCol="0">
            <a:spAutoFit/>
          </a:bodyPr>
          <a:lstStyle/>
          <a:p>
            <a:pPr algn="ctr"/>
            <a:r>
              <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Assign to Individual</a:t>
            </a:r>
          </a:p>
        </p:txBody>
      </p:sp>
      <p:sp>
        <p:nvSpPr>
          <p:cNvPr id="15" name="TextBox 14"/>
          <p:cNvSpPr txBox="1"/>
          <p:nvPr/>
        </p:nvSpPr>
        <p:spPr>
          <a:xfrm rot="5400000">
            <a:off x="5843135" y="2661277"/>
            <a:ext cx="3155532" cy="461665"/>
          </a:xfrm>
          <a:prstGeom prst="rect">
            <a:avLst/>
          </a:prstGeom>
          <a:noFill/>
        </p:spPr>
        <p:txBody>
          <a:bodyPr wrap="square" rtlCol="0">
            <a:spAutoFit/>
          </a:bodyPr>
          <a:lstStyle/>
          <a:p>
            <a:pPr algn="ctr"/>
            <a:r>
              <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Assign to Team</a:t>
            </a:r>
          </a:p>
        </p:txBody>
      </p:sp>
      <p:sp>
        <p:nvSpPr>
          <p:cNvPr id="16" name="Rectangle 15"/>
          <p:cNvSpPr/>
          <p:nvPr/>
        </p:nvSpPr>
        <p:spPr>
          <a:xfrm>
            <a:off x="1957453" y="5406788"/>
            <a:ext cx="4572000" cy="1015663"/>
          </a:xfrm>
          <a:prstGeom prst="rect">
            <a:avLst/>
          </a:prstGeom>
        </p:spPr>
        <p:txBody>
          <a:bodyPr>
            <a:spAutoFit/>
          </a:bodyPr>
          <a:lstStyle/>
          <a:p>
            <a:pPr algn="ctr"/>
            <a:r>
              <a:rPr lang="en-US" sz="3000" b="1" dirty="0"/>
              <a:t>Factors in the use of Teams </a:t>
            </a:r>
          </a:p>
        </p:txBody>
      </p:sp>
    </p:spTree>
    <p:extLst>
      <p:ext uri="{BB962C8B-B14F-4D97-AF65-F5344CB8AC3E}">
        <p14:creationId xmlns:p14="http://schemas.microsoft.com/office/powerpoint/2010/main" val="32356774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614" y="609601"/>
            <a:ext cx="8610600" cy="1143000"/>
          </a:xfrm>
        </p:spPr>
        <p:txBody>
          <a:bodyPr>
            <a:normAutofit/>
          </a:bodyPr>
          <a:lstStyle/>
          <a:p>
            <a:r>
              <a:rPr lang="en-US" sz="4000" b="1" dirty="0"/>
              <a:t>Structural Issues </a:t>
            </a:r>
            <a:r>
              <a:rPr lang="en-US" sz="4000" b="1" dirty="0" smtClean="0"/>
              <a:t>in Teams</a:t>
            </a:r>
            <a:endParaRPr lang="en-US" sz="4000" b="1" dirty="0"/>
          </a:p>
        </p:txBody>
      </p:sp>
      <p:sp>
        <p:nvSpPr>
          <p:cNvPr id="3" name="Content Placeholder 2"/>
          <p:cNvSpPr>
            <a:spLocks noGrp="1"/>
          </p:cNvSpPr>
          <p:nvPr>
            <p:ph idx="1"/>
          </p:nvPr>
        </p:nvSpPr>
        <p:spPr>
          <a:xfrm>
            <a:off x="598867" y="1752601"/>
            <a:ext cx="7924800" cy="4802745"/>
          </a:xfrm>
        </p:spPr>
        <p:txBody>
          <a:bodyPr>
            <a:noAutofit/>
          </a:bodyPr>
          <a:lstStyle/>
          <a:p>
            <a:r>
              <a:rPr lang="en-US" sz="2900" dirty="0"/>
              <a:t>How big should the group be? Is there an ideal group size?</a:t>
            </a:r>
          </a:p>
          <a:p>
            <a:endParaRPr lang="en-US" sz="2900" dirty="0" smtClean="0"/>
          </a:p>
          <a:p>
            <a:r>
              <a:rPr lang="en-US" sz="2900" dirty="0" smtClean="0"/>
              <a:t>How </a:t>
            </a:r>
            <a:r>
              <a:rPr lang="en-US" sz="2900" dirty="0"/>
              <a:t>should we select group members? What determines group composition?</a:t>
            </a:r>
          </a:p>
          <a:p>
            <a:pPr lvl="1"/>
            <a:endParaRPr lang="en-US" sz="2500" dirty="0" smtClean="0"/>
          </a:p>
          <a:p>
            <a:r>
              <a:rPr lang="en-US" sz="2900" dirty="0" smtClean="0"/>
              <a:t>Are there some additional considerations when working in international teams?</a:t>
            </a:r>
            <a:endParaRPr lang="en-US" sz="2900" dirty="0"/>
          </a:p>
        </p:txBody>
      </p:sp>
    </p:spTree>
    <p:extLst>
      <p:ext uri="{BB962C8B-B14F-4D97-AF65-F5344CB8AC3E}">
        <p14:creationId xmlns:p14="http://schemas.microsoft.com/office/powerpoint/2010/main" val="27015267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42091" y="5354050"/>
            <a:ext cx="7848599" cy="830997"/>
          </a:xfrm>
          <a:prstGeom prst="rect">
            <a:avLst/>
          </a:prstGeom>
        </p:spPr>
        <p:txBody>
          <a:bodyPr wrap="square">
            <a:spAutoFit/>
          </a:bodyPr>
          <a:lstStyle/>
          <a:p>
            <a:pPr algn="ctr"/>
            <a:r>
              <a:rPr lang="en-US" dirty="0"/>
              <a:t> </a:t>
            </a:r>
          </a:p>
          <a:p>
            <a:pPr algn="ctr"/>
            <a:r>
              <a:rPr lang="en-US" sz="3000" b="1" dirty="0"/>
              <a:t>Stages of Team Development </a:t>
            </a:r>
          </a:p>
        </p:txBody>
      </p:sp>
      <p:sp>
        <p:nvSpPr>
          <p:cNvPr id="14" name="Round Diagonal Corner Rectangle 13"/>
          <p:cNvSpPr/>
          <p:nvPr/>
        </p:nvSpPr>
        <p:spPr>
          <a:xfrm>
            <a:off x="467629" y="3252305"/>
            <a:ext cx="2480970" cy="938696"/>
          </a:xfrm>
          <a:prstGeom prst="round2Diag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t>Forming</a:t>
            </a:r>
          </a:p>
        </p:txBody>
      </p:sp>
      <p:grpSp>
        <p:nvGrpSpPr>
          <p:cNvPr id="23" name="Group 22"/>
          <p:cNvGrpSpPr/>
          <p:nvPr/>
        </p:nvGrpSpPr>
        <p:grpSpPr>
          <a:xfrm>
            <a:off x="513489" y="4189509"/>
            <a:ext cx="9351728" cy="1038041"/>
            <a:chOff x="585304" y="4660378"/>
            <a:chExt cx="8238435" cy="1038041"/>
          </a:xfrm>
          <a:solidFill>
            <a:schemeClr val="accent6">
              <a:lumMod val="60000"/>
              <a:lumOff val="40000"/>
            </a:schemeClr>
          </a:solidFill>
        </p:grpSpPr>
        <p:sp>
          <p:nvSpPr>
            <p:cNvPr id="20" name="Right Arrow 19"/>
            <p:cNvSpPr/>
            <p:nvPr/>
          </p:nvSpPr>
          <p:spPr>
            <a:xfrm>
              <a:off x="585304" y="4660378"/>
              <a:ext cx="8238435" cy="1038041"/>
            </a:xfrm>
            <a:prstGeom prst="rightArrow">
              <a:avLst/>
            </a:prstGeom>
            <a:grp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t>Group Maturity</a:t>
              </a:r>
            </a:p>
          </p:txBody>
        </p:sp>
        <p:sp>
          <p:nvSpPr>
            <p:cNvPr id="21" name="TextBox 20"/>
            <p:cNvSpPr txBox="1"/>
            <p:nvPr/>
          </p:nvSpPr>
          <p:spPr>
            <a:xfrm>
              <a:off x="585304" y="4965178"/>
              <a:ext cx="2079415" cy="369332"/>
            </a:xfrm>
            <a:prstGeom prst="rect">
              <a:avLst/>
            </a:prstGeom>
            <a:noFill/>
          </p:spPr>
          <p:txBody>
            <a:bodyPr wrap="none" rtlCol="0">
              <a:spAutoFit/>
            </a:bodyPr>
            <a:lstStyle/>
            <a:p>
              <a:r>
                <a:rPr lang="en-US" b="1" dirty="0"/>
                <a:t>Ineffective Group</a:t>
              </a:r>
            </a:p>
          </p:txBody>
        </p:sp>
        <p:sp>
          <p:nvSpPr>
            <p:cNvPr id="22" name="TextBox 21"/>
            <p:cNvSpPr txBox="1"/>
            <p:nvPr/>
          </p:nvSpPr>
          <p:spPr>
            <a:xfrm>
              <a:off x="6833704" y="4965178"/>
              <a:ext cx="1575175" cy="369332"/>
            </a:xfrm>
            <a:prstGeom prst="rect">
              <a:avLst/>
            </a:prstGeom>
            <a:noFill/>
          </p:spPr>
          <p:txBody>
            <a:bodyPr wrap="none" rtlCol="0">
              <a:spAutoFit/>
            </a:bodyPr>
            <a:lstStyle/>
            <a:p>
              <a:r>
                <a:rPr lang="en-US" b="1" dirty="0"/>
                <a:t>Mature Team</a:t>
              </a:r>
            </a:p>
          </p:txBody>
        </p:sp>
      </p:grpSp>
      <p:sp>
        <p:nvSpPr>
          <p:cNvPr id="25" name="Round Diagonal Corner Rectangle 24"/>
          <p:cNvSpPr/>
          <p:nvPr/>
        </p:nvSpPr>
        <p:spPr>
          <a:xfrm>
            <a:off x="2151737" y="2641191"/>
            <a:ext cx="2480970" cy="938696"/>
          </a:xfrm>
          <a:prstGeom prst="round2DiagRect">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t>Storming</a:t>
            </a:r>
          </a:p>
        </p:txBody>
      </p:sp>
      <p:sp>
        <p:nvSpPr>
          <p:cNvPr id="12" name="Round Diagonal Corner Rectangle 11"/>
          <p:cNvSpPr/>
          <p:nvPr/>
        </p:nvSpPr>
        <p:spPr>
          <a:xfrm>
            <a:off x="3901729" y="2031569"/>
            <a:ext cx="2480970" cy="938696"/>
          </a:xfrm>
          <a:prstGeom prst="round2DiagRect">
            <a:avLst/>
          </a:prstGeom>
          <a:solidFill>
            <a:schemeClr val="accent5">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t>Norming</a:t>
            </a:r>
          </a:p>
        </p:txBody>
      </p:sp>
      <p:sp>
        <p:nvSpPr>
          <p:cNvPr id="13" name="Round Diagonal Corner Rectangle 12"/>
          <p:cNvSpPr/>
          <p:nvPr/>
        </p:nvSpPr>
        <p:spPr>
          <a:xfrm>
            <a:off x="5508151" y="1427923"/>
            <a:ext cx="2480970" cy="938696"/>
          </a:xfrm>
          <a:prstGeom prst="round2DiagRect">
            <a:avLst/>
          </a:prstGeom>
          <a:solidFill>
            <a:schemeClr val="accent3">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t>Performing</a:t>
            </a:r>
          </a:p>
        </p:txBody>
      </p:sp>
      <p:sp>
        <p:nvSpPr>
          <p:cNvPr id="15" name="Rectangle 14"/>
          <p:cNvSpPr/>
          <p:nvPr/>
        </p:nvSpPr>
        <p:spPr>
          <a:xfrm>
            <a:off x="7505839" y="844223"/>
            <a:ext cx="1662450" cy="91440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b="1" dirty="0"/>
              <a:t>Adjourning</a:t>
            </a:r>
          </a:p>
        </p:txBody>
      </p:sp>
    </p:spTree>
    <p:extLst>
      <p:ext uri="{BB962C8B-B14F-4D97-AF65-F5344CB8AC3E}">
        <p14:creationId xmlns:p14="http://schemas.microsoft.com/office/powerpoint/2010/main" val="30927457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3603" y="416417"/>
            <a:ext cx="8229600" cy="1143000"/>
          </a:xfrm>
        </p:spPr>
        <p:txBody>
          <a:bodyPr>
            <a:normAutofit fontScale="90000"/>
          </a:bodyPr>
          <a:lstStyle/>
          <a:p>
            <a:pPr lvl="0"/>
            <a:r>
              <a:rPr lang="en-US" dirty="0" smtClean="0"/>
              <a:t/>
            </a:r>
            <a:br>
              <a:rPr lang="en-US" dirty="0" smtClean="0"/>
            </a:br>
            <a:r>
              <a:rPr lang="en-US" b="1" dirty="0" smtClean="0"/>
              <a:t>Helping </a:t>
            </a:r>
            <a:r>
              <a:rPr lang="en-US" b="1" dirty="0"/>
              <a:t>Teams Become Effective</a:t>
            </a:r>
            <a:r>
              <a:rPr lang="en-US" dirty="0"/>
              <a:t/>
            </a:r>
            <a:br>
              <a:rPr lang="en-US" dirty="0"/>
            </a:br>
            <a:endParaRPr lang="en-US" dirty="0"/>
          </a:p>
        </p:txBody>
      </p:sp>
      <p:sp>
        <p:nvSpPr>
          <p:cNvPr id="3" name="Content Placeholder 2"/>
          <p:cNvSpPr>
            <a:spLocks noGrp="1"/>
          </p:cNvSpPr>
          <p:nvPr>
            <p:ph idx="1"/>
          </p:nvPr>
        </p:nvSpPr>
        <p:spPr>
          <a:xfrm>
            <a:off x="653603" y="1559417"/>
            <a:ext cx="8458200" cy="4525963"/>
          </a:xfrm>
        </p:spPr>
        <p:txBody>
          <a:bodyPr>
            <a:normAutofit/>
          </a:bodyPr>
          <a:lstStyle/>
          <a:p>
            <a:pPr marL="457200" indent="-457200"/>
            <a:r>
              <a:rPr lang="en-US" b="1" dirty="0" smtClean="0"/>
              <a:t>Clear common goals</a:t>
            </a:r>
            <a:r>
              <a:rPr lang="en-US" dirty="0" smtClean="0"/>
              <a:t>: SMART goals</a:t>
            </a:r>
            <a:endParaRPr lang="en-US" dirty="0"/>
          </a:p>
          <a:p>
            <a:pPr marL="457200" indent="-457200"/>
            <a:r>
              <a:rPr lang="en-US" b="1" dirty="0" smtClean="0"/>
              <a:t>Careful selection</a:t>
            </a:r>
            <a:r>
              <a:rPr lang="en-US" dirty="0" smtClean="0"/>
              <a:t>: complementary skills &amp; diversity</a:t>
            </a:r>
          </a:p>
          <a:p>
            <a:pPr marL="457200" indent="-457200"/>
            <a:r>
              <a:rPr lang="en-US" b="1" dirty="0" smtClean="0"/>
              <a:t>Building cohesion</a:t>
            </a:r>
            <a:r>
              <a:rPr lang="en-US" dirty="0" smtClean="0"/>
              <a:t>: give teams time to establish norms</a:t>
            </a:r>
            <a:endParaRPr lang="en-US" dirty="0"/>
          </a:p>
          <a:p>
            <a:pPr marL="457200" indent="-457200"/>
            <a:r>
              <a:rPr lang="en-US" b="1" dirty="0"/>
              <a:t>Developing </a:t>
            </a:r>
            <a:r>
              <a:rPr lang="en-US" b="1" dirty="0" smtClean="0"/>
              <a:t>Trust</a:t>
            </a:r>
            <a:r>
              <a:rPr lang="en-US" dirty="0" smtClean="0"/>
              <a:t>: develop mutual accountability</a:t>
            </a:r>
            <a:endParaRPr lang="en-US" dirty="0"/>
          </a:p>
          <a:p>
            <a:pPr marL="457200" indent="-457200"/>
            <a:r>
              <a:rPr lang="en-US" b="1" dirty="0"/>
              <a:t>Team </a:t>
            </a:r>
            <a:r>
              <a:rPr lang="en-US" b="1" dirty="0" smtClean="0"/>
              <a:t>Leadership</a:t>
            </a:r>
            <a:r>
              <a:rPr lang="en-US" dirty="0" smtClean="0"/>
              <a:t>: leader as coach / facilitator</a:t>
            </a:r>
          </a:p>
          <a:p>
            <a:pPr marL="457200" indent="-457200"/>
            <a:r>
              <a:rPr lang="en-US" b="1" dirty="0" smtClean="0"/>
              <a:t>Training</a:t>
            </a:r>
            <a:r>
              <a:rPr lang="en-US" dirty="0" smtClean="0"/>
              <a:t>: task relevant skills training</a:t>
            </a:r>
            <a:endParaRPr lang="en-US" dirty="0"/>
          </a:p>
          <a:p>
            <a:pPr marL="457200" indent="-457200"/>
            <a:r>
              <a:rPr lang="en-US" b="1" dirty="0"/>
              <a:t>Managing Team </a:t>
            </a:r>
            <a:r>
              <a:rPr lang="en-US" b="1" dirty="0" smtClean="0"/>
              <a:t>Conflict</a:t>
            </a:r>
            <a:r>
              <a:rPr lang="en-US" dirty="0" smtClean="0"/>
              <a:t>: conflict can be functional</a:t>
            </a:r>
            <a:endParaRPr lang="en-US" dirty="0"/>
          </a:p>
          <a:p>
            <a:pPr marL="457200" indent="-457200"/>
            <a:r>
              <a:rPr lang="en-US" b="1" dirty="0"/>
              <a:t>Reward </a:t>
            </a:r>
            <a:r>
              <a:rPr lang="en-US" b="1" dirty="0" smtClean="0"/>
              <a:t>Structure</a:t>
            </a:r>
            <a:r>
              <a:rPr lang="en-US" dirty="0" smtClean="0"/>
              <a:t>: combine individual &amp; team rewards</a:t>
            </a:r>
            <a:endParaRPr lang="en-US" dirty="0"/>
          </a:p>
          <a:p>
            <a:pPr marL="457200" indent="-457200"/>
            <a:r>
              <a:rPr lang="en-US" b="1" dirty="0"/>
              <a:t>Organizational </a:t>
            </a:r>
            <a:r>
              <a:rPr lang="en-US" b="1" dirty="0" smtClean="0"/>
              <a:t>Structure</a:t>
            </a:r>
            <a:r>
              <a:rPr lang="en-US" dirty="0" smtClean="0"/>
              <a:t>: structural changes</a:t>
            </a:r>
            <a:endParaRPr lang="en-US" dirty="0"/>
          </a:p>
          <a:p>
            <a:pPr marL="457200" indent="-457200"/>
            <a:r>
              <a:rPr lang="en-US" b="1" dirty="0"/>
              <a:t>Building an Ethical Collaborative </a:t>
            </a:r>
            <a:r>
              <a:rPr lang="en-US" b="1" dirty="0" smtClean="0"/>
              <a:t>Culture</a:t>
            </a:r>
            <a:r>
              <a:rPr lang="en-US" dirty="0" smtClean="0"/>
              <a:t>: collaborative culture</a:t>
            </a:r>
            <a:endParaRPr lang="en-US" b="1" dirty="0"/>
          </a:p>
          <a:p>
            <a:endParaRPr lang="en-US" dirty="0"/>
          </a:p>
        </p:txBody>
      </p:sp>
    </p:spTree>
    <p:extLst>
      <p:ext uri="{BB962C8B-B14F-4D97-AF65-F5344CB8AC3E}">
        <p14:creationId xmlns:p14="http://schemas.microsoft.com/office/powerpoint/2010/main" val="9834972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781689" y="5871212"/>
            <a:ext cx="5887172" cy="553998"/>
          </a:xfrm>
          <a:prstGeom prst="rect">
            <a:avLst/>
          </a:prstGeom>
        </p:spPr>
        <p:txBody>
          <a:bodyPr wrap="square">
            <a:spAutoFit/>
          </a:bodyPr>
          <a:lstStyle/>
          <a:p>
            <a:pPr algn="ctr"/>
            <a:r>
              <a:rPr lang="en-US" sz="3000" b="1" dirty="0"/>
              <a:t>Building Trust</a:t>
            </a:r>
          </a:p>
        </p:txBody>
      </p:sp>
      <p:sp>
        <p:nvSpPr>
          <p:cNvPr id="8" name="Oval 7"/>
          <p:cNvSpPr/>
          <p:nvPr/>
        </p:nvSpPr>
        <p:spPr>
          <a:xfrm>
            <a:off x="3968125" y="2471896"/>
            <a:ext cx="1435652" cy="1325218"/>
          </a:xfrm>
          <a:prstGeom prst="ellipse">
            <a:avLst/>
          </a:prstGeom>
          <a:solidFill>
            <a:schemeClr val="accent6">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Trust</a:t>
            </a:r>
          </a:p>
        </p:txBody>
      </p:sp>
      <p:grpSp>
        <p:nvGrpSpPr>
          <p:cNvPr id="23" name="Group 22"/>
          <p:cNvGrpSpPr/>
          <p:nvPr/>
        </p:nvGrpSpPr>
        <p:grpSpPr>
          <a:xfrm rot="18646186">
            <a:off x="1903684" y="1317349"/>
            <a:ext cx="1833774" cy="1824383"/>
            <a:chOff x="1369391" y="549964"/>
            <a:chExt cx="1833774" cy="1824383"/>
          </a:xfrm>
        </p:grpSpPr>
        <p:sp>
          <p:nvSpPr>
            <p:cNvPr id="11" name="Chevron 10"/>
            <p:cNvSpPr/>
            <p:nvPr/>
          </p:nvSpPr>
          <p:spPr>
            <a:xfrm rot="5400000">
              <a:off x="1349883" y="569472"/>
              <a:ext cx="1824383" cy="1785368"/>
            </a:xfrm>
            <a:prstGeom prst="chevron">
              <a:avLst>
                <a:gd name="adj" fmla="val 39485"/>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2" name="TextBox 11"/>
            <p:cNvSpPr txBox="1"/>
            <p:nvPr/>
          </p:nvSpPr>
          <p:spPr>
            <a:xfrm>
              <a:off x="1410687" y="1163166"/>
              <a:ext cx="1792478" cy="646331"/>
            </a:xfrm>
            <a:prstGeom prst="rect">
              <a:avLst/>
            </a:prstGeom>
            <a:noFill/>
          </p:spPr>
          <p:txBody>
            <a:bodyPr wrap="none" rtlCol="0">
              <a:spAutoFit/>
            </a:bodyPr>
            <a:lstStyle/>
            <a:p>
              <a:pPr algn="ctr"/>
              <a:r>
                <a:rPr lang="en-US" dirty="0"/>
                <a:t>Open </a:t>
              </a:r>
            </a:p>
            <a:p>
              <a:pPr algn="ctr"/>
              <a:r>
                <a:rPr lang="en-US" dirty="0"/>
                <a:t>Communication</a:t>
              </a:r>
            </a:p>
          </p:txBody>
        </p:sp>
      </p:grpSp>
      <p:grpSp>
        <p:nvGrpSpPr>
          <p:cNvPr id="29" name="Group 28"/>
          <p:cNvGrpSpPr/>
          <p:nvPr/>
        </p:nvGrpSpPr>
        <p:grpSpPr>
          <a:xfrm>
            <a:off x="3813524" y="525225"/>
            <a:ext cx="1785368" cy="1824383"/>
            <a:chOff x="3544964" y="118458"/>
            <a:chExt cx="1785368" cy="1824383"/>
          </a:xfrm>
        </p:grpSpPr>
        <p:sp>
          <p:nvSpPr>
            <p:cNvPr id="13" name="Chevron 12"/>
            <p:cNvSpPr/>
            <p:nvPr/>
          </p:nvSpPr>
          <p:spPr>
            <a:xfrm rot="5400000">
              <a:off x="3525456" y="137966"/>
              <a:ext cx="1824383" cy="1785368"/>
            </a:xfrm>
            <a:prstGeom prst="chevron">
              <a:avLst>
                <a:gd name="adj" fmla="val 39485"/>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4" name="TextBox 13"/>
            <p:cNvSpPr txBox="1"/>
            <p:nvPr/>
          </p:nvSpPr>
          <p:spPr>
            <a:xfrm>
              <a:off x="3892523" y="952520"/>
              <a:ext cx="1069525" cy="369332"/>
            </a:xfrm>
            <a:prstGeom prst="rect">
              <a:avLst/>
            </a:prstGeom>
            <a:noFill/>
          </p:spPr>
          <p:txBody>
            <a:bodyPr wrap="none" rtlCol="0">
              <a:spAutoFit/>
            </a:bodyPr>
            <a:lstStyle/>
            <a:p>
              <a:pPr algn="ctr"/>
              <a:r>
                <a:rPr lang="en-US" dirty="0"/>
                <a:t>Integrity</a:t>
              </a:r>
            </a:p>
          </p:txBody>
        </p:sp>
      </p:grpSp>
      <p:grpSp>
        <p:nvGrpSpPr>
          <p:cNvPr id="24" name="Group 23"/>
          <p:cNvGrpSpPr/>
          <p:nvPr/>
        </p:nvGrpSpPr>
        <p:grpSpPr>
          <a:xfrm rot="3017307">
            <a:off x="5766041" y="1315944"/>
            <a:ext cx="1785368" cy="1824383"/>
            <a:chOff x="6336749" y="591929"/>
            <a:chExt cx="1785368" cy="1824383"/>
          </a:xfrm>
        </p:grpSpPr>
        <p:sp>
          <p:nvSpPr>
            <p:cNvPr id="15" name="Chevron 14"/>
            <p:cNvSpPr/>
            <p:nvPr/>
          </p:nvSpPr>
          <p:spPr>
            <a:xfrm rot="5400000">
              <a:off x="6317241" y="611437"/>
              <a:ext cx="1824383" cy="1785368"/>
            </a:xfrm>
            <a:prstGeom prst="chevron">
              <a:avLst>
                <a:gd name="adj" fmla="val 39485"/>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6" name="TextBox 15"/>
            <p:cNvSpPr txBox="1"/>
            <p:nvPr/>
          </p:nvSpPr>
          <p:spPr>
            <a:xfrm>
              <a:off x="6552774" y="1205131"/>
              <a:ext cx="1443024" cy="646331"/>
            </a:xfrm>
            <a:prstGeom prst="rect">
              <a:avLst/>
            </a:prstGeom>
            <a:noFill/>
          </p:spPr>
          <p:txBody>
            <a:bodyPr wrap="none" rtlCol="0">
              <a:spAutoFit/>
            </a:bodyPr>
            <a:lstStyle/>
            <a:p>
              <a:pPr algn="ctr"/>
              <a:r>
                <a:rPr lang="en-US" dirty="0"/>
                <a:t>Reward</a:t>
              </a:r>
            </a:p>
            <a:p>
              <a:pPr algn="ctr"/>
              <a:r>
                <a:rPr lang="en-US" dirty="0"/>
                <a:t>Cooperation</a:t>
              </a:r>
            </a:p>
          </p:txBody>
        </p:sp>
      </p:grpSp>
      <p:grpSp>
        <p:nvGrpSpPr>
          <p:cNvPr id="25" name="Group 24"/>
          <p:cNvGrpSpPr/>
          <p:nvPr/>
        </p:nvGrpSpPr>
        <p:grpSpPr>
          <a:xfrm rot="14829243">
            <a:off x="1888221" y="3282485"/>
            <a:ext cx="1785368" cy="1824383"/>
            <a:chOff x="892313" y="2469322"/>
            <a:chExt cx="1785368" cy="1824383"/>
          </a:xfrm>
        </p:grpSpPr>
        <p:sp>
          <p:nvSpPr>
            <p:cNvPr id="17" name="Chevron 16"/>
            <p:cNvSpPr/>
            <p:nvPr/>
          </p:nvSpPr>
          <p:spPr>
            <a:xfrm rot="5400000">
              <a:off x="872805" y="2488830"/>
              <a:ext cx="1824383" cy="1785368"/>
            </a:xfrm>
            <a:prstGeom prst="chevron">
              <a:avLst>
                <a:gd name="adj" fmla="val 39485"/>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8" name="TextBox 17"/>
            <p:cNvSpPr txBox="1"/>
            <p:nvPr/>
          </p:nvSpPr>
          <p:spPr>
            <a:xfrm>
              <a:off x="1061049" y="3082525"/>
              <a:ext cx="1537600" cy="646331"/>
            </a:xfrm>
            <a:prstGeom prst="rect">
              <a:avLst/>
            </a:prstGeom>
            <a:noFill/>
          </p:spPr>
          <p:txBody>
            <a:bodyPr wrap="none" rtlCol="0">
              <a:spAutoFit/>
            </a:bodyPr>
            <a:lstStyle/>
            <a:p>
              <a:pPr algn="ctr"/>
              <a:r>
                <a:rPr lang="en-US" dirty="0"/>
                <a:t>Fairness and </a:t>
              </a:r>
            </a:p>
            <a:p>
              <a:pPr algn="ctr"/>
              <a:r>
                <a:rPr lang="en-US" dirty="0"/>
                <a:t>Equity</a:t>
              </a:r>
            </a:p>
          </p:txBody>
        </p:sp>
      </p:grpSp>
      <p:grpSp>
        <p:nvGrpSpPr>
          <p:cNvPr id="28" name="Group 27"/>
          <p:cNvGrpSpPr/>
          <p:nvPr/>
        </p:nvGrpSpPr>
        <p:grpSpPr>
          <a:xfrm>
            <a:off x="3721476" y="3958108"/>
            <a:ext cx="1923925" cy="1824383"/>
            <a:chOff x="3452915" y="3551341"/>
            <a:chExt cx="1923925" cy="1824383"/>
          </a:xfrm>
        </p:grpSpPr>
        <p:sp>
          <p:nvSpPr>
            <p:cNvPr id="19" name="Chevron 18"/>
            <p:cNvSpPr/>
            <p:nvPr/>
          </p:nvSpPr>
          <p:spPr>
            <a:xfrm rot="16200000">
              <a:off x="3525457" y="3570849"/>
              <a:ext cx="1824383" cy="1785368"/>
            </a:xfrm>
            <a:prstGeom prst="chevron">
              <a:avLst>
                <a:gd name="adj" fmla="val 39485"/>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0" name="TextBox 19"/>
            <p:cNvSpPr txBox="1"/>
            <p:nvPr/>
          </p:nvSpPr>
          <p:spPr>
            <a:xfrm>
              <a:off x="3452915" y="4060977"/>
              <a:ext cx="1923925" cy="646331"/>
            </a:xfrm>
            <a:prstGeom prst="rect">
              <a:avLst/>
            </a:prstGeom>
            <a:noFill/>
          </p:spPr>
          <p:txBody>
            <a:bodyPr wrap="none" rtlCol="0">
              <a:spAutoFit/>
            </a:bodyPr>
            <a:lstStyle/>
            <a:p>
              <a:pPr algn="ctr"/>
              <a:r>
                <a:rPr lang="en-US" dirty="0"/>
                <a:t>Competence and</a:t>
              </a:r>
            </a:p>
            <a:p>
              <a:pPr algn="ctr"/>
              <a:r>
                <a:rPr lang="en-US" dirty="0"/>
                <a:t>Hard work</a:t>
              </a:r>
            </a:p>
          </p:txBody>
        </p:sp>
      </p:grpSp>
      <p:grpSp>
        <p:nvGrpSpPr>
          <p:cNvPr id="27" name="Group 26"/>
          <p:cNvGrpSpPr/>
          <p:nvPr/>
        </p:nvGrpSpPr>
        <p:grpSpPr>
          <a:xfrm rot="7364243">
            <a:off x="5744010" y="3215111"/>
            <a:ext cx="1785368" cy="1824383"/>
            <a:chOff x="6475856" y="3627553"/>
            <a:chExt cx="1785368" cy="1824383"/>
          </a:xfrm>
        </p:grpSpPr>
        <p:sp>
          <p:nvSpPr>
            <p:cNvPr id="21" name="Chevron 20"/>
            <p:cNvSpPr/>
            <p:nvPr/>
          </p:nvSpPr>
          <p:spPr>
            <a:xfrm rot="5400000">
              <a:off x="6456348" y="3647061"/>
              <a:ext cx="1824383" cy="1785368"/>
            </a:xfrm>
            <a:prstGeom prst="chevron">
              <a:avLst>
                <a:gd name="adj" fmla="val 39485"/>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2" name="TextBox 21"/>
            <p:cNvSpPr txBox="1"/>
            <p:nvPr/>
          </p:nvSpPr>
          <p:spPr>
            <a:xfrm>
              <a:off x="6703675" y="4396015"/>
              <a:ext cx="1435265" cy="646331"/>
            </a:xfrm>
            <a:prstGeom prst="rect">
              <a:avLst/>
            </a:prstGeom>
            <a:noFill/>
          </p:spPr>
          <p:txBody>
            <a:bodyPr wrap="none" rtlCol="0">
              <a:spAutoFit/>
            </a:bodyPr>
            <a:lstStyle/>
            <a:p>
              <a:pPr algn="ctr"/>
              <a:r>
                <a:rPr lang="en-US" dirty="0"/>
                <a:t>Respect and</a:t>
              </a:r>
            </a:p>
            <a:p>
              <a:pPr algn="ctr"/>
              <a:r>
                <a:rPr lang="en-US" dirty="0"/>
                <a:t>Support</a:t>
              </a:r>
            </a:p>
          </p:txBody>
        </p:sp>
      </p:grpSp>
    </p:spTree>
    <p:extLst>
      <p:ext uri="{BB962C8B-B14F-4D97-AF65-F5344CB8AC3E}">
        <p14:creationId xmlns:p14="http://schemas.microsoft.com/office/powerpoint/2010/main" val="22206688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3603" y="416417"/>
            <a:ext cx="8229600" cy="1143000"/>
          </a:xfrm>
        </p:spPr>
        <p:txBody>
          <a:bodyPr>
            <a:normAutofit fontScale="90000"/>
          </a:bodyPr>
          <a:lstStyle/>
          <a:p>
            <a:pPr lvl="0"/>
            <a:r>
              <a:rPr lang="en-US" dirty="0" smtClean="0"/>
              <a:t/>
            </a:r>
            <a:br>
              <a:rPr lang="en-US" dirty="0" smtClean="0"/>
            </a:br>
            <a:r>
              <a:rPr lang="en-US" b="1" dirty="0" smtClean="0"/>
              <a:t>Team Decision Making</a:t>
            </a:r>
            <a:endParaRPr lang="en-US" dirty="0"/>
          </a:p>
        </p:txBody>
      </p:sp>
      <p:sp>
        <p:nvSpPr>
          <p:cNvPr id="3" name="Content Placeholder 2"/>
          <p:cNvSpPr>
            <a:spLocks noGrp="1"/>
          </p:cNvSpPr>
          <p:nvPr>
            <p:ph idx="1"/>
          </p:nvPr>
        </p:nvSpPr>
        <p:spPr>
          <a:xfrm>
            <a:off x="653603" y="1559417"/>
            <a:ext cx="8458200" cy="4525963"/>
          </a:xfrm>
        </p:spPr>
        <p:txBody>
          <a:bodyPr>
            <a:normAutofit/>
          </a:bodyPr>
          <a:lstStyle/>
          <a:p>
            <a:pPr marL="457200" indent="-457200"/>
            <a:r>
              <a:rPr lang="en-US" b="1" dirty="0" smtClean="0"/>
              <a:t>Significant cross-cultural differences in how decisions are made</a:t>
            </a:r>
          </a:p>
          <a:p>
            <a:pPr marL="857250" lvl="1" indent="-457200"/>
            <a:r>
              <a:rPr lang="en-US" sz="1800" b="1" dirty="0" smtClean="0"/>
              <a:t>What people consider to be the purpose of meetings</a:t>
            </a:r>
          </a:p>
          <a:p>
            <a:pPr marL="857250" lvl="1" indent="-457200"/>
            <a:r>
              <a:rPr lang="en-US" sz="1800" b="1" dirty="0" smtClean="0"/>
              <a:t>How people view compromise</a:t>
            </a:r>
          </a:p>
          <a:p>
            <a:pPr marL="857250" lvl="1" indent="-457200"/>
            <a:r>
              <a:rPr lang="en-US" sz="1800" b="1" dirty="0" smtClean="0"/>
              <a:t>Preferred decision making method</a:t>
            </a:r>
          </a:p>
          <a:p>
            <a:pPr marL="857250" lvl="1" indent="-457200"/>
            <a:r>
              <a:rPr lang="en-US" sz="1800" b="1" dirty="0" smtClean="0"/>
              <a:t>Time frame</a:t>
            </a:r>
          </a:p>
          <a:p>
            <a:pPr marL="857250" lvl="1" indent="-457200"/>
            <a:r>
              <a:rPr lang="en-US" sz="1800" b="1" dirty="0" smtClean="0"/>
              <a:t>Finality factor</a:t>
            </a:r>
          </a:p>
          <a:p>
            <a:pPr marL="857250" lvl="1" indent="-457200"/>
            <a:r>
              <a:rPr lang="en-US" sz="1800" b="1" dirty="0" smtClean="0"/>
              <a:t>Speed of implementation</a:t>
            </a:r>
          </a:p>
        </p:txBody>
      </p:sp>
    </p:spTree>
    <p:extLst>
      <p:ext uri="{BB962C8B-B14F-4D97-AF65-F5344CB8AC3E}">
        <p14:creationId xmlns:p14="http://schemas.microsoft.com/office/powerpoint/2010/main" val="29830708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3603" y="416417"/>
            <a:ext cx="8229600" cy="1143000"/>
          </a:xfrm>
        </p:spPr>
        <p:txBody>
          <a:bodyPr>
            <a:normAutofit fontScale="90000"/>
          </a:bodyPr>
          <a:lstStyle/>
          <a:p>
            <a:pPr lvl="0"/>
            <a:r>
              <a:rPr lang="en-US" dirty="0" smtClean="0"/>
              <a:t/>
            </a:r>
            <a:br>
              <a:rPr lang="en-US" dirty="0" smtClean="0"/>
            </a:br>
            <a:r>
              <a:rPr lang="en-US" b="1" dirty="0" smtClean="0"/>
              <a:t>Team Leadership</a:t>
            </a:r>
            <a:r>
              <a:rPr lang="en-US" dirty="0"/>
              <a:t/>
            </a:r>
            <a:br>
              <a:rPr lang="en-US" dirty="0"/>
            </a:br>
            <a:endParaRPr lang="en-US" dirty="0"/>
          </a:p>
        </p:txBody>
      </p:sp>
      <p:sp>
        <p:nvSpPr>
          <p:cNvPr id="3" name="Content Placeholder 2"/>
          <p:cNvSpPr>
            <a:spLocks noGrp="1"/>
          </p:cNvSpPr>
          <p:nvPr>
            <p:ph idx="1"/>
          </p:nvPr>
        </p:nvSpPr>
        <p:spPr>
          <a:xfrm>
            <a:off x="653603" y="1559417"/>
            <a:ext cx="8458200" cy="4525963"/>
          </a:xfrm>
        </p:spPr>
        <p:txBody>
          <a:bodyPr>
            <a:normAutofit/>
          </a:bodyPr>
          <a:lstStyle/>
          <a:p>
            <a:pPr marL="457200" indent="-457200"/>
            <a:r>
              <a:rPr lang="en-US" sz="2000" dirty="0" smtClean="0"/>
              <a:t>Leader’s role changes as team matures</a:t>
            </a:r>
          </a:p>
          <a:p>
            <a:pPr marL="457200" indent="-457200"/>
            <a:r>
              <a:rPr lang="en-US" sz="2000" dirty="0" smtClean="0"/>
              <a:t>International team leaders MUST be aware of cultural differences</a:t>
            </a:r>
          </a:p>
          <a:p>
            <a:pPr marL="857250" lvl="1" indent="-457200"/>
            <a:r>
              <a:rPr lang="en-US" sz="1800" dirty="0" smtClean="0"/>
              <a:t>Communication challenge 	</a:t>
            </a:r>
          </a:p>
          <a:p>
            <a:pPr marL="857250" lvl="1" indent="-457200"/>
            <a:r>
              <a:rPr lang="en-US" sz="1800" dirty="0" smtClean="0"/>
              <a:t>Leadership </a:t>
            </a:r>
            <a:r>
              <a:rPr lang="en-US" sz="1800" dirty="0" smtClean="0"/>
              <a:t>style</a:t>
            </a:r>
          </a:p>
          <a:p>
            <a:pPr marL="857250" lvl="1" indent="-457200"/>
            <a:r>
              <a:rPr lang="en-US" sz="1800" dirty="0" smtClean="0"/>
              <a:t>Language </a:t>
            </a:r>
          </a:p>
          <a:p>
            <a:pPr marL="857250" lvl="1" indent="-457200"/>
            <a:r>
              <a:rPr lang="en-US" sz="1800" dirty="0" smtClean="0"/>
              <a:t>Meeting management</a:t>
            </a:r>
            <a:endParaRPr lang="en-US" sz="1800" dirty="0" smtClean="0"/>
          </a:p>
          <a:p>
            <a:pPr marL="457200" indent="-457200"/>
            <a:r>
              <a:rPr lang="en-US" sz="2000" dirty="0" smtClean="0"/>
              <a:t>Balance stance between team and HQ</a:t>
            </a:r>
          </a:p>
          <a:p>
            <a:pPr marL="457200" indent="-457200"/>
            <a:endParaRPr lang="en-US" b="1" dirty="0" smtClean="0"/>
          </a:p>
        </p:txBody>
      </p:sp>
    </p:spTree>
    <p:extLst>
      <p:ext uri="{BB962C8B-B14F-4D97-AF65-F5344CB8AC3E}">
        <p14:creationId xmlns:p14="http://schemas.microsoft.com/office/powerpoint/2010/main" val="375534532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1621</TotalTime>
  <Words>3688</Words>
  <Application>Microsoft Office PowerPoint</Application>
  <PresentationFormat>Widescreen</PresentationFormat>
  <Paragraphs>466</Paragraphs>
  <Slides>19</Slides>
  <Notes>19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Calibri</vt:lpstr>
      <vt:lpstr>Times New Roman</vt:lpstr>
      <vt:lpstr>Trebuchet MS</vt:lpstr>
      <vt:lpstr>Wingdings</vt:lpstr>
      <vt:lpstr>Wingdings 3</vt:lpstr>
      <vt:lpstr>Facet</vt:lpstr>
      <vt:lpstr>Working in International Teams</vt:lpstr>
      <vt:lpstr>Groups and Teams</vt:lpstr>
      <vt:lpstr>PowerPoint Presentation</vt:lpstr>
      <vt:lpstr>Structural Issues in Teams</vt:lpstr>
      <vt:lpstr>PowerPoint Presentation</vt:lpstr>
      <vt:lpstr> Helping Teams Become Effective </vt:lpstr>
      <vt:lpstr>PowerPoint Presentation</vt:lpstr>
      <vt:lpstr> Team Decision Making</vt:lpstr>
      <vt:lpstr> Team Leadership </vt:lpstr>
      <vt:lpstr>Team Leadership &amp; Cohesiveness</vt:lpstr>
      <vt:lpstr>Cultural Differences &amp; Leadership Style</vt:lpstr>
      <vt:lpstr>Roles in Teams</vt:lpstr>
      <vt:lpstr>Conflict Management</vt:lpstr>
      <vt:lpstr> Providing Feedback to Team Members</vt:lpstr>
      <vt:lpstr>International Virtual Teams</vt:lpstr>
      <vt:lpstr>Electronic Communication </vt:lpstr>
      <vt:lpstr>Virtual Teams</vt:lpstr>
      <vt:lpstr> Virtual team challenges</vt:lpstr>
      <vt:lpstr>International Virtual Teams</vt:lpstr>
    </vt:vector>
  </TitlesOfParts>
  <Company>Appalachian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in International Teams</dc:title>
  <dc:creator>Shinnar, Rachel Sheli</dc:creator>
  <cp:lastModifiedBy>Shinnar, Rachel Sheli</cp:lastModifiedBy>
  <cp:revision>28</cp:revision>
  <cp:lastPrinted>2018-06-01T17:43:42Z</cp:lastPrinted>
  <dcterms:created xsi:type="dcterms:W3CDTF">2018-05-17T17:26:27Z</dcterms:created>
  <dcterms:modified xsi:type="dcterms:W3CDTF">2018-06-01T17:46:21Z</dcterms:modified>
</cp:coreProperties>
</file>