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7" r:id="rId2"/>
    <p:sldId id="260" r:id="rId3"/>
    <p:sldId id="258" r:id="rId4"/>
    <p:sldId id="261" r:id="rId5"/>
    <p:sldId id="263" r:id="rId6"/>
    <p:sldId id="264" r:id="rId7"/>
    <p:sldId id="265" r:id="rId8"/>
    <p:sldId id="262" r:id="rId9"/>
    <p:sldId id="266" r:id="rId10"/>
    <p:sldId id="267" r:id="rId11"/>
    <p:sldId id="259" r:id="rId12"/>
    <p:sldId id="268" r:id="rId13"/>
    <p:sldId id="269" r:id="rId14"/>
    <p:sldId id="270" r:id="rId15"/>
    <p:sldId id="271" r:id="rId16"/>
    <p:sldId id="272" r:id="rId17"/>
    <p:sldId id="273"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7981" autoAdjust="0"/>
    <p:restoredTop sz="69735" autoAdjust="0"/>
  </p:normalViewPr>
  <p:slideViewPr>
    <p:cSldViewPr snapToGrid="0">
      <p:cViewPr varScale="1">
        <p:scale>
          <a:sx n="67" d="100"/>
          <a:sy n="67" d="100"/>
        </p:scale>
        <p:origin x="1032" y="60"/>
      </p:cViewPr>
      <p:guideLst/>
    </p:cSldViewPr>
  </p:slideViewPr>
  <p:notesTextViewPr>
    <p:cViewPr>
      <p:scale>
        <a:sx n="1" d="1"/>
        <a:sy n="1" d="1"/>
      </p:scale>
      <p:origin x="0" y="0"/>
    </p:cViewPr>
  </p:notesTextViewPr>
  <p:notesViewPr>
    <p:cSldViewPr snapToGrid="0">
      <p:cViewPr varScale="1">
        <p:scale>
          <a:sx n="72" d="100"/>
          <a:sy n="72" d="100"/>
        </p:scale>
        <p:origin x="2820"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C87C9EA-206B-4C49-9DBB-5366964F1083}" type="datetimeFigureOut">
              <a:rPr lang="en-US" smtClean="0"/>
              <a:t>5/10/2019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E2797BE-203B-4147-AD14-79BFA9F3E2A1}" type="slidenum">
              <a:rPr lang="en-US" smtClean="0"/>
              <a:t>‹#›</a:t>
            </a:fld>
            <a:endParaRPr lang="en-US"/>
          </a:p>
        </p:txBody>
      </p:sp>
    </p:spTree>
    <p:extLst>
      <p:ext uri="{BB962C8B-B14F-4D97-AF65-F5344CB8AC3E}">
        <p14:creationId xmlns:p14="http://schemas.microsoft.com/office/powerpoint/2010/main" val="1386952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data.worldbank.org/indicator/SI.POV.GINI"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heritage.org/index/?utm_source=google&amp;utm_medium=ad&amp;utm_content=062016countryrankings&amp;utm_campaign=crcgg_2016indexeconomicfreedo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heritage.org/index/?utm_source=google&amp;utm_medium=ad&amp;utm_content=062016countryrankings&amp;utm_campaign=crcgg_2016indexeconomicfreedo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9ED39-0253-4253-8827-A648AC0BCE6D}" type="slidenum">
              <a:rPr lang="en-US" smtClean="0"/>
              <a:t>1</a:t>
            </a:fld>
            <a:endParaRPr lang="en-US"/>
          </a:p>
        </p:txBody>
      </p:sp>
    </p:spTree>
    <p:extLst>
      <p:ext uri="{BB962C8B-B14F-4D97-AF65-F5344CB8AC3E}">
        <p14:creationId xmlns:p14="http://schemas.microsoft.com/office/powerpoint/2010/main" val="1979791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IMPLICATIONS</a:t>
            </a:r>
          </a:p>
          <a:p>
            <a:pPr eaLnBrk="1" hangingPunct="1">
              <a:spcBef>
                <a:spcPct val="0"/>
              </a:spcBef>
            </a:pPr>
            <a:r>
              <a:rPr lang="en-US" altLang="en-US" smtClean="0"/>
              <a:t>Economic development and industrialization go hand in hand</a:t>
            </a:r>
          </a:p>
          <a:p>
            <a:pPr eaLnBrk="1" hangingPunct="1">
              <a:spcBef>
                <a:spcPct val="0"/>
              </a:spcBef>
            </a:pPr>
            <a:r>
              <a:rPr lang="en-US" altLang="en-US" smtClean="0"/>
              <a:t>Pre-industrial tend to offer fewer opportunities for MNEs because they have limited market size with disposable income BUT provide low cost labor compared to industrialized societoes</a:t>
            </a:r>
          </a:p>
          <a:p>
            <a:pPr eaLnBrk="1" hangingPunct="1">
              <a:spcBef>
                <a:spcPct val="0"/>
              </a:spcBef>
            </a:pPr>
            <a:endParaRPr lang="en-US" altLang="en-US" smtClean="0"/>
          </a:p>
          <a:p>
            <a:pPr eaLnBrk="1" hangingPunct="1">
              <a:spcBef>
                <a:spcPct val="0"/>
              </a:spcBef>
            </a:pPr>
            <a:r>
              <a:rPr lang="en-US" altLang="en-US" smtClean="0"/>
              <a:t>Post-industrial societies: motivating employees is more challenging, need to focus on non-monetary rewards &amp; autonomy</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0012581B-36EB-43F2-8C26-AFDC74C150D0}" type="slidenum">
              <a:rPr lang="en-US" altLang="en-US" sz="1200" smtClean="0"/>
              <a:pPr/>
              <a:t>10</a:t>
            </a:fld>
            <a:endParaRPr lang="en-US" altLang="en-US" sz="1200" smtClean="0"/>
          </a:p>
        </p:txBody>
      </p:sp>
    </p:spTree>
    <p:extLst>
      <p:ext uri="{BB962C8B-B14F-4D97-AF65-F5344CB8AC3E}">
        <p14:creationId xmlns:p14="http://schemas.microsoft.com/office/powerpoint/2010/main" val="1871066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28713"/>
            <a:ext cx="5575300" cy="3136900"/>
          </a:xfrm>
        </p:spPr>
      </p:sp>
      <p:sp>
        <p:nvSpPr>
          <p:cNvPr id="3" name="Notes Placeholder 2"/>
          <p:cNvSpPr>
            <a:spLocks noGrp="1"/>
          </p:cNvSpPr>
          <p:nvPr>
            <p:ph type="body" idx="1"/>
          </p:nvPr>
        </p:nvSpPr>
        <p:spPr>
          <a:xfrm>
            <a:off x="346194" y="4473893"/>
            <a:ext cx="6185306" cy="4133886"/>
          </a:xfrm>
        </p:spPr>
        <p:txBody>
          <a:bodyPr/>
          <a:lstStyle/>
          <a:p>
            <a:r>
              <a:rPr lang="en-US" b="1" dirty="0" smtClean="0"/>
              <a:t>RELIGION:</a:t>
            </a:r>
            <a:r>
              <a:rPr lang="en-US" dirty="0" smtClean="0"/>
              <a:t> religions continue to be pervasive &amp; influential in people’s lives (ex. Islam during Ramadan, Christian nations during Xmas).</a:t>
            </a:r>
          </a:p>
          <a:p>
            <a:r>
              <a:rPr lang="en-US" b="1" dirty="0" smtClean="0"/>
              <a:t>For Ex. </a:t>
            </a:r>
            <a:r>
              <a:rPr lang="en-US" dirty="0" smtClean="0"/>
              <a:t>Protestant work ethic as foundation of modern capitalism (Max Weber, German sociologist. Ten commandments guiding ethical conduct</a:t>
            </a:r>
          </a:p>
          <a:p>
            <a:r>
              <a:rPr lang="en-US" b="1" dirty="0" smtClean="0"/>
              <a:t>For ex. </a:t>
            </a:r>
            <a:r>
              <a:rPr lang="en-US" dirty="0" smtClean="0"/>
              <a:t>Islam outlaws charging interest on loans but MNCs will be asked to share profits – find creative AND acceptable ways to manage finances. Also gender roles in Muslim countries (men work, women care for the home)</a:t>
            </a:r>
          </a:p>
          <a:p>
            <a:r>
              <a:rPr lang="en-US" b="1" dirty="0" smtClean="0"/>
              <a:t>For ex. </a:t>
            </a:r>
            <a:r>
              <a:rPr lang="en-US" dirty="0" smtClean="0"/>
              <a:t>Hinduism places emphasis on duty &amp; respect (respect for elders in family &amp; business)</a:t>
            </a:r>
          </a:p>
          <a:p>
            <a:endParaRPr lang="en-US" dirty="0" smtClean="0"/>
          </a:p>
          <a:p>
            <a:r>
              <a:rPr lang="en-US" b="1" dirty="0" smtClean="0"/>
              <a:t>EDUCATION:  </a:t>
            </a:r>
            <a:r>
              <a:rPr lang="en-US" dirty="0" smtClean="0"/>
              <a:t>impacts workers’ productivity &amp; skill level</a:t>
            </a:r>
          </a:p>
          <a:p>
            <a:r>
              <a:rPr lang="en-US" dirty="0" smtClean="0"/>
              <a:t>Variability between purely academic or academic and vocational (Germany)</a:t>
            </a:r>
          </a:p>
          <a:p>
            <a:r>
              <a:rPr lang="en-US" dirty="0" smtClean="0"/>
              <a:t>+ degree to which education system encourages innovation &amp; creativity (challenge in certain Asian societies)</a:t>
            </a:r>
          </a:p>
          <a:p>
            <a:endParaRPr lang="en-US" dirty="0"/>
          </a:p>
          <a:p>
            <a:r>
              <a:rPr lang="en-US" b="1" dirty="0" smtClean="0"/>
              <a:t>SOCIAL INEQUALITY: </a:t>
            </a:r>
            <a:r>
              <a:rPr lang="en-US" dirty="0" smtClean="0"/>
              <a:t>GINI index – measures the degree to which people’s income deviates from a perfectly equal income distribution. Can have implications for less favorable work environment, see MNCs as exploiters </a:t>
            </a:r>
            <a:r>
              <a:rPr lang="en-US" dirty="0" smtClean="0">
                <a:hlinkClick r:id="rId3"/>
              </a:rPr>
              <a:t>http://data.worldbank.org/indicator/SI.POV.GINI</a:t>
            </a:r>
            <a:endParaRPr lang="en-US" dirty="0" smtClean="0"/>
          </a:p>
          <a:p>
            <a:r>
              <a:rPr lang="en-US" dirty="0" smtClean="0"/>
              <a:t>MNCs can put mechanisms in place to reduce inequality, for ex. Chiquita Banana in Nicaragua implemented “equal pay for equal work” for female workers, hired more female supervisors to reduce sexual harassment, created reporting mechanisms to report abuse, better maternity rights, etc.</a:t>
            </a:r>
          </a:p>
          <a:p>
            <a:endParaRPr lang="en-US" dirty="0"/>
          </a:p>
        </p:txBody>
      </p:sp>
      <p:sp>
        <p:nvSpPr>
          <p:cNvPr id="4" name="Slide Number Placeholder 3"/>
          <p:cNvSpPr>
            <a:spLocks noGrp="1"/>
          </p:cNvSpPr>
          <p:nvPr>
            <p:ph type="sldNum" sz="quarter" idx="10"/>
          </p:nvPr>
        </p:nvSpPr>
        <p:spPr/>
        <p:txBody>
          <a:bodyPr/>
          <a:lstStyle/>
          <a:p>
            <a:fld id="{1E2797BE-203B-4147-AD14-79BFA9F3E2A1}" type="slidenum">
              <a:rPr lang="en-US" smtClean="0"/>
              <a:t>11</a:t>
            </a:fld>
            <a:endParaRPr lang="en-US"/>
          </a:p>
        </p:txBody>
      </p:sp>
    </p:spTree>
    <p:extLst>
      <p:ext uri="{BB962C8B-B14F-4D97-AF65-F5344CB8AC3E}">
        <p14:creationId xmlns:p14="http://schemas.microsoft.com/office/powerpoint/2010/main" val="3689131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717550" y="1162050"/>
            <a:ext cx="5575300" cy="240278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xfrm>
            <a:off x="248533" y="3657600"/>
            <a:ext cx="6576337" cy="54598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dirty="0" smtClean="0"/>
              <a:t>Religiosity </a:t>
            </a:r>
            <a:r>
              <a:rPr lang="en-US" altLang="en-US" b="1" dirty="0" smtClean="0">
                <a:sym typeface="Wingdings" panose="05000000000000000000" pitchFamily="2" charset="2"/>
              </a:rPr>
              <a:t> </a:t>
            </a:r>
            <a:r>
              <a:rPr lang="en-US" altLang="en-US" dirty="0" smtClean="0">
                <a:sym typeface="Wingdings" panose="05000000000000000000" pitchFamily="2" charset="2"/>
              </a:rPr>
              <a:t>level of attendance in religious establishments. The higher the religiosity level in a country the more responsive a MNE should be.</a:t>
            </a:r>
            <a:endParaRPr lang="en-US" altLang="en-US" b="1" dirty="0" smtClean="0"/>
          </a:p>
          <a:p>
            <a:pPr eaLnBrk="1" hangingPunct="1"/>
            <a:endParaRPr lang="en-US" altLang="en-US" b="1" dirty="0" smtClean="0"/>
          </a:p>
          <a:p>
            <a:pPr eaLnBrk="1" hangingPunct="1"/>
            <a:r>
              <a:rPr lang="en-US" altLang="en-US" b="1" dirty="0" smtClean="0"/>
              <a:t>Christianity</a:t>
            </a:r>
          </a:p>
          <a:p>
            <a:pPr eaLnBrk="1" hangingPunct="1"/>
            <a:r>
              <a:rPr lang="en-US" altLang="en-US" dirty="0" smtClean="0"/>
              <a:t>For example </a:t>
            </a:r>
            <a:r>
              <a:rPr lang="en-US" altLang="en-US" b="1" dirty="0" smtClean="0"/>
              <a:t>protestant work </a:t>
            </a:r>
            <a:r>
              <a:rPr lang="en-US" altLang="en-US" dirty="0" smtClean="0"/>
              <a:t>ethic is believed to have led to the  emergence of modern capitalism in Western Europe. Protestant work ethic emphasizes hard work, creation of wealth and frugality. This world view also encourages the reinvestment of wealth  - rather than spending it. This is actually common to all religions – the idea that work is an important societal obligation and important duty.</a:t>
            </a:r>
          </a:p>
          <a:p>
            <a:pPr eaLnBrk="1" hangingPunct="1"/>
            <a:r>
              <a:rPr lang="en-US" altLang="en-US" dirty="0" smtClean="0"/>
              <a:t>Religions also have an impact on society though important holidays such as Ramadan for Muslims or Christmas season for Christians</a:t>
            </a:r>
          </a:p>
          <a:p>
            <a:pPr eaLnBrk="1" hangingPunct="1"/>
            <a:r>
              <a:rPr lang="en-US" altLang="en-US" b="1" dirty="0" smtClean="0"/>
              <a:t>ISLAM</a:t>
            </a:r>
          </a:p>
          <a:p>
            <a:pPr eaLnBrk="1" hangingPunct="1"/>
            <a:r>
              <a:rPr lang="en-US" altLang="en-US" b="1" dirty="0" smtClean="0"/>
              <a:t>MNEs </a:t>
            </a:r>
            <a:r>
              <a:rPr lang="en-US" altLang="en-US" dirty="0" smtClean="0"/>
              <a:t>must respect / accommodate </a:t>
            </a:r>
            <a:r>
              <a:rPr lang="en-US" altLang="en-US" u="sng" dirty="0" smtClean="0"/>
              <a:t>religious mandates</a:t>
            </a:r>
            <a:r>
              <a:rPr lang="en-US" altLang="en-US" dirty="0" smtClean="0"/>
              <a:t>, for example in Muslim countries, employees should be allowed to pray five times / day which is required by </a:t>
            </a:r>
            <a:r>
              <a:rPr lang="en-US" altLang="en-US" dirty="0" err="1" smtClean="0"/>
              <a:t>Shari’ya</a:t>
            </a:r>
            <a:r>
              <a:rPr lang="en-US" altLang="en-US" dirty="0" smtClean="0"/>
              <a:t> law in Muslim nations as well as accommodate unique needs during </a:t>
            </a:r>
            <a:r>
              <a:rPr lang="en-US" altLang="en-US" u="sng" dirty="0" smtClean="0"/>
              <a:t>Ramadan. Charitable giving </a:t>
            </a:r>
            <a:r>
              <a:rPr lang="en-US" altLang="en-US" dirty="0" smtClean="0"/>
              <a:t>is valued, MNEs may want to take part in such activities. Islam also prohibits the charging </a:t>
            </a:r>
            <a:r>
              <a:rPr lang="en-US" altLang="en-US" u="sng" dirty="0" smtClean="0"/>
              <a:t>of interest on loans</a:t>
            </a:r>
            <a:r>
              <a:rPr lang="en-US" altLang="en-US" dirty="0" smtClean="0"/>
              <a:t>, thus in Muslim nations MNEs may be required to engage in profit sharing with banks rather than interest payment. Need to also consider </a:t>
            </a:r>
            <a:r>
              <a:rPr lang="en-US" altLang="en-US" u="sng" dirty="0" smtClean="0"/>
              <a:t>gender-role segregation </a:t>
            </a:r>
            <a:r>
              <a:rPr lang="en-US" altLang="en-US" dirty="0" smtClean="0"/>
              <a:t>in Muslim countries</a:t>
            </a:r>
          </a:p>
          <a:p>
            <a:pPr eaLnBrk="1" hangingPunct="1"/>
            <a:r>
              <a:rPr lang="en-US" altLang="en-US" b="1" dirty="0" smtClean="0"/>
              <a:t>HINDUISM</a:t>
            </a:r>
          </a:p>
          <a:p>
            <a:pPr eaLnBrk="1" hangingPunct="1"/>
            <a:r>
              <a:rPr lang="en-US" altLang="en-US" dirty="0" smtClean="0"/>
              <a:t>While the caste system (dividing society in to 4 hierarchical lever – priests/kings&amp; warriors/merchants&amp; farmers) is outlawed, it still has an impact on Indian society, putting a lower cast member in a supervisory position over higher caste members may be problematic. Also might make hiring difficult if recruits feel that the job is of low status, incompatible with their cast (ex. Of supermarket chain on pp. 74-75). Also role of family is important and adult children will still comply with parental wishes and guidance</a:t>
            </a:r>
          </a:p>
          <a:p>
            <a:pPr eaLnBrk="1" hangingPunct="1"/>
            <a:r>
              <a:rPr lang="en-US" altLang="en-US" b="1" dirty="0" smtClean="0"/>
              <a:t>BUDDHISM</a:t>
            </a:r>
          </a:p>
          <a:p>
            <a:pPr eaLnBrk="1" hangingPunct="1"/>
            <a:r>
              <a:rPr lang="en-US" altLang="en-US" dirty="0" smtClean="0"/>
              <a:t>Buddhism prescribes a strong work ethic encouraging employees to put forth their best effort. Taking initiative, persistence and hard work are respected while laziness is seen as very negative. Buddhism also emphasizes team work and high ethical standards to achieve success. Believe that companies exists for the betterment of society and other beings beyond wealth creation. </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A8C68F12-DD08-430B-BEA0-AAE582707D62}" type="slidenum">
              <a:rPr lang="en-US" altLang="en-US" sz="1200" smtClean="0"/>
              <a:pPr/>
              <a:t>12</a:t>
            </a:fld>
            <a:endParaRPr lang="en-US" altLang="en-US" sz="1200" smtClean="0"/>
          </a:p>
        </p:txBody>
      </p:sp>
    </p:spTree>
    <p:extLst>
      <p:ext uri="{BB962C8B-B14F-4D97-AF65-F5344CB8AC3E}">
        <p14:creationId xmlns:p14="http://schemas.microsoft.com/office/powerpoint/2010/main" val="973983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hangingPunct="1">
              <a:defRPr/>
            </a:pPr>
            <a:r>
              <a:rPr lang="en-US" dirty="0" smtClean="0"/>
              <a:t>Education is a critical path to economic development and progress</a:t>
            </a:r>
          </a:p>
          <a:p>
            <a:pPr eaLnBrk="1" hangingPunct="1">
              <a:defRPr/>
            </a:pPr>
            <a:r>
              <a:rPr lang="en-US" dirty="0" smtClean="0">
                <a:sym typeface="Wingdings" panose="05000000000000000000" pitchFamily="2" charset="2"/>
              </a:rPr>
              <a:t> For ex. Pharmaceutical companies tend to be located around universities and other research and development in more industrialize countries because of the crucial dependence of that sector </a:t>
            </a:r>
            <a:r>
              <a:rPr lang="en-US" smtClean="0">
                <a:sym typeface="Wingdings" panose="05000000000000000000" pitchFamily="2" charset="2"/>
              </a:rPr>
              <a:t>on research., </a:t>
            </a:r>
            <a:endParaRPr lang="en-US" dirty="0" smtClean="0"/>
          </a:p>
          <a:p>
            <a:pPr eaLnBrk="1" hangingPunct="1">
              <a:defRPr/>
            </a:pPr>
            <a:endParaRPr lang="en-US" dirty="0" smtClean="0"/>
          </a:p>
          <a:p>
            <a:pPr marL="171450" indent="-171450" eaLnBrk="1" hangingPunct="1">
              <a:buFont typeface="Wingdings" panose="05000000000000000000" pitchFamily="2" charset="2"/>
              <a:buChar char="à"/>
              <a:defRPr/>
            </a:pPr>
            <a:r>
              <a:rPr lang="en-US" dirty="0" smtClean="0">
                <a:sym typeface="Wingdings" panose="05000000000000000000" pitchFamily="2" charset="2"/>
              </a:rPr>
              <a:t>Having a supply of ell educated individuals allows countries to facilitate the absorption of technology from developed countries. </a:t>
            </a:r>
          </a:p>
          <a:p>
            <a:pPr eaLnBrk="1" hangingPunct="1">
              <a:buFont typeface="Wingdings" panose="05000000000000000000" pitchFamily="2" charset="2"/>
              <a:buNone/>
              <a:defRPr/>
            </a:pPr>
            <a:r>
              <a:rPr lang="en-US" dirty="0" smtClean="0">
                <a:sym typeface="Wingdings" panose="05000000000000000000" pitchFamily="2" charset="2"/>
              </a:rPr>
              <a:t>(India for ex. Has become a center for software development because of ready access to English speaking software engineers)</a:t>
            </a:r>
          </a:p>
          <a:p>
            <a:pPr marL="171450" indent="-171450" eaLnBrk="1" hangingPunct="1">
              <a:buFont typeface="Wingdings" panose="05000000000000000000" pitchFamily="2" charset="2"/>
              <a:buChar char="à"/>
              <a:defRPr/>
            </a:pPr>
            <a:endParaRPr lang="en-US" dirty="0" smtClean="0">
              <a:sym typeface="Wingdings" panose="05000000000000000000" pitchFamily="2" charset="2"/>
            </a:endParaRPr>
          </a:p>
          <a:p>
            <a:pPr eaLnBrk="1" hangingPunct="1">
              <a:buFont typeface="Wingdings" panose="05000000000000000000" pitchFamily="2" charset="2"/>
              <a:buNone/>
              <a:defRPr/>
            </a:pPr>
            <a:r>
              <a:rPr lang="en-US" dirty="0" smtClean="0">
                <a:sym typeface="Wingdings" panose="05000000000000000000" pitchFamily="2" charset="2"/>
              </a:rPr>
              <a:t>Education systems will vary across countries: for ex. In France education is purely academic, in Germany there is a balance between academic and vocational components  need to look at nature of the education system beyond simply educational attainment. </a:t>
            </a:r>
          </a:p>
          <a:p>
            <a:pPr eaLnBrk="1" hangingPunct="1">
              <a:buFont typeface="Wingdings" panose="05000000000000000000" pitchFamily="2" charset="2"/>
              <a:buNone/>
              <a:defRPr/>
            </a:pPr>
            <a:r>
              <a:rPr lang="en-US" dirty="0" smtClean="0">
                <a:sym typeface="Wingdings" panose="05000000000000000000" pitchFamily="2" charset="2"/>
              </a:rPr>
              <a:t>For ex. Asian societies rely heavily on memorization and less on innovation and creativity. MNEs may need to supplement gaps through training. </a:t>
            </a:r>
            <a:endParaRPr lang="en-US"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46AF064E-DDC3-4F57-8F78-152F5545AF2B}" type="slidenum">
              <a:rPr lang="en-US" altLang="en-US" sz="1200" smtClean="0"/>
              <a:pPr/>
              <a:t>13</a:t>
            </a:fld>
            <a:endParaRPr lang="en-US" altLang="en-US" sz="1200" smtClean="0"/>
          </a:p>
        </p:txBody>
      </p:sp>
    </p:spTree>
    <p:extLst>
      <p:ext uri="{BB962C8B-B14F-4D97-AF65-F5344CB8AC3E}">
        <p14:creationId xmlns:p14="http://schemas.microsoft.com/office/powerpoint/2010/main" val="1805267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7B672EDA-A707-4F2A-A169-891EC684F58C}" type="slidenum">
              <a:rPr lang="en-US" altLang="en-US" sz="1200" smtClean="0"/>
              <a:pPr/>
              <a:t>14</a:t>
            </a:fld>
            <a:endParaRPr lang="en-US" altLang="en-US" sz="1200" smtClean="0"/>
          </a:p>
        </p:txBody>
      </p:sp>
    </p:spTree>
    <p:extLst>
      <p:ext uri="{BB962C8B-B14F-4D97-AF65-F5344CB8AC3E}">
        <p14:creationId xmlns:p14="http://schemas.microsoft.com/office/powerpoint/2010/main" val="3853630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89D524A7-4EE8-46CA-A055-6C2DAEB07ECA}" type="slidenum">
              <a:rPr lang="en-US" altLang="en-US" sz="1200" smtClean="0"/>
              <a:pPr/>
              <a:t>15</a:t>
            </a:fld>
            <a:endParaRPr lang="en-US" altLang="en-US" sz="1200" smtClean="0"/>
          </a:p>
        </p:txBody>
      </p:sp>
    </p:spTree>
    <p:extLst>
      <p:ext uri="{BB962C8B-B14F-4D97-AF65-F5344CB8AC3E}">
        <p14:creationId xmlns:p14="http://schemas.microsoft.com/office/powerpoint/2010/main" val="33371963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Discuss ethics in chapter 4</a:t>
            </a:r>
          </a:p>
          <a:p>
            <a:pPr eaLnBrk="1" hangingPunct="1"/>
            <a:endParaRPr lang="en-US" altLang="en-US" smtClean="0"/>
          </a:p>
          <a:p>
            <a:pPr eaLnBrk="1" hangingPunct="1"/>
            <a:r>
              <a:rPr lang="en-US" altLang="en-US" smtClean="0"/>
              <a:t>Consider GINI index when doing business in other countries. GINI Index published by the world bank</a:t>
            </a:r>
          </a:p>
          <a:p>
            <a:pPr eaLnBrk="1" hangingPunct="1"/>
            <a:r>
              <a:rPr lang="en-US" altLang="en-US" smtClean="0"/>
              <a:t>GINI index measures the degree to which people’s income deviates from a perfectly equal income distribution</a:t>
            </a:r>
          </a:p>
          <a:p>
            <a:pPr eaLnBrk="1" hangingPunct="1"/>
            <a:endParaRPr lang="en-US" altLang="en-US" smtClean="0"/>
          </a:p>
          <a:p>
            <a:pPr eaLnBrk="1" hangingPunct="1"/>
            <a:r>
              <a:rPr lang="en-US" altLang="en-US" smtClean="0"/>
              <a:t>Some indication that high levels of social inequality negatively impact’s people’s attachment to work and leads to more demoralized workers who are distrusting of their employers who they see as exploiters</a:t>
            </a:r>
          </a:p>
          <a:p>
            <a:pPr eaLnBrk="1" hangingPunct="1"/>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565C5373-CFF7-4524-8ACD-AEA6F9CA4701}" type="slidenum">
              <a:rPr lang="en-US" altLang="en-US" sz="1200" smtClean="0"/>
              <a:pPr/>
              <a:t>16</a:t>
            </a:fld>
            <a:endParaRPr lang="en-US" altLang="en-US" sz="1200" smtClean="0"/>
          </a:p>
        </p:txBody>
      </p:sp>
    </p:spTree>
    <p:extLst>
      <p:ext uri="{BB962C8B-B14F-4D97-AF65-F5344CB8AC3E}">
        <p14:creationId xmlns:p14="http://schemas.microsoft.com/office/powerpoint/2010/main" val="647962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43D19CD9-A346-402B-88C7-529DEB1D79DC}" type="slidenum">
              <a:rPr lang="en-US" altLang="en-US" sz="1200" smtClean="0"/>
              <a:pPr/>
              <a:t>17</a:t>
            </a:fld>
            <a:endParaRPr lang="en-US" altLang="en-US" sz="1200" smtClean="0"/>
          </a:p>
        </p:txBody>
      </p:sp>
    </p:spTree>
    <p:extLst>
      <p:ext uri="{BB962C8B-B14F-4D97-AF65-F5344CB8AC3E}">
        <p14:creationId xmlns:p14="http://schemas.microsoft.com/office/powerpoint/2010/main" val="1686314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90C2990D-1AB6-4BC8-A1E0-9D45F371D7A9}" type="slidenum">
              <a:rPr lang="en-US" altLang="en-US" sz="1200" smtClean="0"/>
              <a:pPr/>
              <a:t>2</a:t>
            </a:fld>
            <a:endParaRPr lang="en-US" altLang="en-US" sz="1200" smtClean="0"/>
          </a:p>
        </p:txBody>
      </p:sp>
    </p:spTree>
    <p:extLst>
      <p:ext uri="{BB962C8B-B14F-4D97-AF65-F5344CB8AC3E}">
        <p14:creationId xmlns:p14="http://schemas.microsoft.com/office/powerpoint/2010/main" val="2005282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466719"/>
          </a:xfrm>
        </p:spPr>
        <p:txBody>
          <a:bodyPr/>
          <a:lstStyle/>
          <a:p>
            <a:r>
              <a:rPr lang="en-US" dirty="0" smtClean="0"/>
              <a:t>National context shaped by culture but also institutions (economic system, religion, education). Similar to culture, social institutions dictate behavioral norms</a:t>
            </a:r>
          </a:p>
          <a:p>
            <a:endParaRPr lang="en-US" dirty="0" smtClean="0"/>
          </a:p>
          <a:p>
            <a:r>
              <a:rPr lang="en-US" b="1" dirty="0" smtClean="0"/>
              <a:t>ECONOMIC SYSTEM</a:t>
            </a:r>
            <a:r>
              <a:rPr lang="en-US" dirty="0" smtClean="0"/>
              <a:t>: mixed (state own education and health rest is private – France); socialism (Cuba, people in socialist system focus on building relationships rather than meritocracy system) </a:t>
            </a:r>
            <a:r>
              <a:rPr lang="en-US" dirty="0" smtClean="0">
                <a:sym typeface="Wingdings" panose="05000000000000000000" pitchFamily="2" charset="2"/>
              </a:rPr>
              <a:t> economic systems will dictate </a:t>
            </a:r>
            <a:r>
              <a:rPr lang="en-US" b="1" dirty="0" smtClean="0">
                <a:sym typeface="Wingdings" panose="05000000000000000000" pitchFamily="2" charset="2"/>
              </a:rPr>
              <a:t>level of government interference </a:t>
            </a:r>
            <a:r>
              <a:rPr lang="en-US" dirty="0" smtClean="0">
                <a:sym typeface="Wingdings" panose="05000000000000000000" pitchFamily="2" charset="2"/>
              </a:rPr>
              <a:t>in business – “index of economic freedom” (capitalist societies at the top of this list) </a:t>
            </a:r>
            <a:r>
              <a:rPr lang="en-US" dirty="0" smtClean="0">
                <a:sym typeface="Wingdings" panose="05000000000000000000" pitchFamily="2" charset="2"/>
                <a:hlinkClick r:id="rId3"/>
              </a:rPr>
              <a:t>http://www.heritage.org/index/?utm_source=google&amp;utm_medium=ad&amp;utm_content=062016countryrankings&amp;utm_campaign=crcgg_2016indexeconomicfreedom</a:t>
            </a:r>
            <a:endParaRPr lang="en-US" dirty="0" smtClean="0">
              <a:sym typeface="Wingdings" panose="05000000000000000000" pitchFamily="2" charset="2"/>
            </a:endParaRPr>
          </a:p>
          <a:p>
            <a:r>
              <a:rPr lang="en-US" dirty="0" smtClean="0">
                <a:sym typeface="Wingdings" panose="05000000000000000000" pitchFamily="2" charset="2"/>
              </a:rPr>
              <a:t> </a:t>
            </a:r>
            <a:r>
              <a:rPr lang="en-US" u="sng" dirty="0" smtClean="0">
                <a:sym typeface="Wingdings" panose="05000000000000000000" pitchFamily="2" charset="2"/>
              </a:rPr>
              <a:t>Market transitions </a:t>
            </a:r>
            <a:r>
              <a:rPr lang="en-US" dirty="0" smtClean="0">
                <a:sym typeface="Wingdings" panose="05000000000000000000" pitchFamily="2" charset="2"/>
              </a:rPr>
              <a:t>(moving from one system to another) impacts workers /</a:t>
            </a:r>
            <a:r>
              <a:rPr lang="en-US" dirty="0" err="1" smtClean="0">
                <a:sym typeface="Wingdings" panose="05000000000000000000" pitchFamily="2" charset="2"/>
              </a:rPr>
              <a:t>mgmt</a:t>
            </a:r>
            <a:r>
              <a:rPr lang="en-US" dirty="0" smtClean="0">
                <a:sym typeface="Wingdings" panose="05000000000000000000" pitchFamily="2" charset="2"/>
              </a:rPr>
              <a:t>/ efficiencies which MNCs must work with </a:t>
            </a:r>
          </a:p>
          <a:p>
            <a:endParaRPr lang="en-US" dirty="0" smtClean="0"/>
          </a:p>
          <a:p>
            <a:r>
              <a:rPr lang="en-US" b="1" dirty="0" smtClean="0"/>
              <a:t>INDUSTRIALIZATION: </a:t>
            </a:r>
          </a:p>
          <a:p>
            <a:pPr marL="232943" indent="-232943">
              <a:buAutoNum type="arabicParenBoth"/>
            </a:pPr>
            <a:r>
              <a:rPr lang="en-US" dirty="0" smtClean="0"/>
              <a:t>preindustrial societies (agriculture dominates, traditional, ascription) offer </a:t>
            </a:r>
            <a:r>
              <a:rPr lang="en-US" u="sng" dirty="0" smtClean="0"/>
              <a:t>fewer opportunities</a:t>
            </a:r>
            <a:r>
              <a:rPr lang="en-US" dirty="0" smtClean="0"/>
              <a:t>, cheap labor, poor infrastructure &amp; business support</a:t>
            </a:r>
          </a:p>
          <a:p>
            <a:pPr marL="232943" indent="-232943">
              <a:buAutoNum type="arabicParenBoth"/>
            </a:pPr>
            <a:r>
              <a:rPr lang="en-US" dirty="0" smtClean="0"/>
              <a:t>Industrial societies (universalism/achievement, skilled labor) favor innovation &amp; individualism. Significant opportunities, educated, skilled workforce, business support, stable governments</a:t>
            </a:r>
          </a:p>
          <a:p>
            <a:pPr marL="232943" indent="-232943">
              <a:buAutoNum type="arabicParenBoth"/>
            </a:pPr>
            <a:r>
              <a:rPr lang="en-US" dirty="0" smtClean="0"/>
              <a:t>Post industrial (focus on services, educated skilled labor, highly trained/ specialized, information rich occupations-professional/technical) – increased emphasis on quality of life – implications for changing  workers’ needs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1E2797BE-203B-4147-AD14-79BFA9F3E2A1}" type="slidenum">
              <a:rPr lang="en-US" smtClean="0"/>
              <a:t>3</a:t>
            </a:fld>
            <a:endParaRPr lang="en-US"/>
          </a:p>
        </p:txBody>
      </p:sp>
    </p:spTree>
    <p:extLst>
      <p:ext uri="{BB962C8B-B14F-4D97-AF65-F5344CB8AC3E}">
        <p14:creationId xmlns:p14="http://schemas.microsoft.com/office/powerpoint/2010/main" val="4100679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economic system shapes </a:t>
            </a:r>
            <a:r>
              <a:rPr lang="en-US" altLang="en-US" b="1" dirty="0" smtClean="0"/>
              <a:t>beliefs</a:t>
            </a:r>
            <a:r>
              <a:rPr lang="en-US" altLang="en-US" dirty="0" smtClean="0"/>
              <a:t> regarding work, property, wealth etc.</a:t>
            </a:r>
          </a:p>
          <a:p>
            <a:pPr eaLnBrk="1" hangingPunct="1">
              <a:spcBef>
                <a:spcPct val="0"/>
              </a:spcBef>
            </a:pPr>
            <a:r>
              <a:rPr lang="en-US" altLang="en-US" b="1" dirty="0" smtClean="0"/>
              <a:t>Activities </a:t>
            </a:r>
            <a:r>
              <a:rPr lang="en-US" altLang="en-US" dirty="0" smtClean="0"/>
              <a:t> production, distribution</a:t>
            </a:r>
          </a:p>
          <a:p>
            <a:pPr eaLnBrk="1" hangingPunct="1">
              <a:spcBef>
                <a:spcPct val="0"/>
              </a:spcBef>
            </a:pPr>
            <a:r>
              <a:rPr lang="en-US" altLang="en-US" b="1" dirty="0" smtClean="0"/>
              <a:t>Organizations </a:t>
            </a:r>
            <a:r>
              <a:rPr lang="en-US" altLang="en-US" dirty="0" smtClean="0"/>
              <a:t> companies, labor unions, regulator agencies, consumer groups</a:t>
            </a:r>
          </a:p>
          <a:p>
            <a:pPr eaLnBrk="1" hangingPunct="1">
              <a:spcBef>
                <a:spcPct val="0"/>
              </a:spcBef>
            </a:pPr>
            <a:endParaRPr lang="en-US" altLang="en-US" dirty="0" smtClean="0"/>
          </a:p>
          <a:p>
            <a:pPr eaLnBrk="1" hangingPunct="1">
              <a:spcBef>
                <a:spcPct val="0"/>
              </a:spcBef>
            </a:pPr>
            <a:r>
              <a:rPr lang="en-US" altLang="en-US" b="1" i="1" dirty="0" smtClean="0"/>
              <a:t>Capitalist/market economy</a:t>
            </a:r>
            <a:r>
              <a:rPr lang="en-US" altLang="en-US" dirty="0" smtClean="0"/>
              <a:t>: economic system in which production is decentralized to private property rights owners who act to make profits in competitive market.</a:t>
            </a:r>
          </a:p>
          <a:p>
            <a:pPr eaLnBrk="1" hangingPunct="1">
              <a:spcBef>
                <a:spcPct val="0"/>
              </a:spcBef>
            </a:pPr>
            <a:r>
              <a:rPr lang="en-US" altLang="en-US" b="1" i="1" dirty="0" smtClean="0"/>
              <a:t>Socialist/command economy</a:t>
            </a:r>
            <a:r>
              <a:rPr lang="en-US" altLang="en-US" dirty="0" smtClean="0"/>
              <a:t>: economic system in which production resources are owned by the state, and production decisions are centrally coordinated.</a:t>
            </a:r>
          </a:p>
          <a:p>
            <a:pPr eaLnBrk="1" hangingPunct="1">
              <a:spcBef>
                <a:spcPct val="0"/>
              </a:spcBef>
            </a:pPr>
            <a:r>
              <a:rPr lang="en-US" altLang="en-US" b="1" i="1" dirty="0" smtClean="0"/>
              <a:t>Mixed economy</a:t>
            </a:r>
            <a:r>
              <a:rPr lang="en-US" altLang="en-US" dirty="0" smtClean="0"/>
              <a:t>: combines aspects of capitalist and socialist economies (e.g., Sweden, France, Denmark, Italy and India).</a:t>
            </a:r>
          </a:p>
          <a:p>
            <a:pPr eaLnBrk="1" hangingPunct="1">
              <a:spcBef>
                <a:spcPct val="0"/>
              </a:spcBef>
            </a:pPr>
            <a:endParaRPr lang="en-US" alt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98917EB9-2694-4816-9F25-4F1C331347B9}" type="slidenum">
              <a:rPr lang="en-US" altLang="en-US" sz="1200" smtClean="0"/>
              <a:pPr/>
              <a:t>4</a:t>
            </a:fld>
            <a:endParaRPr lang="en-US" altLang="en-US" sz="1200" smtClean="0"/>
          </a:p>
        </p:txBody>
      </p:sp>
    </p:spTree>
    <p:extLst>
      <p:ext uri="{BB962C8B-B14F-4D97-AF65-F5344CB8AC3E}">
        <p14:creationId xmlns:p14="http://schemas.microsoft.com/office/powerpoint/2010/main" val="1360493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Government intervention also addressed in  </a:t>
            </a:r>
            <a:r>
              <a:rPr lang="en-US" altLang="en-US" b="1" dirty="0" smtClean="0"/>
              <a:t>INDEX OF ECONOMC FREEDOM</a:t>
            </a:r>
          </a:p>
          <a:p>
            <a:pPr eaLnBrk="1" hangingPunct="1">
              <a:spcBef>
                <a:spcPct val="0"/>
              </a:spcBef>
            </a:pPr>
            <a:endParaRPr lang="en-US" alt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F44BDFBB-993F-498C-A870-AF3CE0A823D1}" type="slidenum">
              <a:rPr lang="en-US" altLang="en-US" sz="1200" smtClean="0"/>
              <a:pPr/>
              <a:t>5</a:t>
            </a:fld>
            <a:endParaRPr lang="en-US" altLang="en-US" sz="1200" smtClean="0"/>
          </a:p>
        </p:txBody>
      </p:sp>
    </p:spTree>
    <p:extLst>
      <p:ext uri="{BB962C8B-B14F-4D97-AF65-F5344CB8AC3E}">
        <p14:creationId xmlns:p14="http://schemas.microsoft.com/office/powerpoint/2010/main" val="2244894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Capitalist societies are at the top of the list</a:t>
            </a:r>
          </a:p>
          <a:p>
            <a:pPr eaLnBrk="1" hangingPunct="1">
              <a:spcBef>
                <a:spcPct val="0"/>
              </a:spcBef>
            </a:pPr>
            <a:r>
              <a:rPr lang="en-US" altLang="en-US" dirty="0" smtClean="0"/>
              <a:t>Communist societies are at the bottom</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FE12DA71-2692-47C8-BB43-E991EE9846F4}" type="slidenum">
              <a:rPr lang="en-US" altLang="en-US" sz="1200" smtClean="0"/>
              <a:pPr/>
              <a:t>6</a:t>
            </a:fld>
            <a:endParaRPr lang="en-US" altLang="en-US" sz="1200" smtClean="0"/>
          </a:p>
        </p:txBody>
      </p:sp>
    </p:spTree>
    <p:extLst>
      <p:ext uri="{BB962C8B-B14F-4D97-AF65-F5344CB8AC3E}">
        <p14:creationId xmlns:p14="http://schemas.microsoft.com/office/powerpoint/2010/main" val="3749955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t>Nations in Eastern Europe and Asia (China, Vietnam) have transitioned </a:t>
            </a:r>
            <a:r>
              <a:rPr lang="en-US" dirty="0" smtClean="0">
                <a:sym typeface="Wingdings" panose="05000000000000000000" pitchFamily="2" charset="2"/>
              </a:rPr>
              <a:t> this represents significant opportunities for MNEs because transition economies offer access to skilled and relatively lower cost labor</a:t>
            </a:r>
          </a:p>
          <a:p>
            <a:pPr eaLnBrk="1" fontAlgn="auto" hangingPunct="1">
              <a:spcBef>
                <a:spcPts val="0"/>
              </a:spcBef>
              <a:spcAft>
                <a:spcPts val="0"/>
              </a:spcAft>
              <a:defRPr/>
            </a:pPr>
            <a:r>
              <a:rPr lang="en-US" dirty="0" smtClean="0">
                <a:sym typeface="Wingdings" panose="05000000000000000000" pitchFamily="2" charset="2"/>
              </a:rPr>
              <a:t>Also drives increase of alliances between MNEs &amp; local companies</a:t>
            </a:r>
          </a:p>
          <a:p>
            <a:pPr eaLnBrk="1" fontAlgn="auto" hangingPunct="1">
              <a:spcBef>
                <a:spcPts val="0"/>
              </a:spcBef>
              <a:spcAft>
                <a:spcPts val="0"/>
              </a:spcAft>
              <a:defRPr/>
            </a:pPr>
            <a:endParaRPr lang="en-US" dirty="0" smtClean="0">
              <a:sym typeface="Wingdings" panose="05000000000000000000" pitchFamily="2" charset="2"/>
            </a:endParaRPr>
          </a:p>
          <a:p>
            <a:pPr eaLnBrk="1" fontAlgn="auto" hangingPunct="1">
              <a:spcBef>
                <a:spcPts val="0"/>
              </a:spcBef>
              <a:spcAft>
                <a:spcPts val="0"/>
              </a:spcAft>
              <a:defRPr/>
            </a:pPr>
            <a:r>
              <a:rPr lang="en-US" dirty="0" smtClean="0">
                <a:sym typeface="Wingdings" panose="05000000000000000000" pitchFamily="2" charset="2"/>
              </a:rPr>
              <a:t>IMPLICATIONS</a:t>
            </a:r>
          </a:p>
          <a:p>
            <a:pPr eaLnBrk="1" fontAlgn="auto" hangingPunct="1">
              <a:spcBef>
                <a:spcPts val="0"/>
              </a:spcBef>
              <a:spcAft>
                <a:spcPts val="0"/>
              </a:spcAft>
              <a:defRPr/>
            </a:pPr>
            <a:r>
              <a:rPr lang="en-US" dirty="0" smtClean="0">
                <a:sym typeface="Wingdings" panose="05000000000000000000" pitchFamily="2" charset="2"/>
              </a:rPr>
              <a:t>In centrally planned economy</a:t>
            </a:r>
          </a:p>
          <a:p>
            <a:pPr marL="171450" indent="-171450" eaLnBrk="1" fontAlgn="auto" hangingPunct="1">
              <a:spcBef>
                <a:spcPts val="0"/>
              </a:spcBef>
              <a:spcAft>
                <a:spcPts val="0"/>
              </a:spcAft>
              <a:buFontTx/>
              <a:buChar char="-"/>
              <a:defRPr/>
            </a:pPr>
            <a:r>
              <a:rPr lang="en-US" dirty="0" smtClean="0">
                <a:sym typeface="Wingdings" panose="05000000000000000000" pitchFamily="2" charset="2"/>
              </a:rPr>
              <a:t>Most enterprises were factories with no emphasis on cost control</a:t>
            </a:r>
          </a:p>
          <a:p>
            <a:pPr marL="171450" indent="-171450" eaLnBrk="1" fontAlgn="auto" hangingPunct="1">
              <a:spcBef>
                <a:spcPts val="0"/>
              </a:spcBef>
              <a:spcAft>
                <a:spcPts val="0"/>
              </a:spcAft>
              <a:buFontTx/>
              <a:buChar char="-"/>
              <a:defRPr/>
            </a:pPr>
            <a:r>
              <a:rPr lang="en-US" dirty="0" smtClean="0">
                <a:sym typeface="Wingdings" panose="05000000000000000000" pitchFamily="2" charset="2"/>
              </a:rPr>
              <a:t>Little if any strategic planning, accounting or marketing</a:t>
            </a:r>
          </a:p>
          <a:p>
            <a:pPr marL="171450" indent="-171450" eaLnBrk="1" fontAlgn="auto" hangingPunct="1">
              <a:spcBef>
                <a:spcPts val="0"/>
              </a:spcBef>
              <a:spcAft>
                <a:spcPts val="0"/>
              </a:spcAft>
              <a:buFontTx/>
              <a:buChar char="-"/>
              <a:defRPr/>
            </a:pPr>
            <a:r>
              <a:rPr lang="en-US" dirty="0" smtClean="0">
                <a:sym typeface="Wingdings" panose="05000000000000000000" pitchFamily="2" charset="2"/>
              </a:rPr>
              <a:t>Focus on firm survival in spite of inefficiencies</a:t>
            </a:r>
          </a:p>
          <a:p>
            <a:pPr marL="171450" indent="-171450" eaLnBrk="1" fontAlgn="auto" hangingPunct="1">
              <a:spcBef>
                <a:spcPts val="0"/>
              </a:spcBef>
              <a:spcAft>
                <a:spcPts val="0"/>
              </a:spcAft>
              <a:buFontTx/>
              <a:buChar char="-"/>
              <a:defRPr/>
            </a:pPr>
            <a:r>
              <a:rPr lang="en-US" dirty="0" smtClean="0">
                <a:sym typeface="Wingdings" panose="05000000000000000000" pitchFamily="2" charset="2"/>
              </a:rPr>
              <a:t>Prices set by government – often not related to actual cost</a:t>
            </a:r>
          </a:p>
          <a:p>
            <a:pPr marL="171450" indent="-171450" eaLnBrk="1" fontAlgn="auto" hangingPunct="1">
              <a:spcBef>
                <a:spcPts val="0"/>
              </a:spcBef>
              <a:spcAft>
                <a:spcPts val="0"/>
              </a:spcAft>
              <a:buFontTx/>
              <a:buChar char="-"/>
              <a:defRPr/>
            </a:pPr>
            <a:r>
              <a:rPr lang="en-US" dirty="0" smtClean="0">
                <a:sym typeface="Wingdings" panose="05000000000000000000" pitchFamily="2" charset="2"/>
              </a:rPr>
              <a:t>Banks served central planning – loans often granted based on personal connections/relationship rather than creditworthiness</a:t>
            </a:r>
          </a:p>
          <a:p>
            <a:pPr eaLnBrk="1" fontAlgn="auto" hangingPunct="1">
              <a:spcBef>
                <a:spcPts val="0"/>
              </a:spcBef>
              <a:spcAft>
                <a:spcPts val="0"/>
              </a:spcAft>
              <a:defRPr/>
            </a:pPr>
            <a:r>
              <a:rPr lang="en-US" dirty="0" smtClean="0">
                <a:sym typeface="Wingdings" panose="05000000000000000000" pitchFamily="2" charset="2"/>
              </a:rPr>
              <a:t>NEED TO</a:t>
            </a:r>
          </a:p>
          <a:p>
            <a:pPr eaLnBrk="1" fontAlgn="auto" hangingPunct="1">
              <a:spcBef>
                <a:spcPts val="0"/>
              </a:spcBef>
              <a:spcAft>
                <a:spcPts val="0"/>
              </a:spcAft>
              <a:defRPr/>
            </a:pPr>
            <a:r>
              <a:rPr lang="en-US" dirty="0" smtClean="0">
                <a:sym typeface="Wingdings" panose="05000000000000000000" pitchFamily="2" charset="2"/>
              </a:rPr>
              <a:t>- Introduce idea of efficiency &amp; introduce essential business functions </a:t>
            </a:r>
          </a:p>
          <a:p>
            <a:pPr marL="171450" indent="-171450" eaLnBrk="1" fontAlgn="auto" hangingPunct="1">
              <a:spcBef>
                <a:spcPts val="0"/>
              </a:spcBef>
              <a:spcAft>
                <a:spcPts val="0"/>
              </a:spcAft>
              <a:buFontTx/>
              <a:buChar char="-"/>
              <a:defRPr/>
            </a:pPr>
            <a:r>
              <a:rPr lang="en-US" dirty="0" smtClean="0"/>
              <a:t>Change management mindset to being cost-effective</a:t>
            </a:r>
          </a:p>
          <a:p>
            <a:pPr marL="171450" indent="-171450" eaLnBrk="1" fontAlgn="auto" hangingPunct="1">
              <a:spcBef>
                <a:spcPts val="0"/>
              </a:spcBef>
              <a:spcAft>
                <a:spcPts val="0"/>
              </a:spcAft>
              <a:buFontTx/>
              <a:buChar char="-"/>
              <a:defRPr/>
            </a:pPr>
            <a:r>
              <a:rPr lang="en-US" dirty="0" smtClean="0"/>
              <a:t>Prices determined by the market</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2C40793A-C666-4C14-9362-6E89D064155E}" type="slidenum">
              <a:rPr lang="en-US" altLang="en-US" sz="1200" smtClean="0"/>
              <a:pPr/>
              <a:t>7</a:t>
            </a:fld>
            <a:endParaRPr lang="en-US" altLang="en-US" sz="1200" smtClean="0"/>
          </a:p>
        </p:txBody>
      </p:sp>
    </p:spTree>
    <p:extLst>
      <p:ext uri="{BB962C8B-B14F-4D97-AF65-F5344CB8AC3E}">
        <p14:creationId xmlns:p14="http://schemas.microsoft.com/office/powerpoint/2010/main" val="632871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466719"/>
          </a:xfrm>
        </p:spPr>
        <p:txBody>
          <a:bodyPr/>
          <a:lstStyle/>
          <a:p>
            <a:r>
              <a:rPr lang="en-US" dirty="0" smtClean="0"/>
              <a:t>National context shaped by culture but also institutions (economic system, religion, education). Similar to culture, social institutions dictate behavioral norms</a:t>
            </a:r>
          </a:p>
          <a:p>
            <a:endParaRPr lang="en-US" dirty="0" smtClean="0"/>
          </a:p>
          <a:p>
            <a:r>
              <a:rPr lang="en-US" b="1" dirty="0" smtClean="0"/>
              <a:t>ECONOMIC SYSTEM</a:t>
            </a:r>
            <a:r>
              <a:rPr lang="en-US" dirty="0" smtClean="0"/>
              <a:t>: mixed (state own education and health rest is private – France); socialism (Cuba, people in socialist system focus on building relationships rather than meritocracy system) </a:t>
            </a:r>
            <a:r>
              <a:rPr lang="en-US" dirty="0" smtClean="0">
                <a:sym typeface="Wingdings" panose="05000000000000000000" pitchFamily="2" charset="2"/>
              </a:rPr>
              <a:t> economic systems will dictate </a:t>
            </a:r>
            <a:r>
              <a:rPr lang="en-US" b="1" dirty="0" smtClean="0">
                <a:sym typeface="Wingdings" panose="05000000000000000000" pitchFamily="2" charset="2"/>
              </a:rPr>
              <a:t>level of government interference </a:t>
            </a:r>
            <a:r>
              <a:rPr lang="en-US" dirty="0" smtClean="0">
                <a:sym typeface="Wingdings" panose="05000000000000000000" pitchFamily="2" charset="2"/>
              </a:rPr>
              <a:t>in business – “index of economic freedom” (capitalist societies at the top of this list) </a:t>
            </a:r>
            <a:r>
              <a:rPr lang="en-US" dirty="0" smtClean="0">
                <a:sym typeface="Wingdings" panose="05000000000000000000" pitchFamily="2" charset="2"/>
                <a:hlinkClick r:id="rId3"/>
              </a:rPr>
              <a:t>http://www.heritage.org/index/?utm_source=google&amp;utm_medium=ad&amp;utm_content=062016countryrankings&amp;utm_campaign=crcgg_2016indexeconomicfreedom</a:t>
            </a:r>
            <a:endParaRPr lang="en-US" dirty="0" smtClean="0">
              <a:sym typeface="Wingdings" panose="05000000000000000000" pitchFamily="2" charset="2"/>
            </a:endParaRPr>
          </a:p>
          <a:p>
            <a:r>
              <a:rPr lang="en-US" dirty="0" smtClean="0">
                <a:sym typeface="Wingdings" panose="05000000000000000000" pitchFamily="2" charset="2"/>
              </a:rPr>
              <a:t> </a:t>
            </a:r>
            <a:r>
              <a:rPr lang="en-US" u="sng" dirty="0" smtClean="0">
                <a:sym typeface="Wingdings" panose="05000000000000000000" pitchFamily="2" charset="2"/>
              </a:rPr>
              <a:t>Market transitions </a:t>
            </a:r>
            <a:r>
              <a:rPr lang="en-US" dirty="0" smtClean="0">
                <a:sym typeface="Wingdings" panose="05000000000000000000" pitchFamily="2" charset="2"/>
              </a:rPr>
              <a:t>(moving from one system to another) impacts workers /</a:t>
            </a:r>
            <a:r>
              <a:rPr lang="en-US" dirty="0" err="1" smtClean="0">
                <a:sym typeface="Wingdings" panose="05000000000000000000" pitchFamily="2" charset="2"/>
              </a:rPr>
              <a:t>mgmt</a:t>
            </a:r>
            <a:r>
              <a:rPr lang="en-US" dirty="0" smtClean="0">
                <a:sym typeface="Wingdings" panose="05000000000000000000" pitchFamily="2" charset="2"/>
              </a:rPr>
              <a:t>/ efficiencies which MNCs must work with </a:t>
            </a:r>
          </a:p>
          <a:p>
            <a:endParaRPr lang="en-US" dirty="0" smtClean="0"/>
          </a:p>
          <a:p>
            <a:r>
              <a:rPr lang="en-US" b="1" dirty="0" smtClean="0"/>
              <a:t>INDUSTRIALIZATION: </a:t>
            </a:r>
          </a:p>
          <a:p>
            <a:pPr marL="232943" indent="-232943">
              <a:buAutoNum type="arabicParenBoth"/>
            </a:pPr>
            <a:r>
              <a:rPr lang="en-US" dirty="0" smtClean="0"/>
              <a:t>preindustrial societies (agriculture dominates, traditional, ascription) offer </a:t>
            </a:r>
            <a:r>
              <a:rPr lang="en-US" u="sng" dirty="0" smtClean="0"/>
              <a:t>fewer opportunities</a:t>
            </a:r>
            <a:r>
              <a:rPr lang="en-US" dirty="0" smtClean="0"/>
              <a:t>, cheap labor, poor infrastructure &amp; business support</a:t>
            </a:r>
          </a:p>
          <a:p>
            <a:pPr marL="232943" indent="-232943">
              <a:buAutoNum type="arabicParenBoth"/>
            </a:pPr>
            <a:r>
              <a:rPr lang="en-US" dirty="0" smtClean="0"/>
              <a:t>Industrial societies (universalism/achievement, skilled labor) favor innovation &amp; individualism. Significant opportunities, educated, skilled workforce, business support, stable governments</a:t>
            </a:r>
          </a:p>
          <a:p>
            <a:pPr marL="232943" indent="-232943">
              <a:buAutoNum type="arabicParenBoth"/>
            </a:pPr>
            <a:r>
              <a:rPr lang="en-US" dirty="0" smtClean="0"/>
              <a:t>Post industrial (focus on services, educated skilled labor, highly trained/ specialized, information rich occupations-professional/technical) – increased emphasis on quality of life – implications for changing  workers’ needs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1E2797BE-203B-4147-AD14-79BFA9F3E2A1}" type="slidenum">
              <a:rPr lang="en-US" smtClean="0"/>
              <a:t>8</a:t>
            </a:fld>
            <a:endParaRPr lang="en-US"/>
          </a:p>
        </p:txBody>
      </p:sp>
    </p:spTree>
    <p:extLst>
      <p:ext uri="{BB962C8B-B14F-4D97-AF65-F5344CB8AC3E}">
        <p14:creationId xmlns:p14="http://schemas.microsoft.com/office/powerpoint/2010/main" val="2780035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400" b="1" i="1" dirty="0" smtClean="0"/>
              <a:t>Pre-industrial society</a:t>
            </a:r>
            <a:r>
              <a:rPr lang="en-US" altLang="en-US" sz="1400" dirty="0" smtClean="0"/>
              <a:t>: ascription (vs. achievement), social mobility discouraged, social status is inherited</a:t>
            </a:r>
          </a:p>
          <a:p>
            <a:pPr lvl="1" eaLnBrk="1" hangingPunct="1">
              <a:spcBef>
                <a:spcPct val="0"/>
              </a:spcBef>
            </a:pPr>
            <a:r>
              <a:rPr lang="en-US" altLang="en-US" sz="1400" dirty="0" smtClean="0"/>
              <a:t> </a:t>
            </a:r>
          </a:p>
          <a:p>
            <a:pPr eaLnBrk="1" hangingPunct="1">
              <a:spcBef>
                <a:spcPct val="0"/>
              </a:spcBef>
            </a:pPr>
            <a:r>
              <a:rPr lang="en-US" altLang="en-US" sz="1400" b="1" i="1" dirty="0" smtClean="0"/>
              <a:t>Industrial society</a:t>
            </a:r>
            <a:r>
              <a:rPr lang="en-US" altLang="en-US" sz="1400" dirty="0" smtClean="0"/>
              <a:t>: achievement (vs. ascription) broad range of skills required from workforce</a:t>
            </a:r>
          </a:p>
          <a:p>
            <a:pPr lvl="1" eaLnBrk="1" hangingPunct="1">
              <a:spcBef>
                <a:spcPct val="0"/>
              </a:spcBef>
            </a:pPr>
            <a:r>
              <a:rPr lang="en-US" altLang="en-US" sz="1400" dirty="0" smtClean="0"/>
              <a:t> </a:t>
            </a:r>
          </a:p>
          <a:p>
            <a:pPr eaLnBrk="1" hangingPunct="1">
              <a:spcBef>
                <a:spcPct val="0"/>
              </a:spcBef>
            </a:pPr>
            <a:r>
              <a:rPr lang="en-US" altLang="en-US" sz="1400" b="1" i="1" dirty="0" smtClean="0"/>
              <a:t>Postindustrial society</a:t>
            </a:r>
            <a:r>
              <a:rPr lang="en-US" altLang="en-US" sz="1400" dirty="0" smtClean="0"/>
              <a:t>: emphasis on formal education because of the need for highly trained workers with specialized skills</a:t>
            </a:r>
          </a:p>
          <a:p>
            <a:pPr eaLnBrk="1" hangingPunct="1">
              <a:spcBef>
                <a:spcPct val="0"/>
              </a:spcBef>
            </a:pPr>
            <a:r>
              <a:rPr lang="en-US" altLang="en-US" sz="1400" dirty="0" smtClean="0"/>
              <a:t>Value of quality of life – work-life balance</a:t>
            </a:r>
          </a:p>
          <a:p>
            <a:pPr lvl="1" eaLnBrk="1" hangingPunct="1">
              <a:spcBef>
                <a:spcPct val="0"/>
              </a:spcBef>
            </a:pPr>
            <a:r>
              <a:rPr lang="en-US" altLang="en-US" sz="1400" dirty="0" smtClean="0"/>
              <a:t> </a:t>
            </a:r>
          </a:p>
          <a:p>
            <a:pPr eaLnBrk="1" hangingPunct="1">
              <a:spcBef>
                <a:spcPct val="0"/>
              </a:spcBef>
            </a:pPr>
            <a:endParaRPr lang="en-US" altLang="en-US" sz="1400"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F6FFC77F-51CD-44C5-8D0A-26EACD83B843}" type="slidenum">
              <a:rPr lang="en-US" altLang="en-US" sz="1200" smtClean="0"/>
              <a:pPr/>
              <a:t>9</a:t>
            </a:fld>
            <a:endParaRPr lang="en-US" altLang="en-US" sz="1200" smtClean="0"/>
          </a:p>
        </p:txBody>
      </p:sp>
    </p:spTree>
    <p:extLst>
      <p:ext uri="{BB962C8B-B14F-4D97-AF65-F5344CB8AC3E}">
        <p14:creationId xmlns:p14="http://schemas.microsoft.com/office/powerpoint/2010/main" val="3475103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428" y="541176"/>
            <a:ext cx="10114384" cy="2641913"/>
          </a:xfrm>
        </p:spPr>
        <p:txBody>
          <a:bodyPr/>
          <a:lstStyle/>
          <a:p>
            <a:pPr algn="l"/>
            <a:r>
              <a:rPr lang="en-US" sz="4000" dirty="0" smtClean="0"/>
              <a:t>International Management:</a:t>
            </a:r>
            <a:br>
              <a:rPr lang="en-US" sz="4000" dirty="0" smtClean="0"/>
            </a:br>
            <a:r>
              <a:rPr lang="en-US" sz="4000" dirty="0" smtClean="0"/>
              <a:t>Institutional Context</a:t>
            </a:r>
            <a:endParaRPr lang="en-US" sz="4000" dirty="0"/>
          </a:p>
        </p:txBody>
      </p:sp>
      <p:sp>
        <p:nvSpPr>
          <p:cNvPr id="3" name="Subtitle 2"/>
          <p:cNvSpPr>
            <a:spLocks noGrp="1"/>
          </p:cNvSpPr>
          <p:nvPr>
            <p:ph type="subTitle" idx="1"/>
          </p:nvPr>
        </p:nvSpPr>
        <p:spPr/>
        <p:txBody>
          <a:bodyPr>
            <a:noAutofit/>
          </a:bodyPr>
          <a:lstStyle/>
          <a:p>
            <a:pPr algn="l"/>
            <a:r>
              <a:rPr lang="en-US" sz="3000" dirty="0" smtClean="0">
                <a:solidFill>
                  <a:schemeClr val="tx1"/>
                </a:solidFill>
              </a:rPr>
              <a:t>Angers, France</a:t>
            </a:r>
          </a:p>
          <a:p>
            <a:pPr algn="l"/>
            <a:r>
              <a:rPr lang="en-US" sz="3000" dirty="0" smtClean="0">
                <a:solidFill>
                  <a:schemeClr val="tx1"/>
                </a:solidFill>
              </a:rPr>
              <a:t>Summer </a:t>
            </a:r>
            <a:r>
              <a:rPr lang="en-US" sz="3000" dirty="0" smtClean="0">
                <a:solidFill>
                  <a:schemeClr val="tx1"/>
                </a:solidFill>
              </a:rPr>
              <a:t>2019</a:t>
            </a:r>
            <a:endParaRPr lang="en-US" sz="3000" dirty="0">
              <a:solidFill>
                <a:schemeClr val="tx1"/>
              </a:solidFill>
            </a:endParaRPr>
          </a:p>
        </p:txBody>
      </p:sp>
    </p:spTree>
    <p:extLst>
      <p:ext uri="{BB962C8B-B14F-4D97-AF65-F5344CB8AC3E}">
        <p14:creationId xmlns:p14="http://schemas.microsoft.com/office/powerpoint/2010/main" val="2390029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328613" y="228601"/>
            <a:ext cx="10339387" cy="1325563"/>
          </a:xfrm>
        </p:spPr>
        <p:txBody>
          <a:bodyPr/>
          <a:lstStyle/>
          <a:p>
            <a:pPr eaLnBrk="1" hangingPunct="1"/>
            <a:r>
              <a:rPr lang="en-US" altLang="en-US" b="1" smtClean="0"/>
              <a:t>Managerial Implications: Industrialization</a:t>
            </a:r>
            <a:endParaRPr lang="en-US" altLang="en-US" smtClean="0"/>
          </a:p>
        </p:txBody>
      </p:sp>
      <p:sp>
        <p:nvSpPr>
          <p:cNvPr id="20483" name="Rectangle 5"/>
          <p:cNvSpPr>
            <a:spLocks noGrp="1" noChangeArrowheads="1"/>
          </p:cNvSpPr>
          <p:nvPr>
            <p:ph idx="1"/>
          </p:nvPr>
        </p:nvSpPr>
        <p:spPr>
          <a:xfrm>
            <a:off x="214313" y="1243013"/>
            <a:ext cx="10301287" cy="5386387"/>
          </a:xfrm>
        </p:spPr>
        <p:txBody>
          <a:bodyPr rtlCol="0">
            <a:normAutofit fontScale="62500" lnSpcReduction="20000"/>
          </a:bodyPr>
          <a:lstStyle/>
          <a:p>
            <a:pPr marL="0" indent="0">
              <a:buNone/>
              <a:defRPr/>
            </a:pPr>
            <a:r>
              <a:rPr lang="en-US" altLang="en-US" sz="2800" dirty="0"/>
              <a:t>Direct correspondence between industrialization and economic development:</a:t>
            </a:r>
          </a:p>
          <a:p>
            <a:pPr marL="0" indent="0">
              <a:buNone/>
              <a:defRPr/>
            </a:pPr>
            <a:r>
              <a:rPr lang="en-US" altLang="en-US" sz="2800" b="1" dirty="0"/>
              <a:t>Pre-industrial countries</a:t>
            </a:r>
            <a:r>
              <a:rPr lang="en-US" altLang="en-US" sz="2800" dirty="0"/>
              <a:t> provide cheap labor and untapped markets BUT</a:t>
            </a:r>
          </a:p>
          <a:p>
            <a:pPr lvl="1" eaLnBrk="1" hangingPunct="1">
              <a:defRPr/>
            </a:pPr>
            <a:r>
              <a:rPr lang="en-US" altLang="en-US" sz="2800" dirty="0"/>
              <a:t>Poor infrastructure for business.</a:t>
            </a:r>
          </a:p>
          <a:p>
            <a:pPr lvl="1" eaLnBrk="1" hangingPunct="1">
              <a:defRPr/>
            </a:pPr>
            <a:r>
              <a:rPr lang="en-US" altLang="en-US" sz="2800" dirty="0"/>
              <a:t>Traditional and communal values.</a:t>
            </a:r>
          </a:p>
          <a:p>
            <a:pPr marL="0" indent="0">
              <a:buNone/>
              <a:defRPr/>
            </a:pPr>
            <a:r>
              <a:rPr lang="en-US" altLang="en-US" sz="2800" b="1" dirty="0"/>
              <a:t>Industrial societies </a:t>
            </a:r>
            <a:r>
              <a:rPr lang="en-US" altLang="en-US" sz="2800" dirty="0"/>
              <a:t>favor innovation and individualism.</a:t>
            </a:r>
          </a:p>
          <a:p>
            <a:pPr lvl="1" eaLnBrk="1" hangingPunct="1">
              <a:defRPr/>
            </a:pPr>
            <a:r>
              <a:rPr lang="en-US" altLang="en-US" sz="2800" dirty="0"/>
              <a:t>Governments provide favorable environment. </a:t>
            </a:r>
          </a:p>
          <a:p>
            <a:pPr lvl="1" eaLnBrk="1" hangingPunct="1">
              <a:defRPr/>
            </a:pPr>
            <a:r>
              <a:rPr lang="en-US" altLang="en-US" sz="2800" dirty="0"/>
              <a:t>Educated (and more costly) labor force.</a:t>
            </a:r>
          </a:p>
          <a:p>
            <a:pPr marL="0" indent="0">
              <a:buNone/>
              <a:defRPr/>
            </a:pPr>
            <a:r>
              <a:rPr lang="en-US" altLang="en-US" sz="2800" b="1" dirty="0"/>
              <a:t>Postindustrial societies</a:t>
            </a:r>
          </a:p>
          <a:p>
            <a:pPr lvl="1" eaLnBrk="1" hangingPunct="1">
              <a:defRPr/>
            </a:pPr>
            <a:r>
              <a:rPr lang="en-US" altLang="en-US" sz="2800" dirty="0"/>
              <a:t>Dominance of service sector; knowledge based.</a:t>
            </a:r>
          </a:p>
          <a:p>
            <a:pPr lvl="1" eaLnBrk="1" hangingPunct="1">
              <a:defRPr/>
            </a:pPr>
            <a:r>
              <a:rPr lang="en-US" altLang="en-US" sz="2800" dirty="0"/>
              <a:t>Almost complete demise of agricultural sector.</a:t>
            </a:r>
          </a:p>
          <a:p>
            <a:pPr lvl="1" eaLnBrk="1" hangingPunct="1">
              <a:defRPr/>
            </a:pPr>
            <a:r>
              <a:rPr lang="en-US" altLang="en-US" sz="2800" dirty="0"/>
              <a:t>Significant decline in manufacturing sector rise in information-rich occupations.</a:t>
            </a:r>
          </a:p>
          <a:p>
            <a:pPr lvl="1" eaLnBrk="1" hangingPunct="1">
              <a:defRPr/>
            </a:pPr>
            <a:r>
              <a:rPr lang="en-US" altLang="en-US" sz="2800" dirty="0"/>
              <a:t>Increasing emphasis on quality-of-life.</a:t>
            </a:r>
          </a:p>
          <a:p>
            <a:pPr lvl="1" eaLnBrk="1" hangingPunct="1">
              <a:defRPr/>
            </a:pPr>
            <a:r>
              <a:rPr lang="en-US" altLang="en-US" sz="2800" dirty="0"/>
              <a:t>Non economic incentives favored.</a:t>
            </a:r>
          </a:p>
          <a:p>
            <a:pPr lvl="1" eaLnBrk="1" hangingPunct="1">
              <a:defRPr/>
            </a:pPr>
            <a:r>
              <a:rPr lang="en-US" altLang="en-US" sz="2800" dirty="0"/>
              <a:t>Post-materialist values, individual expression,                                                               and movement toward more a humane society.</a:t>
            </a:r>
          </a:p>
          <a:p>
            <a:pPr lvl="1" eaLnBrk="1" hangingPunct="1">
              <a:defRPr/>
            </a:pPr>
            <a:endParaRPr lang="en-US" altLang="en-US" sz="2600" dirty="0"/>
          </a:p>
          <a:p>
            <a:pPr lvl="1" eaLnBrk="1" hangingPunct="1">
              <a:buFontTx/>
              <a:buNone/>
              <a:defRPr/>
            </a:pPr>
            <a:endParaRPr lang="en-US" altLang="en-US" dirty="0" smtClean="0"/>
          </a:p>
        </p:txBody>
      </p:sp>
    </p:spTree>
    <p:extLst>
      <p:ext uri="{BB962C8B-B14F-4D97-AF65-F5344CB8AC3E}">
        <p14:creationId xmlns:p14="http://schemas.microsoft.com/office/powerpoint/2010/main" val="2620067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Institutions</a:t>
            </a:r>
            <a:endParaRPr lang="en-US" dirty="0"/>
          </a:p>
        </p:txBody>
      </p:sp>
      <p:sp>
        <p:nvSpPr>
          <p:cNvPr id="3" name="Content Placeholder 2"/>
          <p:cNvSpPr>
            <a:spLocks noGrp="1"/>
          </p:cNvSpPr>
          <p:nvPr>
            <p:ph idx="1"/>
          </p:nvPr>
        </p:nvSpPr>
        <p:spPr>
          <a:xfrm>
            <a:off x="677334" y="1315616"/>
            <a:ext cx="8596668" cy="4725747"/>
          </a:xfrm>
        </p:spPr>
        <p:txBody>
          <a:bodyPr>
            <a:normAutofit/>
          </a:bodyPr>
          <a:lstStyle/>
          <a:p>
            <a:r>
              <a:rPr lang="en-US" sz="2600" b="1" dirty="0" smtClean="0">
                <a:solidFill>
                  <a:schemeClr val="bg2">
                    <a:lumMod val="75000"/>
                  </a:schemeClr>
                </a:solidFill>
              </a:rPr>
              <a:t>Economic system</a:t>
            </a:r>
            <a:r>
              <a:rPr lang="en-US" sz="2600" dirty="0" smtClean="0">
                <a:solidFill>
                  <a:schemeClr val="bg2">
                    <a:lumMod val="75000"/>
                  </a:schemeClr>
                </a:solidFill>
              </a:rPr>
              <a:t>: </a:t>
            </a:r>
          </a:p>
          <a:p>
            <a:r>
              <a:rPr lang="en-US" sz="2600" b="1" dirty="0" smtClean="0">
                <a:solidFill>
                  <a:schemeClr val="bg2">
                    <a:lumMod val="75000"/>
                  </a:schemeClr>
                </a:solidFill>
              </a:rPr>
              <a:t>Level of industrialization</a:t>
            </a:r>
            <a:r>
              <a:rPr lang="en-US" sz="2600" dirty="0" smtClean="0">
                <a:solidFill>
                  <a:schemeClr val="bg2">
                    <a:lumMod val="75000"/>
                  </a:schemeClr>
                </a:solidFill>
              </a:rPr>
              <a:t>: </a:t>
            </a:r>
          </a:p>
          <a:p>
            <a:r>
              <a:rPr lang="en-US" sz="2600" b="1" dirty="0" smtClean="0">
                <a:solidFill>
                  <a:schemeClr val="tx1"/>
                </a:solidFill>
              </a:rPr>
              <a:t>Religion</a:t>
            </a:r>
            <a:r>
              <a:rPr lang="en-US" sz="2600" dirty="0" smtClean="0">
                <a:solidFill>
                  <a:schemeClr val="tx1"/>
                </a:solidFill>
              </a:rPr>
              <a:t>: MNCs influenced by dominant religious practices</a:t>
            </a:r>
            <a:endParaRPr lang="en-US" sz="2600" b="1" dirty="0" smtClean="0">
              <a:solidFill>
                <a:schemeClr val="tx1"/>
              </a:solidFill>
            </a:endParaRPr>
          </a:p>
          <a:p>
            <a:r>
              <a:rPr lang="en-US" sz="2600" b="1" dirty="0" smtClean="0">
                <a:solidFill>
                  <a:schemeClr val="tx1"/>
                </a:solidFill>
              </a:rPr>
              <a:t>Education system: </a:t>
            </a:r>
            <a:r>
              <a:rPr lang="en-US" sz="2600" dirty="0" smtClean="0">
                <a:solidFill>
                  <a:schemeClr val="tx1"/>
                </a:solidFill>
              </a:rPr>
              <a:t>impacts human capital potential</a:t>
            </a:r>
            <a:endParaRPr lang="en-US" sz="2600" b="1" dirty="0" smtClean="0">
              <a:solidFill>
                <a:schemeClr val="tx1"/>
              </a:solidFill>
            </a:endParaRPr>
          </a:p>
          <a:p>
            <a:r>
              <a:rPr lang="en-US" sz="2600" b="1" dirty="0" smtClean="0">
                <a:solidFill>
                  <a:schemeClr val="tx1"/>
                </a:solidFill>
              </a:rPr>
              <a:t>Social inequality: </a:t>
            </a:r>
            <a:r>
              <a:rPr lang="en-US" sz="2600" dirty="0" smtClean="0">
                <a:solidFill>
                  <a:schemeClr val="tx1"/>
                </a:solidFill>
              </a:rPr>
              <a:t>implications for business ethics &amp; choice of location</a:t>
            </a:r>
            <a:r>
              <a:rPr lang="en-US" sz="2600" b="1" dirty="0" smtClean="0">
                <a:solidFill>
                  <a:schemeClr val="tx1"/>
                </a:solidFill>
              </a:rPr>
              <a:t> </a:t>
            </a:r>
            <a:endParaRPr lang="en-US" sz="2600" b="1" dirty="0">
              <a:solidFill>
                <a:schemeClr val="tx1"/>
              </a:solidFill>
            </a:endParaRPr>
          </a:p>
        </p:txBody>
      </p:sp>
    </p:spTree>
    <p:extLst>
      <p:ext uri="{BB962C8B-B14F-4D97-AF65-F5344CB8AC3E}">
        <p14:creationId xmlns:p14="http://schemas.microsoft.com/office/powerpoint/2010/main" val="3038813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a:xfrm>
            <a:off x="400050" y="428626"/>
            <a:ext cx="7886700" cy="1325562"/>
          </a:xfrm>
        </p:spPr>
        <p:txBody>
          <a:bodyPr/>
          <a:lstStyle/>
          <a:p>
            <a:pPr eaLnBrk="1" hangingPunct="1"/>
            <a:r>
              <a:rPr lang="en-US" altLang="en-US" sz="4000" b="1" dirty="0"/>
              <a:t>Religion</a:t>
            </a:r>
          </a:p>
        </p:txBody>
      </p:sp>
      <p:sp>
        <p:nvSpPr>
          <p:cNvPr id="22531" name="Rectangle 5"/>
          <p:cNvSpPr>
            <a:spLocks noGrp="1" noChangeArrowheads="1"/>
          </p:cNvSpPr>
          <p:nvPr>
            <p:ph idx="1"/>
          </p:nvPr>
        </p:nvSpPr>
        <p:spPr>
          <a:xfrm>
            <a:off x="400050" y="1628776"/>
            <a:ext cx="9886950" cy="4848226"/>
          </a:xfrm>
        </p:spPr>
        <p:txBody>
          <a:bodyPr rtlCol="0">
            <a:normAutofit/>
          </a:bodyPr>
          <a:lstStyle/>
          <a:p>
            <a:pPr marL="0" indent="0">
              <a:buNone/>
              <a:defRPr/>
            </a:pPr>
            <a:r>
              <a:rPr lang="en-US" altLang="en-US" sz="2600" dirty="0"/>
              <a:t>Shared set of beliefs, activities, and institutions based on faith.</a:t>
            </a:r>
          </a:p>
          <a:p>
            <a:pPr eaLnBrk="1" hangingPunct="1">
              <a:defRPr/>
            </a:pPr>
            <a:r>
              <a:rPr lang="en-US" altLang="en-US" sz="2600" dirty="0"/>
              <a:t>Religion is an important aspect of most societies. Religiosity varies across nations</a:t>
            </a:r>
          </a:p>
          <a:p>
            <a:pPr eaLnBrk="1" hangingPunct="1">
              <a:defRPr/>
            </a:pPr>
            <a:r>
              <a:rPr lang="en-US" altLang="en-US" sz="2600" dirty="0"/>
              <a:t>Together, Christianity, Islam, Hinduism and Buddhism are followed by almost 71% of the world</a:t>
            </a:r>
            <a:r>
              <a:rPr lang="ja-JP" altLang="en-US" sz="2600" dirty="0"/>
              <a:t>’</a:t>
            </a:r>
            <a:r>
              <a:rPr lang="en-US" altLang="ja-JP" sz="2600" dirty="0"/>
              <a:t>s population.</a:t>
            </a:r>
          </a:p>
          <a:p>
            <a:pPr eaLnBrk="1" hangingPunct="1">
              <a:defRPr/>
            </a:pPr>
            <a:r>
              <a:rPr lang="en-US" altLang="en-US" sz="2600" dirty="0"/>
              <a:t>20% of world</a:t>
            </a:r>
            <a:r>
              <a:rPr lang="ja-JP" altLang="en-US" sz="2600" dirty="0"/>
              <a:t>’</a:t>
            </a:r>
            <a:r>
              <a:rPr lang="en-US" altLang="ja-JP" sz="2600" dirty="0"/>
              <a:t>s population are nonreligious.</a:t>
            </a:r>
          </a:p>
          <a:p>
            <a:pPr eaLnBrk="1" hangingPunct="1">
              <a:defRPr/>
            </a:pPr>
            <a:r>
              <a:rPr lang="en-US" altLang="en-US" sz="2600" dirty="0"/>
              <a:t>Different religions shape how people do business in different parts of the world with implications for international business. </a:t>
            </a:r>
          </a:p>
          <a:p>
            <a:pPr eaLnBrk="1" hangingPunct="1">
              <a:buFontTx/>
              <a:buNone/>
              <a:defRPr/>
            </a:pPr>
            <a:endParaRPr lang="en-US" altLang="en-US" dirty="0" smtClean="0"/>
          </a:p>
        </p:txBody>
      </p:sp>
    </p:spTree>
    <p:extLst>
      <p:ext uri="{BB962C8B-B14F-4D97-AF65-F5344CB8AC3E}">
        <p14:creationId xmlns:p14="http://schemas.microsoft.com/office/powerpoint/2010/main" val="1461507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a:xfrm>
            <a:off x="260350" y="328613"/>
            <a:ext cx="7886700" cy="1325562"/>
          </a:xfrm>
        </p:spPr>
        <p:txBody>
          <a:bodyPr/>
          <a:lstStyle/>
          <a:p>
            <a:pPr eaLnBrk="1" hangingPunct="1"/>
            <a:r>
              <a:rPr lang="en-US" altLang="en-US" sz="4000" b="1" dirty="0"/>
              <a:t>Education</a:t>
            </a:r>
          </a:p>
        </p:txBody>
      </p:sp>
      <p:sp>
        <p:nvSpPr>
          <p:cNvPr id="28675" name="Rectangle 5"/>
          <p:cNvSpPr>
            <a:spLocks noGrp="1" noChangeArrowheads="1"/>
          </p:cNvSpPr>
          <p:nvPr>
            <p:ph idx="1"/>
          </p:nvPr>
        </p:nvSpPr>
        <p:spPr>
          <a:xfrm>
            <a:off x="260350" y="1314450"/>
            <a:ext cx="9607550" cy="5214938"/>
          </a:xfrm>
        </p:spPr>
        <p:txBody>
          <a:bodyPr rtlCol="0">
            <a:normAutofit/>
          </a:bodyPr>
          <a:lstStyle/>
          <a:p>
            <a:pPr marL="0" indent="0">
              <a:buNone/>
              <a:defRPr/>
            </a:pPr>
            <a:r>
              <a:rPr lang="en-US" altLang="en-US" sz="2200" i="1" dirty="0" smtClean="0"/>
              <a:t>Education</a:t>
            </a:r>
            <a:r>
              <a:rPr lang="en-US" altLang="en-US" sz="2200" dirty="0" smtClean="0"/>
              <a:t>: organized networks of socialization experiences which prepare individuals to act in society.</a:t>
            </a:r>
          </a:p>
          <a:p>
            <a:pPr eaLnBrk="1" hangingPunct="1">
              <a:defRPr/>
            </a:pPr>
            <a:r>
              <a:rPr lang="en-US" altLang="en-US" sz="2200" dirty="0" smtClean="0"/>
              <a:t>Central element in organization of society.</a:t>
            </a:r>
          </a:p>
          <a:p>
            <a:pPr eaLnBrk="1" hangingPunct="1">
              <a:defRPr/>
            </a:pPr>
            <a:r>
              <a:rPr lang="en-US" altLang="en-US" sz="2200" dirty="0" smtClean="0"/>
              <a:t>Helps construct competencies, professions, and professionals.</a:t>
            </a:r>
          </a:p>
          <a:p>
            <a:pPr marL="0" indent="0">
              <a:buNone/>
              <a:defRPr/>
            </a:pPr>
            <a:r>
              <a:rPr lang="en-US" altLang="en-US" sz="2200" b="1" dirty="0" smtClean="0"/>
              <a:t>Implications for Multinationals:</a:t>
            </a:r>
          </a:p>
          <a:p>
            <a:pPr eaLnBrk="1" hangingPunct="1">
              <a:defRPr/>
            </a:pPr>
            <a:r>
              <a:rPr lang="en-US" altLang="en-US" sz="2200" dirty="0" smtClean="0"/>
              <a:t>Gives an idea of the skill level of workers in any society (human-capital potential).</a:t>
            </a:r>
          </a:p>
          <a:p>
            <a:pPr eaLnBrk="1" hangingPunct="1">
              <a:defRPr/>
            </a:pPr>
            <a:r>
              <a:rPr lang="en-US" altLang="en-US" sz="2200" dirty="0" smtClean="0"/>
              <a:t>Educational attainment helps determine the nature of the workforce.</a:t>
            </a:r>
          </a:p>
          <a:p>
            <a:pPr eaLnBrk="1" hangingPunct="1">
              <a:defRPr/>
            </a:pPr>
            <a:r>
              <a:rPr lang="en-US" altLang="en-US" sz="2200" dirty="0" smtClean="0"/>
              <a:t>May impact needed spending on training and development.</a:t>
            </a:r>
          </a:p>
          <a:p>
            <a:pPr eaLnBrk="1" hangingPunct="1">
              <a:defRPr/>
            </a:pPr>
            <a:r>
              <a:rPr lang="en-US" altLang="en-US" sz="2200" dirty="0" smtClean="0"/>
              <a:t>Other relevant information include Math and Science scores and </a:t>
            </a:r>
            <a:r>
              <a:rPr lang="en-US" altLang="en-US" sz="2200" dirty="0" smtClean="0"/>
              <a:t>R </a:t>
            </a:r>
            <a:r>
              <a:rPr lang="en-US" altLang="en-US" sz="2200" dirty="0" smtClean="0"/>
              <a:t>&amp; D expenditures.</a:t>
            </a:r>
          </a:p>
          <a:p>
            <a:pPr marL="0" indent="0">
              <a:buNone/>
              <a:defRPr/>
            </a:pPr>
            <a:endParaRPr lang="en-US" altLang="en-US" dirty="0" smtClean="0"/>
          </a:p>
        </p:txBody>
      </p:sp>
    </p:spTree>
    <p:extLst>
      <p:ext uri="{BB962C8B-B14F-4D97-AF65-F5344CB8AC3E}">
        <p14:creationId xmlns:p14="http://schemas.microsoft.com/office/powerpoint/2010/main" val="2194247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314325" y="381000"/>
            <a:ext cx="10134600" cy="1219200"/>
          </a:xfrm>
        </p:spPr>
        <p:txBody>
          <a:bodyPr rtlCol="0">
            <a:normAutofit/>
          </a:bodyPr>
          <a:lstStyle/>
          <a:p>
            <a:pPr>
              <a:defRPr/>
            </a:pPr>
            <a:r>
              <a:rPr lang="en-US" altLang="en-US" sz="3200" b="1" dirty="0" smtClean="0"/>
              <a:t>Tertiary </a:t>
            </a:r>
            <a:r>
              <a:rPr lang="en-US" altLang="en-US" sz="3200" b="1" dirty="0"/>
              <a:t>(postsecondary) Enrollment as </a:t>
            </a:r>
            <a:br>
              <a:rPr lang="en-US" altLang="en-US" sz="3200" b="1" dirty="0"/>
            </a:br>
            <a:r>
              <a:rPr lang="en-US" altLang="en-US" sz="3200" b="1" dirty="0"/>
              <a:t>Percentage of Relevant Age Groups</a:t>
            </a:r>
          </a:p>
        </p:txBody>
      </p:sp>
      <p:pic>
        <p:nvPicPr>
          <p:cNvPr id="37891" name="Picture 1" descr="76780_03_E09.jpg"/>
          <p:cNvPicPr>
            <a:picLocks noChangeAspect="1"/>
          </p:cNvPicPr>
          <p:nvPr/>
        </p:nvPicPr>
        <p:blipFill>
          <a:blip r:embed="rId3">
            <a:extLst>
              <a:ext uri="{28A0092B-C50C-407E-A947-70E740481C1C}">
                <a14:useLocalDpi xmlns:a14="http://schemas.microsoft.com/office/drawing/2010/main" val="0"/>
              </a:ext>
            </a:extLst>
          </a:blip>
          <a:srcRect t="9657"/>
          <a:stretch>
            <a:fillRect/>
          </a:stretch>
        </p:blipFill>
        <p:spPr bwMode="auto">
          <a:xfrm>
            <a:off x="471487" y="1600200"/>
            <a:ext cx="7467600" cy="504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0007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a:xfrm>
            <a:off x="1240631" y="342901"/>
            <a:ext cx="7886700" cy="1325562"/>
          </a:xfrm>
        </p:spPr>
        <p:txBody>
          <a:bodyPr/>
          <a:lstStyle/>
          <a:p>
            <a:pPr eaLnBrk="1" hangingPunct="1"/>
            <a:r>
              <a:rPr lang="en-US" altLang="en-US" sz="4000" b="1" dirty="0"/>
              <a:t>Social Inequality</a:t>
            </a:r>
          </a:p>
        </p:txBody>
      </p:sp>
      <p:sp>
        <p:nvSpPr>
          <p:cNvPr id="31747" name="Rectangle 5"/>
          <p:cNvSpPr>
            <a:spLocks noGrp="1" noChangeArrowheads="1"/>
          </p:cNvSpPr>
          <p:nvPr>
            <p:ph idx="1"/>
          </p:nvPr>
        </p:nvSpPr>
        <p:spPr>
          <a:xfrm>
            <a:off x="328613" y="1557338"/>
            <a:ext cx="9710737" cy="4843463"/>
          </a:xfrm>
        </p:spPr>
        <p:txBody>
          <a:bodyPr rtlCol="0">
            <a:normAutofit/>
          </a:bodyPr>
          <a:lstStyle/>
          <a:p>
            <a:pPr marL="0" indent="0">
              <a:buNone/>
              <a:defRPr/>
            </a:pPr>
            <a:r>
              <a:rPr lang="en-US" altLang="en-US" sz="2600" dirty="0"/>
              <a:t>Refers to the degree to which people have privileged access to resources and positions within societies.</a:t>
            </a:r>
          </a:p>
          <a:p>
            <a:pPr eaLnBrk="1" hangingPunct="1">
              <a:defRPr/>
            </a:pPr>
            <a:r>
              <a:rPr lang="en-US" altLang="en-US" sz="2600" dirty="0"/>
              <a:t>In societies with high social inequality, a few individuals have the ability to control and use important resources.</a:t>
            </a:r>
          </a:p>
          <a:p>
            <a:pPr eaLnBrk="1" hangingPunct="1">
              <a:defRPr/>
            </a:pPr>
            <a:r>
              <a:rPr lang="en-US" altLang="en-US" sz="2600" dirty="0"/>
              <a:t>These select few use access to resources to acquire more power, thereby perpetuating inequality.</a:t>
            </a:r>
          </a:p>
          <a:p>
            <a:pPr eaLnBrk="1" hangingPunct="1">
              <a:defRPr/>
            </a:pPr>
            <a:r>
              <a:rPr lang="en-US" altLang="en-US" sz="2600" dirty="0"/>
              <a:t>Social inequality negatively impacts the degree to which people are attached to work.</a:t>
            </a:r>
          </a:p>
        </p:txBody>
      </p:sp>
    </p:spTree>
    <p:extLst>
      <p:ext uri="{BB962C8B-B14F-4D97-AF65-F5344CB8AC3E}">
        <p14:creationId xmlns:p14="http://schemas.microsoft.com/office/powerpoint/2010/main" val="4453865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a:xfrm>
            <a:off x="285750" y="428625"/>
            <a:ext cx="10382250" cy="1247775"/>
          </a:xfrm>
        </p:spPr>
        <p:txBody>
          <a:bodyPr>
            <a:normAutofit/>
          </a:bodyPr>
          <a:lstStyle/>
          <a:p>
            <a:pPr eaLnBrk="1" hangingPunct="1"/>
            <a:r>
              <a:rPr lang="en-US" altLang="en-US" b="1" dirty="0"/>
              <a:t>Social Inequality: Managerial Implications</a:t>
            </a:r>
            <a:br>
              <a:rPr lang="en-US" altLang="en-US" b="1" dirty="0"/>
            </a:br>
            <a:endParaRPr lang="en-US" altLang="en-US" b="1" dirty="0"/>
          </a:p>
        </p:txBody>
      </p:sp>
      <p:sp>
        <p:nvSpPr>
          <p:cNvPr id="40963" name="Rectangle 5"/>
          <p:cNvSpPr>
            <a:spLocks noGrp="1" noChangeArrowheads="1"/>
          </p:cNvSpPr>
          <p:nvPr>
            <p:ph idx="1"/>
          </p:nvPr>
        </p:nvSpPr>
        <p:spPr>
          <a:xfrm>
            <a:off x="285749" y="1266825"/>
            <a:ext cx="9401175" cy="5048250"/>
          </a:xfrm>
        </p:spPr>
        <p:txBody>
          <a:bodyPr>
            <a:normAutofit/>
          </a:bodyPr>
          <a:lstStyle/>
          <a:p>
            <a:pPr marL="0" indent="0">
              <a:buNone/>
              <a:defRPr/>
            </a:pPr>
            <a:r>
              <a:rPr lang="en-US" altLang="en-US" sz="2300" dirty="0"/>
              <a:t>Degree to which people in a society have privileged access to resources and/or positions.</a:t>
            </a:r>
          </a:p>
          <a:p>
            <a:pPr eaLnBrk="1" hangingPunct="1">
              <a:defRPr/>
            </a:pPr>
            <a:r>
              <a:rPr lang="en-US" altLang="en-US" sz="2300" dirty="0"/>
              <a:t>Many MNCs are facing significant criticisms for their operations in countries with high social inequalities (ethical implications)</a:t>
            </a:r>
          </a:p>
          <a:p>
            <a:pPr lvl="1" eaLnBrk="1" hangingPunct="1">
              <a:defRPr/>
            </a:pPr>
            <a:r>
              <a:rPr lang="en-US" altLang="en-US" sz="2300" dirty="0"/>
              <a:t>Criticized for paying low wages, using child labor.</a:t>
            </a:r>
          </a:p>
          <a:p>
            <a:pPr lvl="1" eaLnBrk="1" hangingPunct="1">
              <a:defRPr/>
            </a:pPr>
            <a:r>
              <a:rPr lang="en-US" altLang="en-US" sz="2300" dirty="0"/>
              <a:t>Realizing social responsibility is also in their own interests.</a:t>
            </a:r>
          </a:p>
          <a:p>
            <a:pPr eaLnBrk="1" hangingPunct="1">
              <a:defRPr/>
            </a:pPr>
            <a:r>
              <a:rPr lang="en-US" altLang="en-US" sz="2300" dirty="0"/>
              <a:t>Implications for Management:</a:t>
            </a:r>
          </a:p>
          <a:p>
            <a:pPr lvl="1" eaLnBrk="1" hangingPunct="1">
              <a:defRPr/>
            </a:pPr>
            <a:r>
              <a:rPr lang="en-US" altLang="en-US" sz="2300" dirty="0"/>
              <a:t>Many key ethical issues arise in such countries.</a:t>
            </a:r>
          </a:p>
          <a:p>
            <a:pPr lvl="1" eaLnBrk="1" hangingPunct="1">
              <a:defRPr/>
            </a:pPr>
            <a:r>
              <a:rPr lang="en-US" altLang="en-US" sz="2300" dirty="0"/>
              <a:t>Consider the GINI Index on the degree of social inequality.</a:t>
            </a:r>
          </a:p>
          <a:p>
            <a:pPr lvl="1" eaLnBrk="1" hangingPunct="1">
              <a:defRPr/>
            </a:pPr>
            <a:r>
              <a:rPr lang="en-US" altLang="en-US" sz="2300" dirty="0"/>
              <a:t>Recognize that social inequality yields more demoralized workers, suspicious of management.</a:t>
            </a:r>
          </a:p>
        </p:txBody>
      </p:sp>
    </p:spTree>
    <p:extLst>
      <p:ext uri="{BB962C8B-B14F-4D97-AF65-F5344CB8AC3E}">
        <p14:creationId xmlns:p14="http://schemas.microsoft.com/office/powerpoint/2010/main" val="3295996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a:xfrm>
            <a:off x="309562" y="395289"/>
            <a:ext cx="6870700" cy="1063625"/>
          </a:xfrm>
        </p:spPr>
        <p:txBody>
          <a:bodyPr/>
          <a:lstStyle/>
          <a:p>
            <a:pPr eaLnBrk="1" hangingPunct="1"/>
            <a:r>
              <a:rPr lang="en-US" altLang="en-US" sz="4000" b="1" dirty="0"/>
              <a:t>Summary</a:t>
            </a:r>
          </a:p>
        </p:txBody>
      </p:sp>
      <p:sp>
        <p:nvSpPr>
          <p:cNvPr id="41987" name="Rectangle 5"/>
          <p:cNvSpPr>
            <a:spLocks noGrp="1" noChangeArrowheads="1"/>
          </p:cNvSpPr>
          <p:nvPr>
            <p:ph idx="1"/>
          </p:nvPr>
        </p:nvSpPr>
        <p:spPr>
          <a:xfrm>
            <a:off x="142875" y="1825626"/>
            <a:ext cx="10067925" cy="4575175"/>
          </a:xfrm>
        </p:spPr>
        <p:txBody>
          <a:bodyPr rtlCol="0">
            <a:normAutofit lnSpcReduction="10000"/>
          </a:bodyPr>
          <a:lstStyle/>
          <a:p>
            <a:pPr>
              <a:defRPr/>
            </a:pPr>
            <a:r>
              <a:rPr lang="en-US" sz="3000" dirty="0"/>
              <a:t>To understand a society, it is essential to understand both its national culture and institutional context. </a:t>
            </a:r>
          </a:p>
          <a:p>
            <a:pPr>
              <a:defRPr/>
            </a:pPr>
            <a:r>
              <a:rPr lang="en-US" sz="3000" b="1" dirty="0"/>
              <a:t>Social institutions </a:t>
            </a:r>
            <a:r>
              <a:rPr lang="en-US" sz="3000" dirty="0"/>
              <a:t>affect individuals and organizations.</a:t>
            </a:r>
          </a:p>
          <a:p>
            <a:pPr>
              <a:defRPr/>
            </a:pPr>
            <a:r>
              <a:rPr lang="en-US" sz="3000" dirty="0"/>
              <a:t>Differing </a:t>
            </a:r>
            <a:r>
              <a:rPr lang="en-US" sz="3000" b="1" dirty="0"/>
              <a:t>economic systems </a:t>
            </a:r>
            <a:r>
              <a:rPr lang="en-US" sz="3000" dirty="0"/>
              <a:t>have major implications for multinational strategic management. </a:t>
            </a:r>
          </a:p>
          <a:p>
            <a:pPr>
              <a:defRPr/>
            </a:pPr>
            <a:r>
              <a:rPr lang="en-US" sz="3000" dirty="0"/>
              <a:t>The degree of </a:t>
            </a:r>
            <a:r>
              <a:rPr lang="en-US" sz="3000" b="1" dirty="0"/>
              <a:t>industrialization</a:t>
            </a:r>
            <a:r>
              <a:rPr lang="en-US" sz="3000" dirty="0"/>
              <a:t> of a society is linked to its economic development. </a:t>
            </a:r>
          </a:p>
          <a:p>
            <a:pPr>
              <a:defRPr/>
            </a:pPr>
            <a:r>
              <a:rPr lang="en-US" sz="3000" b="1" dirty="0"/>
              <a:t>Religion</a:t>
            </a:r>
            <a:r>
              <a:rPr lang="en-US" sz="3000" dirty="0"/>
              <a:t>, </a:t>
            </a:r>
            <a:r>
              <a:rPr lang="en-US" sz="3000" b="1" dirty="0"/>
              <a:t>education</a:t>
            </a:r>
            <a:r>
              <a:rPr lang="en-US" sz="3000" dirty="0"/>
              <a:t> &amp; </a:t>
            </a:r>
            <a:r>
              <a:rPr lang="en-US" sz="3000" b="1" dirty="0"/>
              <a:t>social inequality </a:t>
            </a:r>
            <a:r>
              <a:rPr lang="en-US" sz="3000" dirty="0"/>
              <a:t>also impact multinational management strategy. </a:t>
            </a:r>
          </a:p>
          <a:p>
            <a:pPr>
              <a:defRPr/>
            </a:pPr>
            <a:endParaRPr lang="en-US" dirty="0" smtClean="0"/>
          </a:p>
        </p:txBody>
      </p:sp>
    </p:spTree>
    <p:extLst>
      <p:ext uri="{BB962C8B-B14F-4D97-AF65-F5344CB8AC3E}">
        <p14:creationId xmlns:p14="http://schemas.microsoft.com/office/powerpoint/2010/main" val="3834561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12354" y="357352"/>
            <a:ext cx="7886700" cy="1325563"/>
          </a:xfrm>
        </p:spPr>
        <p:txBody>
          <a:bodyPr/>
          <a:lstStyle/>
          <a:p>
            <a:pPr eaLnBrk="1" hangingPunct="1"/>
            <a:r>
              <a:rPr lang="en-US" altLang="en-US" b="1" dirty="0"/>
              <a:t>National Context</a:t>
            </a:r>
          </a:p>
        </p:txBody>
      </p:sp>
      <p:sp>
        <p:nvSpPr>
          <p:cNvPr id="9219" name="Rectangle 5"/>
          <p:cNvSpPr>
            <a:spLocks noGrp="1" noChangeArrowheads="1"/>
          </p:cNvSpPr>
          <p:nvPr>
            <p:ph idx="1"/>
          </p:nvPr>
        </p:nvSpPr>
        <p:spPr>
          <a:xfrm>
            <a:off x="312353" y="1555531"/>
            <a:ext cx="9704005" cy="4624607"/>
          </a:xfrm>
        </p:spPr>
        <p:txBody>
          <a:bodyPr rtlCol="0">
            <a:normAutofit/>
          </a:bodyPr>
          <a:lstStyle/>
          <a:p>
            <a:pPr marL="0" indent="0">
              <a:buNone/>
              <a:defRPr/>
            </a:pPr>
            <a:r>
              <a:rPr lang="en-US" sz="2300" dirty="0"/>
              <a:t>The national context is composed of the respective (1) national cultures and (2) </a:t>
            </a:r>
            <a:r>
              <a:rPr lang="en-US" sz="2300" b="1" dirty="0"/>
              <a:t>social institutions </a:t>
            </a:r>
            <a:r>
              <a:rPr lang="en-US" sz="2300" dirty="0"/>
              <a:t>of a society that influence how managers make decisions regarding strategy.</a:t>
            </a:r>
          </a:p>
          <a:p>
            <a:pPr marL="0" indent="0">
              <a:buNone/>
              <a:defRPr/>
            </a:pPr>
            <a:r>
              <a:rPr lang="en-US" sz="2300" dirty="0"/>
              <a:t>Intertwined with national cultural forces are social institutions such as:</a:t>
            </a:r>
          </a:p>
          <a:p>
            <a:pPr>
              <a:defRPr/>
            </a:pPr>
            <a:r>
              <a:rPr lang="en-US" sz="2400" dirty="0"/>
              <a:t>Economic system</a:t>
            </a:r>
          </a:p>
          <a:p>
            <a:pPr>
              <a:defRPr/>
            </a:pPr>
            <a:r>
              <a:rPr lang="en-US" sz="2400" dirty="0"/>
              <a:t>Industrialization</a:t>
            </a:r>
          </a:p>
          <a:p>
            <a:pPr>
              <a:defRPr/>
            </a:pPr>
            <a:r>
              <a:rPr lang="en-US" sz="2400" dirty="0"/>
              <a:t>Religion</a:t>
            </a:r>
          </a:p>
          <a:p>
            <a:pPr>
              <a:defRPr/>
            </a:pPr>
            <a:r>
              <a:rPr lang="en-US" sz="2400" dirty="0"/>
              <a:t>Education</a:t>
            </a:r>
          </a:p>
          <a:p>
            <a:pPr>
              <a:defRPr/>
            </a:pPr>
            <a:r>
              <a:rPr lang="en-US" sz="2400" dirty="0"/>
              <a:t>Level of social inequality</a:t>
            </a:r>
          </a:p>
          <a:p>
            <a:pPr lvl="1">
              <a:defRPr/>
            </a:pPr>
            <a:endParaRPr lang="en-US" dirty="0" smtClean="0"/>
          </a:p>
          <a:p>
            <a:pPr>
              <a:defRPr/>
            </a:pPr>
            <a:endParaRPr lang="en-US" dirty="0" smtClean="0"/>
          </a:p>
        </p:txBody>
      </p:sp>
    </p:spTree>
    <p:extLst>
      <p:ext uri="{BB962C8B-B14F-4D97-AF65-F5344CB8AC3E}">
        <p14:creationId xmlns:p14="http://schemas.microsoft.com/office/powerpoint/2010/main" val="3018560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Institutions</a:t>
            </a:r>
            <a:endParaRPr lang="en-US" dirty="0"/>
          </a:p>
        </p:txBody>
      </p:sp>
      <p:sp>
        <p:nvSpPr>
          <p:cNvPr id="3" name="Content Placeholder 2"/>
          <p:cNvSpPr>
            <a:spLocks noGrp="1"/>
          </p:cNvSpPr>
          <p:nvPr>
            <p:ph idx="1"/>
          </p:nvPr>
        </p:nvSpPr>
        <p:spPr>
          <a:xfrm>
            <a:off x="677334" y="1315616"/>
            <a:ext cx="8596668" cy="4725747"/>
          </a:xfrm>
        </p:spPr>
        <p:txBody>
          <a:bodyPr>
            <a:normAutofit/>
          </a:bodyPr>
          <a:lstStyle/>
          <a:p>
            <a:r>
              <a:rPr lang="en-US" sz="2600" b="1" dirty="0" smtClean="0"/>
              <a:t>Economic system</a:t>
            </a:r>
            <a:r>
              <a:rPr lang="en-US" sz="2600" dirty="0" smtClean="0"/>
              <a:t>: capitalism / socialism / mixed economy </a:t>
            </a:r>
            <a:r>
              <a:rPr lang="en-US" sz="2600" dirty="0" smtClean="0">
                <a:sym typeface="Wingdings" panose="05000000000000000000" pitchFamily="2" charset="2"/>
              </a:rPr>
              <a:t> impact MNCs due to </a:t>
            </a:r>
          </a:p>
          <a:p>
            <a:pPr lvl="2"/>
            <a:r>
              <a:rPr lang="en-US" sz="2200" dirty="0" smtClean="0">
                <a:sym typeface="Wingdings" panose="05000000000000000000" pitchFamily="2" charset="2"/>
              </a:rPr>
              <a:t>(1) government intervention levels	</a:t>
            </a:r>
          </a:p>
          <a:p>
            <a:pPr lvl="2"/>
            <a:r>
              <a:rPr lang="en-US" sz="2200" dirty="0" smtClean="0">
                <a:sym typeface="Wingdings" panose="05000000000000000000" pitchFamily="2" charset="2"/>
              </a:rPr>
              <a:t> (2) market transitions</a:t>
            </a:r>
            <a:endParaRPr lang="en-US" sz="2200" dirty="0" smtClean="0"/>
          </a:p>
          <a:p>
            <a:r>
              <a:rPr lang="en-US" sz="2600" b="1" dirty="0" smtClean="0">
                <a:solidFill>
                  <a:schemeClr val="bg1">
                    <a:lumMod val="85000"/>
                  </a:schemeClr>
                </a:solidFill>
              </a:rPr>
              <a:t>Level of industrialization</a:t>
            </a:r>
            <a:r>
              <a:rPr lang="en-US" sz="2600" dirty="0" smtClean="0">
                <a:solidFill>
                  <a:schemeClr val="bg1">
                    <a:lumMod val="85000"/>
                  </a:schemeClr>
                </a:solidFill>
              </a:rPr>
              <a:t>: linked to economic development levels </a:t>
            </a:r>
            <a:endParaRPr lang="en-US" sz="2600" b="1" dirty="0" smtClean="0">
              <a:solidFill>
                <a:schemeClr val="bg1">
                  <a:lumMod val="85000"/>
                </a:schemeClr>
              </a:solidFill>
            </a:endParaRPr>
          </a:p>
          <a:p>
            <a:r>
              <a:rPr lang="en-US" sz="2600" b="1" dirty="0" smtClean="0">
                <a:solidFill>
                  <a:schemeClr val="bg1">
                    <a:lumMod val="85000"/>
                  </a:schemeClr>
                </a:solidFill>
              </a:rPr>
              <a:t>Religion</a:t>
            </a:r>
            <a:r>
              <a:rPr lang="en-US" sz="2600" dirty="0" smtClean="0">
                <a:solidFill>
                  <a:schemeClr val="bg1">
                    <a:lumMod val="85000"/>
                  </a:schemeClr>
                </a:solidFill>
              </a:rPr>
              <a:t>:</a:t>
            </a:r>
            <a:endParaRPr lang="en-US" sz="2600" b="1" dirty="0" smtClean="0">
              <a:solidFill>
                <a:schemeClr val="bg1">
                  <a:lumMod val="85000"/>
                </a:schemeClr>
              </a:solidFill>
            </a:endParaRPr>
          </a:p>
          <a:p>
            <a:r>
              <a:rPr lang="en-US" sz="2600" b="1" dirty="0" smtClean="0">
                <a:solidFill>
                  <a:schemeClr val="bg1">
                    <a:lumMod val="85000"/>
                  </a:schemeClr>
                </a:solidFill>
              </a:rPr>
              <a:t>Education system</a:t>
            </a:r>
          </a:p>
          <a:p>
            <a:r>
              <a:rPr lang="en-US" sz="2600" b="1" dirty="0" smtClean="0">
                <a:solidFill>
                  <a:schemeClr val="bg1">
                    <a:lumMod val="85000"/>
                  </a:schemeClr>
                </a:solidFill>
              </a:rPr>
              <a:t>Social inequality </a:t>
            </a:r>
            <a:endParaRPr lang="en-US" sz="2600" b="1" dirty="0">
              <a:solidFill>
                <a:schemeClr val="bg1">
                  <a:lumMod val="85000"/>
                </a:schemeClr>
              </a:solidFill>
            </a:endParaRPr>
          </a:p>
        </p:txBody>
      </p:sp>
    </p:spTree>
    <p:extLst>
      <p:ext uri="{BB962C8B-B14F-4D97-AF65-F5344CB8AC3E}">
        <p14:creationId xmlns:p14="http://schemas.microsoft.com/office/powerpoint/2010/main" val="845269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352425" y="350838"/>
            <a:ext cx="7886700" cy="1325562"/>
          </a:xfrm>
        </p:spPr>
        <p:txBody>
          <a:bodyPr/>
          <a:lstStyle/>
          <a:p>
            <a:pPr eaLnBrk="1" hangingPunct="1"/>
            <a:r>
              <a:rPr lang="en-US" altLang="en-US" sz="4000" b="1" dirty="0"/>
              <a:t>Economic System</a:t>
            </a:r>
          </a:p>
        </p:txBody>
      </p:sp>
      <p:sp>
        <p:nvSpPr>
          <p:cNvPr id="10243" name="Rectangle 5"/>
          <p:cNvSpPr>
            <a:spLocks noGrp="1" noChangeArrowheads="1"/>
          </p:cNvSpPr>
          <p:nvPr>
            <p:ph idx="1"/>
          </p:nvPr>
        </p:nvSpPr>
        <p:spPr>
          <a:xfrm>
            <a:off x="171450" y="1385888"/>
            <a:ext cx="9867900" cy="5040312"/>
          </a:xfrm>
        </p:spPr>
        <p:txBody>
          <a:bodyPr rtlCol="0">
            <a:normAutofit fontScale="85000" lnSpcReduction="20000"/>
          </a:bodyPr>
          <a:lstStyle/>
          <a:p>
            <a:pPr marL="0" indent="0">
              <a:buNone/>
              <a:defRPr/>
            </a:pPr>
            <a:r>
              <a:rPr lang="en-US" altLang="en-US" sz="2600" b="1" i="1" dirty="0"/>
              <a:t>Economic systems</a:t>
            </a:r>
            <a:r>
              <a:rPr lang="en-US" altLang="en-US" sz="2600" dirty="0"/>
              <a:t>: Interrelated network or system of beliefs, activities, organizations and relationships that provide the goods and services of consumed by members of a society.</a:t>
            </a:r>
          </a:p>
          <a:p>
            <a:pPr eaLnBrk="1" hangingPunct="1">
              <a:defRPr/>
            </a:pPr>
            <a:r>
              <a:rPr lang="en-US" altLang="en-US" sz="2600" b="1" dirty="0"/>
              <a:t>Capitalist/Market Economy</a:t>
            </a:r>
            <a:r>
              <a:rPr lang="en-US" altLang="en-US" sz="2600" dirty="0"/>
              <a:t>: decentralized to private-property-rights holders who compete for profit in a competitive market</a:t>
            </a:r>
          </a:p>
          <a:p>
            <a:pPr eaLnBrk="1" hangingPunct="1">
              <a:defRPr/>
            </a:pPr>
            <a:r>
              <a:rPr lang="en-US" altLang="en-US" sz="2600" b="1" dirty="0"/>
              <a:t>Socialist/Command Economy</a:t>
            </a:r>
            <a:r>
              <a:rPr lang="en-US" altLang="en-US" sz="2600" dirty="0"/>
              <a:t>: state owned and centrally coordinated production resources in pursuit of collective goals (social equality &amp; solidarity)</a:t>
            </a:r>
          </a:p>
          <a:p>
            <a:pPr eaLnBrk="1" hangingPunct="1">
              <a:defRPr/>
            </a:pPr>
            <a:r>
              <a:rPr lang="en-US" altLang="en-US" sz="2600" b="1" dirty="0"/>
              <a:t>Mixed Economy: </a:t>
            </a:r>
            <a:r>
              <a:rPr lang="en-US" altLang="en-US" sz="2600" dirty="0"/>
              <a:t>Certain sectors are under private ownership and others (often heath &amp; education) are state run.</a:t>
            </a:r>
            <a:endParaRPr lang="en-US" altLang="en-US" sz="2600" b="1" dirty="0"/>
          </a:p>
          <a:p>
            <a:pPr marL="0" indent="0">
              <a:buNone/>
              <a:defRPr/>
            </a:pPr>
            <a:r>
              <a:rPr lang="en-US" altLang="en-US" sz="2600" dirty="0"/>
              <a:t>The economic system has important implications for strategic MNE management based on:</a:t>
            </a:r>
          </a:p>
          <a:p>
            <a:pPr lvl="1" eaLnBrk="1" hangingPunct="1">
              <a:defRPr/>
            </a:pPr>
            <a:r>
              <a:rPr lang="en-US" altLang="en-US" sz="2600" dirty="0"/>
              <a:t>Dominant market type</a:t>
            </a:r>
          </a:p>
          <a:p>
            <a:pPr lvl="1" eaLnBrk="1" hangingPunct="1">
              <a:defRPr/>
            </a:pPr>
            <a:r>
              <a:rPr lang="en-US" altLang="en-US" sz="2600" dirty="0"/>
              <a:t>Market transitions</a:t>
            </a:r>
          </a:p>
          <a:p>
            <a:pPr eaLnBrk="1" hangingPunct="1">
              <a:buFontTx/>
              <a:buNone/>
              <a:defRPr/>
            </a:pPr>
            <a:endParaRPr lang="en-US" altLang="en-US" sz="2600" dirty="0"/>
          </a:p>
        </p:txBody>
      </p:sp>
    </p:spTree>
    <p:extLst>
      <p:ext uri="{BB962C8B-B14F-4D97-AF65-F5344CB8AC3E}">
        <p14:creationId xmlns:p14="http://schemas.microsoft.com/office/powerpoint/2010/main" val="2559776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a:xfrm>
            <a:off x="438150" y="342901"/>
            <a:ext cx="7886700" cy="1325563"/>
          </a:xfrm>
        </p:spPr>
        <p:txBody>
          <a:bodyPr/>
          <a:lstStyle/>
          <a:p>
            <a:pPr eaLnBrk="1" hangingPunct="1"/>
            <a:r>
              <a:rPr lang="en-US" altLang="en-US" b="1" dirty="0"/>
              <a:t>Index of Economic Freedom</a:t>
            </a:r>
          </a:p>
        </p:txBody>
      </p:sp>
      <p:sp>
        <p:nvSpPr>
          <p:cNvPr id="14339" name="Rectangle 5"/>
          <p:cNvSpPr>
            <a:spLocks noGrp="1" noChangeArrowheads="1"/>
          </p:cNvSpPr>
          <p:nvPr>
            <p:ph idx="1"/>
          </p:nvPr>
        </p:nvSpPr>
        <p:spPr>
          <a:xfrm>
            <a:off x="438150" y="1668464"/>
            <a:ext cx="9291638" cy="4351338"/>
          </a:xfrm>
        </p:spPr>
        <p:txBody>
          <a:bodyPr rtlCol="0">
            <a:normAutofit/>
          </a:bodyPr>
          <a:lstStyle/>
          <a:p>
            <a:pPr marL="0" indent="0">
              <a:buNone/>
              <a:defRPr/>
            </a:pPr>
            <a:r>
              <a:rPr lang="en-US" altLang="en-US" sz="2600" dirty="0"/>
              <a:t>The extent of governmental intervention in a country.</a:t>
            </a:r>
          </a:p>
          <a:p>
            <a:pPr eaLnBrk="1" hangingPunct="1">
              <a:defRPr/>
            </a:pPr>
            <a:r>
              <a:rPr lang="en-US" altLang="en-US" sz="2600" dirty="0"/>
              <a:t>Defines economic freedom as the absence of government coercion or constraint on the production, distribution, or consumption of goods and services beyond the extent necessary for citizens to protect and maintain liberty itself.</a:t>
            </a:r>
          </a:p>
          <a:p>
            <a:pPr eaLnBrk="1" hangingPunct="1">
              <a:defRPr/>
            </a:pPr>
            <a:r>
              <a:rPr lang="en-US" altLang="en-US" sz="2600" dirty="0"/>
              <a:t>The index includes 10 indicators ranging from trade and taxation policies, to property rights and regulation, including government intervention in the economy.  </a:t>
            </a:r>
          </a:p>
        </p:txBody>
      </p:sp>
    </p:spTree>
    <p:extLst>
      <p:ext uri="{BB962C8B-B14F-4D97-AF65-F5344CB8AC3E}">
        <p14:creationId xmlns:p14="http://schemas.microsoft.com/office/powerpoint/2010/main" val="3609915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title"/>
          </p:nvPr>
        </p:nvSpPr>
        <p:spPr>
          <a:xfrm>
            <a:off x="546101" y="231776"/>
            <a:ext cx="9126537" cy="1063625"/>
          </a:xfrm>
        </p:spPr>
        <p:txBody>
          <a:bodyPr>
            <a:normAutofit/>
          </a:bodyPr>
          <a:lstStyle/>
          <a:p>
            <a:pPr eaLnBrk="1" hangingPunct="1"/>
            <a:r>
              <a:rPr lang="en-US" altLang="en-US" b="1" dirty="0" smtClean="0"/>
              <a:t>Index </a:t>
            </a:r>
            <a:r>
              <a:rPr lang="en-US" altLang="en-US" b="1" dirty="0" smtClean="0"/>
              <a:t>of Economic Freedom</a:t>
            </a:r>
          </a:p>
        </p:txBody>
      </p:sp>
      <p:pic>
        <p:nvPicPr>
          <p:cNvPr id="23555" name="Picture 1" descr="76780_03_E03.jpg"/>
          <p:cNvPicPr>
            <a:picLocks noChangeAspect="1"/>
          </p:cNvPicPr>
          <p:nvPr/>
        </p:nvPicPr>
        <p:blipFill>
          <a:blip r:embed="rId3">
            <a:extLst>
              <a:ext uri="{28A0092B-C50C-407E-A947-70E740481C1C}">
                <a14:useLocalDpi xmlns:a14="http://schemas.microsoft.com/office/drawing/2010/main" val="0"/>
              </a:ext>
            </a:extLst>
          </a:blip>
          <a:srcRect t="12665"/>
          <a:stretch>
            <a:fillRect/>
          </a:stretch>
        </p:blipFill>
        <p:spPr bwMode="auto">
          <a:xfrm>
            <a:off x="546101" y="1295401"/>
            <a:ext cx="7866063"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7741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566738" y="388938"/>
            <a:ext cx="7886700" cy="1325563"/>
          </a:xfrm>
        </p:spPr>
        <p:txBody>
          <a:bodyPr/>
          <a:lstStyle/>
          <a:p>
            <a:pPr eaLnBrk="1" hangingPunct="1"/>
            <a:r>
              <a:rPr lang="en-US" altLang="en-US" sz="4000" b="1" dirty="0"/>
              <a:t>Market Transitions</a:t>
            </a:r>
          </a:p>
        </p:txBody>
      </p:sp>
      <p:sp>
        <p:nvSpPr>
          <p:cNvPr id="26627" name="Rectangle 5"/>
          <p:cNvSpPr>
            <a:spLocks noGrp="1" noChangeArrowheads="1"/>
          </p:cNvSpPr>
          <p:nvPr>
            <p:ph idx="1"/>
          </p:nvPr>
        </p:nvSpPr>
        <p:spPr>
          <a:xfrm>
            <a:off x="566737" y="1571626"/>
            <a:ext cx="9020175" cy="4646613"/>
          </a:xfrm>
        </p:spPr>
        <p:txBody>
          <a:bodyPr/>
          <a:lstStyle/>
          <a:p>
            <a:pPr marL="0" indent="0">
              <a:buNone/>
              <a:defRPr/>
            </a:pPr>
            <a:r>
              <a:rPr lang="en-US" altLang="en-US" sz="2600" dirty="0"/>
              <a:t>Changes that societies experience as they move from socialism to a market based economy.</a:t>
            </a:r>
          </a:p>
          <a:p>
            <a:pPr marL="0" indent="0">
              <a:buNone/>
              <a:defRPr/>
            </a:pPr>
            <a:endParaRPr lang="en-US" altLang="en-US" sz="2600" dirty="0"/>
          </a:p>
          <a:p>
            <a:pPr marL="0" indent="0">
              <a:buNone/>
              <a:defRPr/>
            </a:pPr>
            <a:r>
              <a:rPr lang="en-US" altLang="en-US" sz="2600" b="1" dirty="0"/>
              <a:t>Implications</a:t>
            </a:r>
            <a:r>
              <a:rPr lang="en-US" altLang="en-US" sz="2600" dirty="0"/>
              <a:t> for Multinational managers &amp;  businesses:</a:t>
            </a:r>
          </a:p>
          <a:p>
            <a:pPr eaLnBrk="1" hangingPunct="1">
              <a:lnSpc>
                <a:spcPct val="100000"/>
              </a:lnSpc>
              <a:spcBef>
                <a:spcPct val="0"/>
              </a:spcBef>
              <a:defRPr/>
            </a:pPr>
            <a:r>
              <a:rPr lang="en-US" altLang="en-US" sz="2600" dirty="0"/>
              <a:t>Turn around inefficient formerly state-owned companies to become cost effective</a:t>
            </a:r>
          </a:p>
          <a:p>
            <a:pPr eaLnBrk="1" hangingPunct="1">
              <a:lnSpc>
                <a:spcPct val="150000"/>
              </a:lnSpc>
              <a:spcBef>
                <a:spcPct val="0"/>
              </a:spcBef>
              <a:defRPr/>
            </a:pPr>
            <a:r>
              <a:rPr lang="en-US" altLang="en-US" sz="2600" dirty="0"/>
              <a:t>Motivational issues with workers</a:t>
            </a:r>
          </a:p>
          <a:p>
            <a:pPr eaLnBrk="1" hangingPunct="1">
              <a:lnSpc>
                <a:spcPct val="150000"/>
              </a:lnSpc>
              <a:spcBef>
                <a:spcPct val="0"/>
              </a:spcBef>
              <a:defRPr/>
            </a:pPr>
            <a:r>
              <a:rPr lang="en-US" altLang="en-US" sz="2600" dirty="0"/>
              <a:t>Interpersonal trust, teams, meritocracy</a:t>
            </a:r>
          </a:p>
        </p:txBody>
      </p:sp>
    </p:spTree>
    <p:extLst>
      <p:ext uri="{BB962C8B-B14F-4D97-AF65-F5344CB8AC3E}">
        <p14:creationId xmlns:p14="http://schemas.microsoft.com/office/powerpoint/2010/main" val="492905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Institutions</a:t>
            </a:r>
            <a:endParaRPr lang="en-US" dirty="0"/>
          </a:p>
        </p:txBody>
      </p:sp>
      <p:sp>
        <p:nvSpPr>
          <p:cNvPr id="3" name="Content Placeholder 2"/>
          <p:cNvSpPr>
            <a:spLocks noGrp="1"/>
          </p:cNvSpPr>
          <p:nvPr>
            <p:ph idx="1"/>
          </p:nvPr>
        </p:nvSpPr>
        <p:spPr>
          <a:xfrm>
            <a:off x="677334" y="1315616"/>
            <a:ext cx="8596668" cy="4725747"/>
          </a:xfrm>
        </p:spPr>
        <p:txBody>
          <a:bodyPr>
            <a:normAutofit/>
          </a:bodyPr>
          <a:lstStyle/>
          <a:p>
            <a:r>
              <a:rPr lang="en-US" sz="2600" b="1" dirty="0" smtClean="0">
                <a:solidFill>
                  <a:schemeClr val="bg1">
                    <a:lumMod val="85000"/>
                  </a:schemeClr>
                </a:solidFill>
              </a:rPr>
              <a:t>Economic system</a:t>
            </a:r>
            <a:r>
              <a:rPr lang="en-US" sz="2600" dirty="0" smtClean="0">
                <a:solidFill>
                  <a:schemeClr val="bg1">
                    <a:lumMod val="85000"/>
                  </a:schemeClr>
                </a:solidFill>
              </a:rPr>
              <a:t>: capitalism / socialism / mixed economy </a:t>
            </a:r>
            <a:r>
              <a:rPr lang="en-US" sz="2600" dirty="0" smtClean="0">
                <a:solidFill>
                  <a:schemeClr val="bg1">
                    <a:lumMod val="85000"/>
                  </a:schemeClr>
                </a:solidFill>
                <a:sym typeface="Wingdings" panose="05000000000000000000" pitchFamily="2" charset="2"/>
              </a:rPr>
              <a:t> impact MNCs due to </a:t>
            </a:r>
          </a:p>
          <a:p>
            <a:pPr lvl="2"/>
            <a:r>
              <a:rPr lang="en-US" sz="2200" dirty="0" smtClean="0">
                <a:solidFill>
                  <a:schemeClr val="bg1">
                    <a:lumMod val="85000"/>
                  </a:schemeClr>
                </a:solidFill>
                <a:sym typeface="Wingdings" panose="05000000000000000000" pitchFamily="2" charset="2"/>
              </a:rPr>
              <a:t>(1) government intervention levels	</a:t>
            </a:r>
          </a:p>
          <a:p>
            <a:pPr lvl="2"/>
            <a:r>
              <a:rPr lang="en-US" sz="2200" dirty="0" smtClean="0">
                <a:solidFill>
                  <a:schemeClr val="bg1">
                    <a:lumMod val="85000"/>
                  </a:schemeClr>
                </a:solidFill>
                <a:sym typeface="Wingdings" panose="05000000000000000000" pitchFamily="2" charset="2"/>
              </a:rPr>
              <a:t> (2) market transitions</a:t>
            </a:r>
            <a:endParaRPr lang="en-US" sz="2200" dirty="0" smtClean="0">
              <a:solidFill>
                <a:schemeClr val="bg1">
                  <a:lumMod val="85000"/>
                </a:schemeClr>
              </a:solidFill>
            </a:endParaRPr>
          </a:p>
          <a:p>
            <a:r>
              <a:rPr lang="en-US" sz="2600" b="1" dirty="0" smtClean="0">
                <a:solidFill>
                  <a:schemeClr val="tx1"/>
                </a:solidFill>
              </a:rPr>
              <a:t>Level of industrialization</a:t>
            </a:r>
            <a:r>
              <a:rPr lang="en-US" sz="2600" dirty="0" smtClean="0">
                <a:solidFill>
                  <a:schemeClr val="tx1"/>
                </a:solidFill>
              </a:rPr>
              <a:t>: linked to economic development levels </a:t>
            </a:r>
            <a:endParaRPr lang="en-US" sz="2600" b="1" dirty="0" smtClean="0">
              <a:solidFill>
                <a:schemeClr val="tx1"/>
              </a:solidFill>
            </a:endParaRPr>
          </a:p>
          <a:p>
            <a:r>
              <a:rPr lang="en-US" sz="2600" b="1" dirty="0" smtClean="0">
                <a:solidFill>
                  <a:schemeClr val="bg1">
                    <a:lumMod val="85000"/>
                  </a:schemeClr>
                </a:solidFill>
              </a:rPr>
              <a:t>Religion</a:t>
            </a:r>
            <a:r>
              <a:rPr lang="en-US" sz="2600" dirty="0" smtClean="0">
                <a:solidFill>
                  <a:schemeClr val="bg1">
                    <a:lumMod val="85000"/>
                  </a:schemeClr>
                </a:solidFill>
              </a:rPr>
              <a:t>:</a:t>
            </a:r>
            <a:endParaRPr lang="en-US" sz="2600" b="1" dirty="0" smtClean="0">
              <a:solidFill>
                <a:schemeClr val="bg1">
                  <a:lumMod val="85000"/>
                </a:schemeClr>
              </a:solidFill>
            </a:endParaRPr>
          </a:p>
          <a:p>
            <a:r>
              <a:rPr lang="en-US" sz="2600" b="1" dirty="0" smtClean="0">
                <a:solidFill>
                  <a:schemeClr val="bg1">
                    <a:lumMod val="85000"/>
                  </a:schemeClr>
                </a:solidFill>
              </a:rPr>
              <a:t>Education system</a:t>
            </a:r>
          </a:p>
          <a:p>
            <a:r>
              <a:rPr lang="en-US" sz="2600" b="1" dirty="0" smtClean="0">
                <a:solidFill>
                  <a:schemeClr val="bg1">
                    <a:lumMod val="85000"/>
                  </a:schemeClr>
                </a:solidFill>
              </a:rPr>
              <a:t>Social inequality </a:t>
            </a:r>
            <a:endParaRPr lang="en-US" sz="2600" b="1" dirty="0">
              <a:solidFill>
                <a:schemeClr val="bg1">
                  <a:lumMod val="85000"/>
                </a:schemeClr>
              </a:solidFill>
            </a:endParaRPr>
          </a:p>
        </p:txBody>
      </p:sp>
    </p:spTree>
    <p:extLst>
      <p:ext uri="{BB962C8B-B14F-4D97-AF65-F5344CB8AC3E}">
        <p14:creationId xmlns:p14="http://schemas.microsoft.com/office/powerpoint/2010/main" val="3859287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a:xfrm>
            <a:off x="285750" y="351631"/>
            <a:ext cx="7886700" cy="1325563"/>
          </a:xfrm>
        </p:spPr>
        <p:txBody>
          <a:bodyPr>
            <a:normAutofit/>
          </a:bodyPr>
          <a:lstStyle/>
          <a:p>
            <a:pPr eaLnBrk="1" hangingPunct="1"/>
            <a:r>
              <a:rPr lang="en-US" altLang="en-US" sz="5000" b="1" dirty="0"/>
              <a:t>Industrialization</a:t>
            </a:r>
            <a:r>
              <a:rPr lang="en-US" altLang="en-US" sz="5000" dirty="0" smtClean="0"/>
              <a:t> </a:t>
            </a:r>
            <a:r>
              <a:rPr lang="en-US" altLang="en-US" sz="5000" dirty="0"/>
              <a:t> </a:t>
            </a:r>
          </a:p>
        </p:txBody>
      </p:sp>
      <p:sp>
        <p:nvSpPr>
          <p:cNvPr id="17411" name="Rectangle 5"/>
          <p:cNvSpPr>
            <a:spLocks noGrp="1" noChangeArrowheads="1"/>
          </p:cNvSpPr>
          <p:nvPr>
            <p:ph idx="1"/>
          </p:nvPr>
        </p:nvSpPr>
        <p:spPr>
          <a:xfrm>
            <a:off x="285750" y="1271588"/>
            <a:ext cx="10072688" cy="5457825"/>
          </a:xfrm>
        </p:spPr>
        <p:txBody>
          <a:bodyPr rtlCol="0">
            <a:noAutofit/>
          </a:bodyPr>
          <a:lstStyle/>
          <a:p>
            <a:pPr marL="0" indent="0">
              <a:buNone/>
              <a:defRPr/>
            </a:pPr>
            <a:r>
              <a:rPr lang="en-US" altLang="en-US" sz="2200" dirty="0"/>
              <a:t>Cultural and economic changes that occur because of how production is organized and distributed in society.</a:t>
            </a:r>
          </a:p>
          <a:p>
            <a:pPr marL="0" indent="0">
              <a:buNone/>
              <a:defRPr/>
            </a:pPr>
            <a:r>
              <a:rPr lang="en-US" altLang="en-US" sz="2200" b="1" dirty="0"/>
              <a:t>Stages of industrialization: </a:t>
            </a:r>
          </a:p>
          <a:p>
            <a:pPr marL="0" indent="0">
              <a:buNone/>
              <a:defRPr/>
            </a:pPr>
            <a:r>
              <a:rPr lang="en-US" altLang="en-US" sz="2200" b="1" i="1" dirty="0"/>
              <a:t>Pre-industrial society</a:t>
            </a:r>
            <a:r>
              <a:rPr lang="en-US" altLang="en-US" sz="2200" dirty="0"/>
              <a:t>: </a:t>
            </a:r>
          </a:p>
          <a:p>
            <a:pPr lvl="1" eaLnBrk="1" hangingPunct="1">
              <a:defRPr/>
            </a:pPr>
            <a:r>
              <a:rPr lang="en-US" altLang="en-US" sz="2200" dirty="0"/>
              <a:t>Agriculture dominates the economic environment</a:t>
            </a:r>
          </a:p>
          <a:p>
            <a:pPr lvl="1" eaLnBrk="1" hangingPunct="1">
              <a:defRPr/>
            </a:pPr>
            <a:r>
              <a:rPr lang="en-US" altLang="en-US" sz="2200" dirty="0"/>
              <a:t>Religious norms, tradition emphasized</a:t>
            </a:r>
          </a:p>
          <a:p>
            <a:pPr eaLnBrk="1" hangingPunct="1">
              <a:defRPr/>
            </a:pPr>
            <a:r>
              <a:rPr lang="en-US" altLang="en-US" sz="2200" b="1" i="1" dirty="0"/>
              <a:t>Industrial society</a:t>
            </a:r>
            <a:r>
              <a:rPr lang="en-US" altLang="en-US" sz="2200" dirty="0"/>
              <a:t>: </a:t>
            </a:r>
          </a:p>
          <a:p>
            <a:pPr lvl="1" eaLnBrk="1" hangingPunct="1">
              <a:defRPr/>
            </a:pPr>
            <a:r>
              <a:rPr lang="en-US" altLang="en-US" sz="2200" dirty="0"/>
              <a:t>Dominance of manufacturing or secondary sector</a:t>
            </a:r>
          </a:p>
          <a:p>
            <a:pPr lvl="1" eaLnBrk="1" hangingPunct="1">
              <a:defRPr/>
            </a:pPr>
            <a:r>
              <a:rPr lang="en-US" altLang="en-US" sz="2200" dirty="0"/>
              <a:t>Technological development driving growth</a:t>
            </a:r>
          </a:p>
          <a:p>
            <a:pPr eaLnBrk="1" hangingPunct="1">
              <a:defRPr/>
            </a:pPr>
            <a:r>
              <a:rPr lang="en-US" altLang="en-US" sz="2200" b="1" i="1" dirty="0"/>
              <a:t>Postindustrial society</a:t>
            </a:r>
            <a:r>
              <a:rPr lang="en-US" altLang="en-US" sz="2200" dirty="0"/>
              <a:t>: </a:t>
            </a:r>
          </a:p>
          <a:p>
            <a:pPr lvl="1" eaLnBrk="1" hangingPunct="1">
              <a:defRPr/>
            </a:pPr>
            <a:r>
              <a:rPr lang="en-US" altLang="en-US" sz="2200" dirty="0"/>
              <a:t>Emphasis on the service sectors</a:t>
            </a:r>
          </a:p>
          <a:p>
            <a:pPr lvl="1" eaLnBrk="1" hangingPunct="1">
              <a:defRPr/>
            </a:pPr>
            <a:r>
              <a:rPr lang="en-US" altLang="en-US" sz="2200" dirty="0"/>
              <a:t>Need highly skilled workers with specialized skills</a:t>
            </a:r>
          </a:p>
        </p:txBody>
      </p:sp>
    </p:spTree>
    <p:extLst>
      <p:ext uri="{BB962C8B-B14F-4D97-AF65-F5344CB8AC3E}">
        <p14:creationId xmlns:p14="http://schemas.microsoft.com/office/powerpoint/2010/main" val="4021524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127</TotalTime>
  <Words>2525</Words>
  <Application>Microsoft Office PowerPoint</Application>
  <PresentationFormat>Widescreen</PresentationFormat>
  <Paragraphs>223</Paragraphs>
  <Slides>17</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MS PGothic</vt:lpstr>
      <vt:lpstr>Arial</vt:lpstr>
      <vt:lpstr>Calibri</vt:lpstr>
      <vt:lpstr>メイリオ</vt:lpstr>
      <vt:lpstr>Times New Roman</vt:lpstr>
      <vt:lpstr>Trebuchet MS</vt:lpstr>
      <vt:lpstr>Wingdings</vt:lpstr>
      <vt:lpstr>Wingdings 3</vt:lpstr>
      <vt:lpstr>Facet</vt:lpstr>
      <vt:lpstr>International Management: Institutional Context</vt:lpstr>
      <vt:lpstr>National Context</vt:lpstr>
      <vt:lpstr>Social Institutions</vt:lpstr>
      <vt:lpstr>Economic System</vt:lpstr>
      <vt:lpstr>Index of Economic Freedom</vt:lpstr>
      <vt:lpstr>Index of Economic Freedom</vt:lpstr>
      <vt:lpstr>Market Transitions</vt:lpstr>
      <vt:lpstr>Social Institutions</vt:lpstr>
      <vt:lpstr>Industrialization  </vt:lpstr>
      <vt:lpstr>Managerial Implications: Industrialization</vt:lpstr>
      <vt:lpstr>Social Institutions</vt:lpstr>
      <vt:lpstr>Religion</vt:lpstr>
      <vt:lpstr>Education</vt:lpstr>
      <vt:lpstr>Tertiary (postsecondary) Enrollment as  Percentage of Relevant Age Groups</vt:lpstr>
      <vt:lpstr>Social Inequality</vt:lpstr>
      <vt:lpstr>Social Inequality: Managerial Implications </vt:lpstr>
      <vt:lpstr>Summary</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Shinnar, Rachel Sheli</dc:creator>
  <cp:lastModifiedBy>Shinnar, Rachel Sheli</cp:lastModifiedBy>
  <cp:revision>17</cp:revision>
  <cp:lastPrinted>2018-05-17T17:15:03Z</cp:lastPrinted>
  <dcterms:created xsi:type="dcterms:W3CDTF">2017-05-10T14:50:30Z</dcterms:created>
  <dcterms:modified xsi:type="dcterms:W3CDTF">2019-05-10T17:57:10Z</dcterms:modified>
</cp:coreProperties>
</file>