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56" r:id="rId2"/>
    <p:sldId id="257" r:id="rId3"/>
    <p:sldId id="263" r:id="rId4"/>
    <p:sldId id="264" r:id="rId5"/>
    <p:sldId id="258" r:id="rId6"/>
    <p:sldId id="259" r:id="rId7"/>
    <p:sldId id="268" r:id="rId8"/>
    <p:sldId id="269" r:id="rId9"/>
    <p:sldId id="270" r:id="rId10"/>
    <p:sldId id="271" r:id="rId11"/>
    <p:sldId id="262" r:id="rId12"/>
    <p:sldId id="265" r:id="rId13"/>
    <p:sldId id="266" r:id="rId14"/>
    <p:sldId id="267" r:id="rId15"/>
    <p:sldId id="260" r:id="rId16"/>
    <p:sldId id="261"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7981" autoAdjust="0"/>
    <p:restoredTop sz="54114" autoAdjust="0"/>
  </p:normalViewPr>
  <p:slideViewPr>
    <p:cSldViewPr snapToGrid="0">
      <p:cViewPr varScale="1">
        <p:scale>
          <a:sx n="52" d="100"/>
          <a:sy n="52" d="100"/>
        </p:scale>
        <p:origin x="1632" y="60"/>
      </p:cViewPr>
      <p:guideLst/>
    </p:cSldViewPr>
  </p:slideViewPr>
  <p:notesTextViewPr>
    <p:cViewPr>
      <p:scale>
        <a:sx n="1" d="1"/>
        <a:sy n="1" d="1"/>
      </p:scale>
      <p:origin x="0" y="0"/>
    </p:cViewPr>
  </p:notesTextViewPr>
  <p:notesViewPr>
    <p:cSldViewPr snapToGrid="0">
      <p:cViewPr varScale="1">
        <p:scale>
          <a:sx n="73" d="100"/>
          <a:sy n="73" d="100"/>
        </p:scale>
        <p:origin x="2796" y="-1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011223A-938E-4195-8262-655E3025B230}" type="datetimeFigureOut">
              <a:rPr lang="en-US" smtClean="0"/>
              <a:t>5/10/2019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099ED39-0253-4253-8827-A648AC0BCE6D}" type="slidenum">
              <a:rPr lang="en-US" smtClean="0"/>
              <a:t>‹#›</a:t>
            </a:fld>
            <a:endParaRPr lang="en-US"/>
          </a:p>
        </p:txBody>
      </p:sp>
    </p:spTree>
    <p:extLst>
      <p:ext uri="{BB962C8B-B14F-4D97-AF65-F5344CB8AC3E}">
        <p14:creationId xmlns:p14="http://schemas.microsoft.com/office/powerpoint/2010/main" val="1582344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youtube.com/watch?v=u06BXgWbGvA"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asq.org/learn-about-quality/iso-9000/overview/overview.html"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ethisphere.com/"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99ED39-0253-4253-8827-A648AC0BCE6D}" type="slidenum">
              <a:rPr lang="en-US" smtClean="0"/>
              <a:t>1</a:t>
            </a:fld>
            <a:endParaRPr lang="en-US"/>
          </a:p>
        </p:txBody>
      </p:sp>
    </p:spTree>
    <p:extLst>
      <p:ext uri="{BB962C8B-B14F-4D97-AF65-F5344CB8AC3E}">
        <p14:creationId xmlns:p14="http://schemas.microsoft.com/office/powerpoint/2010/main" val="28661711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Homogeneity of tastes</a:t>
            </a: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DB16E46E-7350-499F-B233-35629BB4A6A0}" type="slidenum">
              <a:rPr lang="en-US" altLang="en-US" sz="1200" smtClean="0"/>
              <a:pPr/>
              <a:t>10</a:t>
            </a:fld>
            <a:endParaRPr lang="en-US" altLang="en-US" sz="1200" smtClean="0"/>
          </a:p>
        </p:txBody>
      </p:sp>
    </p:spTree>
    <p:extLst>
      <p:ext uri="{BB962C8B-B14F-4D97-AF65-F5344CB8AC3E}">
        <p14:creationId xmlns:p14="http://schemas.microsoft.com/office/powerpoint/2010/main" val="2089774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FC4630-ABF0-442A-9748-DEAC20E56788}" type="slidenum">
              <a:rPr lang="en-US" altLang="en-US"/>
              <a:pPr/>
              <a:t>11</a:t>
            </a:fld>
            <a:endParaRPr lang="en-US" alt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xfrm>
            <a:off x="914400" y="4343400"/>
            <a:ext cx="5029200" cy="4114800"/>
          </a:xfrm>
        </p:spPr>
        <p:txBody>
          <a:bodyPr/>
          <a:lstStyle/>
          <a:p>
            <a:r>
              <a:rPr lang="en-US" altLang="en-US" dirty="0" smtClean="0"/>
              <a:t> </a:t>
            </a:r>
            <a:endParaRPr lang="en-US" altLang="en-US" dirty="0"/>
          </a:p>
        </p:txBody>
      </p:sp>
    </p:spTree>
    <p:extLst>
      <p:ext uri="{BB962C8B-B14F-4D97-AF65-F5344CB8AC3E}">
        <p14:creationId xmlns:p14="http://schemas.microsoft.com/office/powerpoint/2010/main" val="687943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b="1" dirty="0" smtClean="0">
                <a:sym typeface="Wingdings" panose="05000000000000000000" pitchFamily="2" charset="2"/>
              </a:rPr>
              <a:t>BUT Globalization also</a:t>
            </a:r>
          </a:p>
          <a:p>
            <a:pPr marL="171450" indent="-171450">
              <a:buFontTx/>
              <a:buChar char="-"/>
              <a:defRPr/>
            </a:pPr>
            <a:r>
              <a:rPr lang="en-US" dirty="0" smtClean="0">
                <a:sym typeface="Wingdings" panose="05000000000000000000" pitchFamily="2" charset="2"/>
              </a:rPr>
              <a:t>Contributes to scarcity of natural resources</a:t>
            </a:r>
          </a:p>
          <a:p>
            <a:pPr marL="171450" indent="-171450">
              <a:buFontTx/>
              <a:buChar char="-"/>
              <a:defRPr/>
            </a:pPr>
            <a:r>
              <a:rPr lang="en-US" dirty="0" smtClean="0">
                <a:sym typeface="Wingdings" panose="05000000000000000000" pitchFamily="2" charset="2"/>
              </a:rPr>
              <a:t>Environmental pollution</a:t>
            </a:r>
          </a:p>
          <a:p>
            <a:pPr marL="171450" indent="-171450">
              <a:buFontTx/>
              <a:buChar char="-"/>
              <a:defRPr/>
            </a:pPr>
            <a:r>
              <a:rPr lang="en-US" dirty="0" smtClean="0">
                <a:sym typeface="Wingdings" panose="05000000000000000000" pitchFamily="2" charset="2"/>
              </a:rPr>
              <a:t>Negative social impacts</a:t>
            </a:r>
          </a:p>
          <a:p>
            <a:pPr marL="171450" indent="-171450">
              <a:buFontTx/>
              <a:buChar char="-"/>
              <a:defRPr/>
            </a:pPr>
            <a:r>
              <a:rPr lang="en-US" dirty="0" smtClean="0">
                <a:sym typeface="Wingdings" panose="05000000000000000000" pitchFamily="2" charset="2"/>
              </a:rPr>
              <a:t>Higher interdependence among world’s economies</a:t>
            </a:r>
          </a:p>
          <a:p>
            <a:pPr marL="171450" indent="-171450">
              <a:buFontTx/>
              <a:buChar char="-"/>
              <a:defRPr/>
            </a:pPr>
            <a:r>
              <a:rPr lang="en-US" dirty="0" smtClean="0">
                <a:sym typeface="Wingdings" panose="05000000000000000000" pitchFamily="2" charset="2"/>
              </a:rPr>
              <a:t>Some argue also a widening gap between rich and poor countries</a:t>
            </a:r>
          </a:p>
          <a:p>
            <a:pPr>
              <a:defRPr/>
            </a:pPr>
            <a:endParaRPr lang="en-US" dirty="0" smtClean="0">
              <a:sym typeface="Wingdings" panose="05000000000000000000" pitchFamily="2" charset="2"/>
            </a:endParaRP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28E22FFC-E0BF-4B0B-BC62-7F77467F0237}" type="slidenum">
              <a:rPr lang="en-US" altLang="en-US" sz="1200" smtClean="0"/>
              <a:pPr/>
              <a:t>12</a:t>
            </a:fld>
            <a:endParaRPr lang="en-US" altLang="en-US" sz="1200" smtClean="0"/>
          </a:p>
        </p:txBody>
      </p:sp>
    </p:spTree>
    <p:extLst>
      <p:ext uri="{BB962C8B-B14F-4D97-AF65-F5344CB8AC3E}">
        <p14:creationId xmlns:p14="http://schemas.microsoft.com/office/powerpoint/2010/main" val="4003926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smtClean="0">
                <a:sym typeface="Wingdings" panose="05000000000000000000" pitchFamily="2" charset="2"/>
              </a:rPr>
              <a:t>The </a:t>
            </a:r>
            <a:r>
              <a:rPr lang="en-US" b="1" dirty="0" smtClean="0">
                <a:sym typeface="Wingdings" panose="05000000000000000000" pitchFamily="2" charset="2"/>
              </a:rPr>
              <a:t>benefits </a:t>
            </a:r>
            <a:r>
              <a:rPr lang="en-US" dirty="0" smtClean="0">
                <a:sym typeface="Wingdings" panose="05000000000000000000" pitchFamily="2" charset="2"/>
              </a:rPr>
              <a:t>of globalization</a:t>
            </a:r>
          </a:p>
          <a:p>
            <a:pPr marL="171450" indent="-171450">
              <a:buFontTx/>
              <a:buChar char="-"/>
              <a:defRPr/>
            </a:pPr>
            <a:r>
              <a:rPr lang="en-US" dirty="0" smtClean="0">
                <a:sym typeface="Wingdings" panose="05000000000000000000" pitchFamily="2" charset="2"/>
              </a:rPr>
              <a:t>Lower prices – more buying power for consumers</a:t>
            </a:r>
          </a:p>
          <a:p>
            <a:pPr marL="171450" indent="-171450">
              <a:buFontTx/>
              <a:buChar char="-"/>
              <a:defRPr/>
            </a:pPr>
            <a:r>
              <a:rPr lang="en-US" dirty="0" smtClean="0">
                <a:sym typeface="Wingdings" panose="05000000000000000000" pitchFamily="2" charset="2"/>
              </a:rPr>
              <a:t>Higher efficiency driving local productivity through competition</a:t>
            </a:r>
          </a:p>
          <a:p>
            <a:pPr marL="171450" indent="-171450">
              <a:buFontTx/>
              <a:buChar char="-"/>
              <a:defRPr/>
            </a:pPr>
            <a:r>
              <a:rPr lang="en-US" dirty="0" smtClean="0">
                <a:sym typeface="Wingdings" panose="05000000000000000000" pitchFamily="2" charset="2"/>
              </a:rPr>
              <a:t>Opportunities for emerging markets to grow, create better jobs and have access to technology</a:t>
            </a:r>
          </a:p>
          <a:p>
            <a:pPr>
              <a:defRPr/>
            </a:pPr>
            <a:endParaRPr lang="en-US" dirty="0" smtClean="0"/>
          </a:p>
          <a:p>
            <a:pPr>
              <a:defRPr/>
            </a:pPr>
            <a:endParaRPr lang="en-US" dirty="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809BCC61-F0F2-44FC-9B7E-A7B806EB6E0F}" type="slidenum">
              <a:rPr lang="en-US" altLang="en-US" sz="1200" smtClean="0"/>
              <a:pPr/>
              <a:t>13</a:t>
            </a:fld>
            <a:endParaRPr lang="en-US" altLang="en-US" sz="1200" smtClean="0"/>
          </a:p>
        </p:txBody>
      </p:sp>
    </p:spTree>
    <p:extLst>
      <p:ext uri="{BB962C8B-B14F-4D97-AF65-F5344CB8AC3E}">
        <p14:creationId xmlns:p14="http://schemas.microsoft.com/office/powerpoint/2010/main" val="37173864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66F41290-97C8-4389-9930-0D5AE0A1D71C}" type="slidenum">
              <a:rPr lang="en-US" altLang="en-US" sz="1200" smtClean="0"/>
              <a:pPr/>
              <a:t>14</a:t>
            </a:fld>
            <a:endParaRPr lang="en-US" altLang="en-US" sz="1200" smtClean="0"/>
          </a:p>
        </p:txBody>
      </p:sp>
    </p:spTree>
    <p:extLst>
      <p:ext uri="{BB962C8B-B14F-4D97-AF65-F5344CB8AC3E}">
        <p14:creationId xmlns:p14="http://schemas.microsoft.com/office/powerpoint/2010/main" val="14491137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356074"/>
          </a:xfrm>
        </p:spPr>
        <p:txBody>
          <a:bodyPr/>
          <a:lstStyle/>
          <a:p>
            <a:r>
              <a:rPr lang="en-US" b="1" dirty="0" smtClean="0"/>
              <a:t>Global mindset</a:t>
            </a:r>
            <a:r>
              <a:rPr lang="en-US" dirty="0" smtClean="0"/>
              <a:t>: think globally but act locally – see similarities in global markets while at the same time being able to adapt to local conditions</a:t>
            </a:r>
          </a:p>
          <a:p>
            <a:endParaRPr lang="en-US" dirty="0"/>
          </a:p>
          <a:p>
            <a:r>
              <a:rPr lang="en-US" b="1" dirty="0" smtClean="0"/>
              <a:t>Emotional Intelligence</a:t>
            </a:r>
            <a:r>
              <a:rPr lang="en-US" dirty="0" smtClean="0"/>
              <a:t>: better ability to adjust and effectively interact with people from other cultures. Cultural sensitivity even if communicating in English</a:t>
            </a:r>
          </a:p>
          <a:p>
            <a:endParaRPr lang="en-US" dirty="0"/>
          </a:p>
          <a:p>
            <a:r>
              <a:rPr lang="en-US" b="1" dirty="0" smtClean="0"/>
              <a:t>Long range perspective: </a:t>
            </a:r>
            <a:endParaRPr lang="en-US" dirty="0" smtClean="0"/>
          </a:p>
          <a:p>
            <a:endParaRPr lang="en-US" b="1" dirty="0"/>
          </a:p>
          <a:p>
            <a:r>
              <a:rPr lang="en-US" b="1" dirty="0" smtClean="0"/>
              <a:t>Talent to motivate all employees: </a:t>
            </a:r>
            <a:r>
              <a:rPr lang="en-US" dirty="0" smtClean="0"/>
              <a:t>motivational strategies that transcend cultures, getting employees to identify/be loyal to the organization not their nation</a:t>
            </a:r>
          </a:p>
          <a:p>
            <a:endParaRPr lang="en-US" b="1" dirty="0"/>
          </a:p>
          <a:p>
            <a:r>
              <a:rPr lang="en-US" b="1" dirty="0" smtClean="0"/>
              <a:t>Negotiation skills</a:t>
            </a:r>
            <a:r>
              <a:rPr lang="en-US" dirty="0" smtClean="0"/>
              <a:t>: negotiating across cultures, decision making styles differ</a:t>
            </a:r>
          </a:p>
          <a:p>
            <a:endParaRPr lang="en-US" dirty="0"/>
          </a:p>
          <a:p>
            <a:r>
              <a:rPr lang="en-US" b="1" dirty="0" smtClean="0"/>
              <a:t>Seek international assignments: </a:t>
            </a:r>
            <a:r>
              <a:rPr lang="en-US" dirty="0" smtClean="0"/>
              <a:t>international experience, ability to demonstrate success in more than one cultural context</a:t>
            </a:r>
          </a:p>
          <a:p>
            <a:endParaRPr lang="en-US" b="1" dirty="0" smtClean="0"/>
          </a:p>
          <a:p>
            <a:r>
              <a:rPr lang="en-US" b="1" dirty="0" smtClean="0"/>
              <a:t>Understand cultures: </a:t>
            </a:r>
            <a:r>
              <a:rPr lang="en-US" dirty="0" smtClean="0"/>
              <a:t>in spite of globalization, national differences persist.  Cross cultural intelligence + language skills</a:t>
            </a:r>
          </a:p>
          <a:p>
            <a:endParaRPr lang="en-US" dirty="0" smtClean="0"/>
          </a:p>
          <a:p>
            <a:r>
              <a:rPr lang="fr-FR" b="1" dirty="0" smtClean="0"/>
              <a:t>« vérité</a:t>
            </a:r>
            <a:r>
              <a:rPr lang="fr-FR" dirty="0" smtClean="0"/>
              <a:t> en </a:t>
            </a:r>
            <a:r>
              <a:rPr lang="fr-FR" b="1" dirty="0" smtClean="0"/>
              <a:t>deçà</a:t>
            </a:r>
            <a:r>
              <a:rPr lang="fr-FR" dirty="0" smtClean="0"/>
              <a:t> des </a:t>
            </a:r>
            <a:r>
              <a:rPr lang="fr-FR" b="1" dirty="0" smtClean="0"/>
              <a:t>Pyrénées</a:t>
            </a:r>
            <a:r>
              <a:rPr lang="fr-FR" dirty="0" smtClean="0"/>
              <a:t>, </a:t>
            </a:r>
            <a:r>
              <a:rPr lang="fr-FR" b="1" dirty="0" smtClean="0"/>
              <a:t>erreur</a:t>
            </a:r>
            <a:r>
              <a:rPr lang="fr-FR" dirty="0" smtClean="0"/>
              <a:t> au-</a:t>
            </a:r>
            <a:r>
              <a:rPr lang="fr-FR" b="1" dirty="0" smtClean="0"/>
              <a:t>delà</a:t>
            </a:r>
            <a:r>
              <a:rPr lang="fr-FR" dirty="0" smtClean="0"/>
              <a:t> » de Pascal.</a:t>
            </a:r>
            <a:endParaRPr lang="en-US" b="1" dirty="0"/>
          </a:p>
          <a:p>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0099ED39-0253-4253-8827-A648AC0BCE6D}" type="slidenum">
              <a:rPr lang="en-US" smtClean="0"/>
              <a:t>15</a:t>
            </a:fld>
            <a:endParaRPr lang="en-US"/>
          </a:p>
        </p:txBody>
      </p:sp>
    </p:spTree>
    <p:extLst>
      <p:ext uri="{BB962C8B-B14F-4D97-AF65-F5344CB8AC3E}">
        <p14:creationId xmlns:p14="http://schemas.microsoft.com/office/powerpoint/2010/main" val="7717468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356074"/>
          </a:xfrm>
        </p:spPr>
        <p:txBody>
          <a:bodyPr/>
          <a:lstStyle/>
          <a:p>
            <a:r>
              <a:rPr lang="en-US" b="1" dirty="0" smtClean="0"/>
              <a:t>Strategy</a:t>
            </a:r>
            <a:r>
              <a:rPr lang="en-US" dirty="0" smtClean="0"/>
              <a:t>: activities used by management to sustain / increase organizational performance</a:t>
            </a:r>
          </a:p>
          <a:p>
            <a:endParaRPr lang="en-US" dirty="0" smtClean="0"/>
          </a:p>
          <a:p>
            <a:r>
              <a:rPr lang="en-US" b="1" dirty="0" smtClean="0"/>
              <a:t>Strategy formulation</a:t>
            </a:r>
            <a:r>
              <a:rPr lang="en-US" dirty="0" smtClean="0"/>
              <a:t>: process of crafting a strategy (SWOT analysis in global setting) identify opportunities &amp; threats globally and identify systems to carry out strategy in multiple contexts </a:t>
            </a:r>
          </a:p>
          <a:p>
            <a:endParaRPr lang="en-US" dirty="0" smtClean="0"/>
          </a:p>
          <a:p>
            <a:r>
              <a:rPr lang="en-US" b="1" dirty="0" smtClean="0"/>
              <a:t>Strategy Implementation</a:t>
            </a:r>
            <a:r>
              <a:rPr lang="en-US" dirty="0" smtClean="0"/>
              <a:t>: activities to be performance so as to achieve strategic objectives</a:t>
            </a:r>
          </a:p>
          <a:p>
            <a:endParaRPr lang="en-US" dirty="0" smtClean="0"/>
          </a:p>
          <a:p>
            <a:endParaRPr lang="en-US" dirty="0"/>
          </a:p>
          <a:p>
            <a:pPr marL="174708" indent="-174708">
              <a:buFont typeface="Arial" panose="020B0604020202020204" pitchFamily="34" charset="0"/>
              <a:buChar char="•"/>
            </a:pPr>
            <a:r>
              <a:rPr lang="en-US" b="1" dirty="0" smtClean="0"/>
              <a:t>Blurring of industry lines: </a:t>
            </a:r>
            <a:r>
              <a:rPr lang="en-US" dirty="0" smtClean="0"/>
              <a:t>for ex. Samsung manufactures TVs, cellphones, microprocessors </a:t>
            </a:r>
            <a:endParaRPr lang="en-US" b="1" dirty="0" smtClean="0"/>
          </a:p>
          <a:p>
            <a:pPr marL="174708" indent="-174708">
              <a:buFont typeface="Arial" panose="020B0604020202020204" pitchFamily="34" charset="0"/>
              <a:buChar char="•"/>
            </a:pPr>
            <a:r>
              <a:rPr lang="en-US" b="1" dirty="0" smtClean="0"/>
              <a:t>Flexibility matters more than size: </a:t>
            </a:r>
            <a:r>
              <a:rPr lang="en-US" dirty="0" smtClean="0"/>
              <a:t>size can be liability with growth in outsourcing / alliances (can convert fixed cost to variable cost)</a:t>
            </a:r>
            <a:endParaRPr lang="en-US" b="1" dirty="0" smtClean="0"/>
          </a:p>
          <a:p>
            <a:pPr marL="174708" indent="-174708">
              <a:buFont typeface="Arial" panose="020B0604020202020204" pitchFamily="34" charset="0"/>
              <a:buChar char="•"/>
            </a:pPr>
            <a:r>
              <a:rPr lang="en-US" b="1" dirty="0" smtClean="0"/>
              <a:t>Finding a niche: </a:t>
            </a:r>
            <a:r>
              <a:rPr lang="en-US" dirty="0" smtClean="0"/>
              <a:t>finding a niche market and satisfying its needs</a:t>
            </a:r>
            <a:endParaRPr lang="en-US" b="1" dirty="0" smtClean="0"/>
          </a:p>
          <a:p>
            <a:pPr marL="174708" indent="-174708">
              <a:buFont typeface="Arial" panose="020B0604020202020204" pitchFamily="34" charset="0"/>
              <a:buChar char="•"/>
            </a:pPr>
            <a:r>
              <a:rPr lang="en-US" b="1" dirty="0" smtClean="0"/>
              <a:t>Hyper competition: </a:t>
            </a:r>
            <a:r>
              <a:rPr lang="en-US" dirty="0" smtClean="0"/>
              <a:t>intense competition that is global (Haier, Chinese company entered US in 1999, now leader in selling small dorm refrigerators &amp; wine coolers)</a:t>
            </a:r>
            <a:endParaRPr lang="en-US" b="1" dirty="0" smtClean="0"/>
          </a:p>
          <a:p>
            <a:pPr marL="174708" indent="-174708">
              <a:buFont typeface="Arial" panose="020B0604020202020204" pitchFamily="34" charset="0"/>
              <a:buChar char="•"/>
            </a:pPr>
            <a:r>
              <a:rPr lang="en-US" b="1" dirty="0" smtClean="0"/>
              <a:t>Emphasis on innovation &amp; learning organization: </a:t>
            </a:r>
            <a:r>
              <a:rPr lang="en-US" dirty="0" smtClean="0"/>
              <a:t>integrate local  knowledge to create value R&amp;D</a:t>
            </a:r>
            <a:r>
              <a:rPr lang="en-US" b="1" dirty="0" smtClean="0"/>
              <a:t> </a:t>
            </a:r>
          </a:p>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0099ED39-0253-4253-8827-A648AC0BCE6D}" type="slidenum">
              <a:rPr lang="en-US" smtClean="0"/>
              <a:t>16</a:t>
            </a:fld>
            <a:endParaRPr lang="en-US"/>
          </a:p>
        </p:txBody>
      </p:sp>
    </p:spTree>
    <p:extLst>
      <p:ext uri="{BB962C8B-B14F-4D97-AF65-F5344CB8AC3E}">
        <p14:creationId xmlns:p14="http://schemas.microsoft.com/office/powerpoint/2010/main" val="2330794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Companies from developed and developing nations are increasingly looking at global rather than domestic markets</a:t>
            </a:r>
          </a:p>
          <a:p>
            <a:r>
              <a:rPr lang="en-US" b="1" dirty="0" smtClean="0"/>
              <a:t>MNE - </a:t>
            </a:r>
            <a:r>
              <a:rPr lang="en-US" dirty="0" smtClean="0"/>
              <a:t> might start out with sales but usually evolves other activities (can buy raw materials in one or multiple places, manufacture in a second and sell in a third)</a:t>
            </a:r>
          </a:p>
          <a:p>
            <a:endParaRPr lang="en-US" b="1" dirty="0" smtClean="0"/>
          </a:p>
          <a:p>
            <a:r>
              <a:rPr lang="en-US" b="1" dirty="0" smtClean="0"/>
              <a:t>MNE management </a:t>
            </a:r>
            <a:r>
              <a:rPr lang="en-US" dirty="0" smtClean="0"/>
              <a:t>= “formulation of strategies and the design of management systems that successfully take advantage of international opportunities and respond to international threats” </a:t>
            </a:r>
          </a:p>
          <a:p>
            <a:endParaRPr lang="en-US" dirty="0"/>
          </a:p>
          <a:p>
            <a:r>
              <a:rPr lang="en-US" dirty="0" smtClean="0"/>
              <a:t>Top MNCs most are from US &amp; EU </a:t>
            </a:r>
            <a:r>
              <a:rPr lang="en-US" b="1" dirty="0" smtClean="0"/>
              <a:t>but growth in MNEs from emerging markets </a:t>
            </a:r>
            <a:r>
              <a:rPr lang="en-US" dirty="0" smtClean="0"/>
              <a:t>(Brazil,  Russia, India, China)</a:t>
            </a:r>
          </a:p>
          <a:p>
            <a:endParaRPr lang="en-US" dirty="0"/>
          </a:p>
          <a:p>
            <a:endParaRPr lang="en-US" dirty="0"/>
          </a:p>
        </p:txBody>
      </p:sp>
      <p:sp>
        <p:nvSpPr>
          <p:cNvPr id="4" name="Slide Number Placeholder 3"/>
          <p:cNvSpPr>
            <a:spLocks noGrp="1"/>
          </p:cNvSpPr>
          <p:nvPr>
            <p:ph type="sldNum" sz="quarter" idx="10"/>
          </p:nvPr>
        </p:nvSpPr>
        <p:spPr/>
        <p:txBody>
          <a:bodyPr/>
          <a:lstStyle/>
          <a:p>
            <a:fld id="{0099ED39-0253-4253-8827-A648AC0BCE6D}" type="slidenum">
              <a:rPr lang="en-US" smtClean="0"/>
              <a:t>2</a:t>
            </a:fld>
            <a:endParaRPr lang="en-US"/>
          </a:p>
        </p:txBody>
      </p:sp>
    </p:spTree>
    <p:extLst>
      <p:ext uri="{BB962C8B-B14F-4D97-AF65-F5344CB8AC3E}">
        <p14:creationId xmlns:p14="http://schemas.microsoft.com/office/powerpoint/2010/main" val="2260923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Largest MNCs by SALES REVENUES</a:t>
            </a:r>
          </a:p>
          <a:p>
            <a:r>
              <a:rPr lang="en-US" altLang="en-US" dirty="0" smtClean="0"/>
              <a:t>MNCs not just in Western countries – also from emerging markets (BRIC – Brazil’s Embraer / India’s Tata Motors / China’s Lenovo)</a:t>
            </a:r>
          </a:p>
          <a:p>
            <a:endParaRPr lang="en-US" altLang="en-US" dirty="0"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7EEBEE91-0E83-489B-B43E-4DC1791CAEC4}" type="slidenum">
              <a:rPr lang="en-US" altLang="en-US" sz="1200" smtClean="0"/>
              <a:pPr/>
              <a:t>3</a:t>
            </a:fld>
            <a:endParaRPr lang="en-US" altLang="en-US" sz="1200" smtClean="0"/>
          </a:p>
        </p:txBody>
      </p:sp>
    </p:spTree>
    <p:extLst>
      <p:ext uri="{BB962C8B-B14F-4D97-AF65-F5344CB8AC3E}">
        <p14:creationId xmlns:p14="http://schemas.microsoft.com/office/powerpoint/2010/main" val="728065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Global Environment is very dynamic, many new comers enter the playing field every year, not just from developed nations but also from developing nations</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3DA2C742-4FF6-4BBC-9142-71876E018011}" type="slidenum">
              <a:rPr lang="en-US" altLang="en-US" sz="1200" smtClean="0"/>
              <a:pPr/>
              <a:t>4</a:t>
            </a:fld>
            <a:endParaRPr lang="en-US" altLang="en-US" sz="1200" smtClean="0"/>
          </a:p>
        </p:txBody>
      </p:sp>
    </p:spTree>
    <p:extLst>
      <p:ext uri="{BB962C8B-B14F-4D97-AF65-F5344CB8AC3E}">
        <p14:creationId xmlns:p14="http://schemas.microsoft.com/office/powerpoint/2010/main" val="9937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Globalizations is not unidirectional, some vents have slowed down or even reversed the process + not all economies benefits equally from globalization</a:t>
            </a:r>
          </a:p>
          <a:p>
            <a:pPr>
              <a:defRPr/>
            </a:pPr>
            <a:r>
              <a:rPr lang="en-US" dirty="0" smtClean="0"/>
              <a:t>Trade barriers are falling </a:t>
            </a:r>
            <a:r>
              <a:rPr lang="en-US" dirty="0" smtClean="0">
                <a:sym typeface="Wingdings" panose="05000000000000000000" pitchFamily="2" charset="2"/>
              </a:rPr>
              <a:t> goods can flow more easily across national borders</a:t>
            </a:r>
          </a:p>
          <a:p>
            <a:pPr>
              <a:defRPr/>
            </a:pPr>
            <a:endParaRPr lang="en-US" dirty="0" smtClean="0">
              <a:sym typeface="Wingdings" panose="05000000000000000000" pitchFamily="2" charset="2"/>
            </a:endParaRPr>
          </a:p>
          <a:p>
            <a:pPr>
              <a:defRPr/>
            </a:pPr>
            <a:r>
              <a:rPr lang="en-US" dirty="0" smtClean="0">
                <a:sym typeface="Wingdings" panose="05000000000000000000" pitchFamily="2" charset="2"/>
              </a:rPr>
              <a:t>Companies can</a:t>
            </a:r>
          </a:p>
          <a:p>
            <a:pPr marL="171450" indent="-171450">
              <a:buFontTx/>
              <a:buChar char="-"/>
              <a:defRPr/>
            </a:pPr>
            <a:r>
              <a:rPr lang="en-US" dirty="0" smtClean="0">
                <a:sym typeface="Wingdings" panose="05000000000000000000" pitchFamily="2" charset="2"/>
              </a:rPr>
              <a:t>Compete anywhere</a:t>
            </a:r>
          </a:p>
          <a:p>
            <a:pPr marL="171450" indent="-171450">
              <a:buFontTx/>
              <a:buChar char="-"/>
              <a:defRPr/>
            </a:pPr>
            <a:r>
              <a:rPr lang="en-US" dirty="0" smtClean="0">
                <a:sym typeface="Wingdings" panose="05000000000000000000" pitchFamily="2" charset="2"/>
              </a:rPr>
              <a:t>Source raw material anywhere</a:t>
            </a:r>
          </a:p>
          <a:p>
            <a:pPr marL="171450" indent="-171450">
              <a:buFontTx/>
              <a:buChar char="-"/>
              <a:defRPr/>
            </a:pPr>
            <a:r>
              <a:rPr lang="en-US" dirty="0" smtClean="0">
                <a:sym typeface="Wingdings" panose="05000000000000000000" pitchFamily="2" charset="2"/>
              </a:rPr>
              <a:t>Conduct R&amp;D anywhere</a:t>
            </a:r>
          </a:p>
          <a:p>
            <a:pPr marL="171450" indent="-171450">
              <a:buFontTx/>
              <a:buChar char="-"/>
              <a:defRPr/>
            </a:pPr>
            <a:r>
              <a:rPr lang="en-US" dirty="0" smtClean="0">
                <a:sym typeface="Wingdings" panose="05000000000000000000" pitchFamily="2" charset="2"/>
              </a:rPr>
              <a:t>Produce / assemble anywhere</a:t>
            </a:r>
          </a:p>
          <a:p>
            <a:endParaRPr lang="en-US" dirty="0" smtClean="0"/>
          </a:p>
          <a:p>
            <a:r>
              <a:rPr lang="en-US" b="1" dirty="0" smtClean="0"/>
              <a:t>Developed countries</a:t>
            </a:r>
          </a:p>
          <a:p>
            <a:r>
              <a:rPr lang="en-US" b="1" dirty="0" smtClean="0"/>
              <a:t>Developing countries </a:t>
            </a:r>
            <a:r>
              <a:rPr lang="en-US" dirty="0" smtClean="0"/>
              <a:t>Hong Kong, Singapore, Taiwan</a:t>
            </a:r>
          </a:p>
          <a:p>
            <a:r>
              <a:rPr lang="en-US" b="1" dirty="0" smtClean="0"/>
              <a:t>Transition economies </a:t>
            </a:r>
            <a:r>
              <a:rPr lang="en-US" dirty="0" smtClean="0"/>
              <a:t>– Czech republic, Hungary, Poland, Russia (changing from government controlled mostly communist to free market or capitalistic systems)</a:t>
            </a:r>
          </a:p>
          <a:p>
            <a:r>
              <a:rPr lang="en-US" b="1" dirty="0" smtClean="0"/>
              <a:t>Emerging markets – </a:t>
            </a:r>
            <a:r>
              <a:rPr lang="en-US" dirty="0" smtClean="0"/>
              <a:t>economies that are growing rapidly BRIC, African nations</a:t>
            </a:r>
          </a:p>
          <a:p>
            <a:endParaRPr lang="en-US" dirty="0"/>
          </a:p>
          <a:p>
            <a:r>
              <a:rPr lang="en-US" dirty="0" smtClean="0">
                <a:hlinkClick r:id="rId3"/>
              </a:rPr>
              <a:t>https://www.youtube.com/watch?v=u06BXgWbGvA</a:t>
            </a:r>
            <a:r>
              <a:rPr lang="en-US" dirty="0" smtClean="0"/>
              <a:t> Did you know? (6:40min)</a:t>
            </a:r>
          </a:p>
        </p:txBody>
      </p:sp>
      <p:sp>
        <p:nvSpPr>
          <p:cNvPr id="4" name="Slide Number Placeholder 3"/>
          <p:cNvSpPr>
            <a:spLocks noGrp="1"/>
          </p:cNvSpPr>
          <p:nvPr>
            <p:ph type="sldNum" sz="quarter" idx="10"/>
          </p:nvPr>
        </p:nvSpPr>
        <p:spPr/>
        <p:txBody>
          <a:bodyPr/>
          <a:lstStyle/>
          <a:p>
            <a:fld id="{0099ED39-0253-4253-8827-A648AC0BCE6D}" type="slidenum">
              <a:rPr lang="en-US" smtClean="0"/>
              <a:t>5</a:t>
            </a:fld>
            <a:endParaRPr lang="en-US"/>
          </a:p>
        </p:txBody>
      </p:sp>
    </p:spTree>
    <p:extLst>
      <p:ext uri="{BB962C8B-B14F-4D97-AF65-F5344CB8AC3E}">
        <p14:creationId xmlns:p14="http://schemas.microsoft.com/office/powerpoint/2010/main" val="1153760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81818" y="4565708"/>
            <a:ext cx="5608320" cy="4374903"/>
          </a:xfrm>
        </p:spPr>
        <p:txBody>
          <a:bodyPr/>
          <a:lstStyle/>
          <a:p>
            <a:r>
              <a:rPr lang="en-US" altLang="en-US" b="1" dirty="0" smtClean="0"/>
              <a:t>Rise of Global Standards </a:t>
            </a:r>
            <a:r>
              <a:rPr lang="en-US" altLang="en-US" b="1" dirty="0" smtClean="0">
                <a:sym typeface="Wingdings" panose="05000000000000000000" pitchFamily="2" charset="2"/>
              </a:rPr>
              <a:t>  </a:t>
            </a:r>
            <a:r>
              <a:rPr lang="en-US" altLang="en-US" dirty="0" smtClean="0">
                <a:sym typeface="Wingdings" panose="05000000000000000000" pitchFamily="2" charset="2"/>
              </a:rPr>
              <a:t>ISO-9000  (Intl. Org for Standardization), quality standards, can acquire </a:t>
            </a:r>
            <a:r>
              <a:rPr lang="en-US" altLang="en-US" dirty="0">
                <a:sym typeface="Wingdings" panose="05000000000000000000" pitchFamily="2" charset="2"/>
              </a:rPr>
              <a:t>certification </a:t>
            </a:r>
            <a:r>
              <a:rPr lang="en-US" altLang="en-US" dirty="0">
                <a:sym typeface="Wingdings" panose="05000000000000000000" pitchFamily="2" charset="2"/>
                <a:hlinkClick r:id="rId3"/>
              </a:rPr>
              <a:t>http://</a:t>
            </a:r>
            <a:r>
              <a:rPr lang="en-US" altLang="en-US" dirty="0" smtClean="0">
                <a:sym typeface="Wingdings" panose="05000000000000000000" pitchFamily="2" charset="2"/>
                <a:hlinkClick r:id="rId3"/>
              </a:rPr>
              <a:t>asq.org/learn-about-quality/iso-9000/overview/overview.html</a:t>
            </a:r>
            <a:endParaRPr lang="en-US" altLang="en-US" dirty="0" smtClean="0">
              <a:sym typeface="Wingdings" panose="05000000000000000000" pitchFamily="2" charset="2"/>
            </a:endParaRPr>
          </a:p>
          <a:p>
            <a:r>
              <a:rPr lang="en-US" altLang="en-US" b="1" dirty="0" smtClean="0"/>
              <a:t>New competitors </a:t>
            </a:r>
            <a:r>
              <a:rPr lang="en-US" altLang="en-US" b="1" dirty="0" smtClean="0">
                <a:sym typeface="Wingdings" panose="05000000000000000000" pitchFamily="2" charset="2"/>
              </a:rPr>
              <a:t> </a:t>
            </a:r>
            <a:r>
              <a:rPr lang="en-US" altLang="en-US" dirty="0" smtClean="0">
                <a:sym typeface="Wingdings" panose="05000000000000000000" pitchFamily="2" charset="2"/>
              </a:rPr>
              <a:t>especially in global industries &amp; from emerging market s(ex. India’s Tata motors acquisition of British Jaguar &amp; Land Rover; Brazil’s Embraer world’s leading makes of regional jets)</a:t>
            </a:r>
            <a:endParaRPr lang="en-US" altLang="en-US" b="1" dirty="0" smtClean="0"/>
          </a:p>
          <a:p>
            <a:r>
              <a:rPr lang="en-US" altLang="en-US" b="1" dirty="0" smtClean="0"/>
              <a:t>Disintegrating borders </a:t>
            </a:r>
            <a:r>
              <a:rPr lang="en-US" altLang="en-US" b="1" dirty="0" smtClean="0">
                <a:sym typeface="Wingdings" panose="05000000000000000000" pitchFamily="2" charset="2"/>
              </a:rPr>
              <a:t> </a:t>
            </a:r>
            <a:r>
              <a:rPr lang="en-US" altLang="en-US" dirty="0" smtClean="0">
                <a:sym typeface="Wingdings" panose="05000000000000000000" pitchFamily="2" charset="2"/>
              </a:rPr>
              <a:t>trade agreements </a:t>
            </a:r>
            <a:endParaRPr lang="en-US" altLang="en-US" b="1" dirty="0" smtClean="0"/>
          </a:p>
          <a:p>
            <a:r>
              <a:rPr lang="en-US" altLang="en-US" b="1" dirty="0" smtClean="0"/>
              <a:t>CSR &amp; Ethics </a:t>
            </a:r>
            <a:r>
              <a:rPr lang="en-US" altLang="en-US" b="1" dirty="0" smtClean="0">
                <a:sym typeface="Wingdings" panose="05000000000000000000" pitchFamily="2" charset="2"/>
              </a:rPr>
              <a:t> </a:t>
            </a:r>
            <a:r>
              <a:rPr lang="en-US" altLang="en-US" dirty="0" smtClean="0">
                <a:sym typeface="Wingdings" panose="05000000000000000000" pitchFamily="2" charset="2"/>
              </a:rPr>
              <a:t>ISO-14000  (Intl. Org for Standardization), environmental protection standards  + public &amp; media scrutiny (bribery, sweatshops, pollution,)</a:t>
            </a:r>
          </a:p>
          <a:p>
            <a:r>
              <a:rPr lang="en-US" altLang="en-US" b="1" dirty="0" smtClean="0">
                <a:hlinkClick r:id="rId4"/>
              </a:rPr>
              <a:t>https://ethisphere.com/</a:t>
            </a:r>
            <a:r>
              <a:rPr lang="en-US" altLang="en-US" b="1" dirty="0" smtClean="0"/>
              <a:t> </a:t>
            </a:r>
            <a:r>
              <a:rPr lang="en-US" altLang="en-US" dirty="0" smtClean="0"/>
              <a:t>think tank that annually identifies ethical companies </a:t>
            </a:r>
            <a:endParaRPr lang="en-US" altLang="en-US" b="1" dirty="0" smtClean="0"/>
          </a:p>
          <a:p>
            <a:r>
              <a:rPr lang="en-US" altLang="en-US" b="1" dirty="0" smtClean="0"/>
              <a:t>Growing Trade &amp; Investment  </a:t>
            </a:r>
            <a:r>
              <a:rPr lang="en-US" altLang="en-US" b="1" dirty="0" smtClean="0">
                <a:sym typeface="Wingdings" panose="05000000000000000000" pitchFamily="2" charset="2"/>
              </a:rPr>
              <a:t> </a:t>
            </a:r>
            <a:r>
              <a:rPr lang="en-US" altLang="en-US" dirty="0" smtClean="0">
                <a:sym typeface="Wingdings" panose="05000000000000000000" pitchFamily="2" charset="2"/>
              </a:rPr>
              <a:t>FDI through mergers &amp; Acquisitions</a:t>
            </a:r>
            <a:endParaRPr lang="en-US" altLang="en-US" b="1" dirty="0" smtClean="0"/>
          </a:p>
          <a:p>
            <a:r>
              <a:rPr lang="en-US" altLang="en-US" b="1" dirty="0" smtClean="0"/>
              <a:t>Growing liberalization of trade </a:t>
            </a:r>
            <a:r>
              <a:rPr lang="en-US" altLang="en-US" b="1" dirty="0" smtClean="0">
                <a:sym typeface="Wingdings" panose="05000000000000000000" pitchFamily="2" charset="2"/>
              </a:rPr>
              <a:t> </a:t>
            </a:r>
            <a:r>
              <a:rPr lang="en-US" altLang="en-US" b="1" dirty="0" smtClean="0"/>
              <a:t>World Trade Organization: </a:t>
            </a:r>
            <a:r>
              <a:rPr lang="en-US" altLang="en-US" dirty="0" smtClean="0"/>
              <a:t>created to reduce tariffs, now focused on resolving trade disputes among nations + regional agreements such as NAFTA, EU &amp; APEC (=Asia Pacific Economic cooperation) </a:t>
            </a:r>
          </a:p>
          <a:p>
            <a:r>
              <a:rPr lang="en-US" altLang="en-US" b="1" dirty="0" smtClean="0"/>
              <a:t>Global Products / Customers </a:t>
            </a:r>
            <a:r>
              <a:rPr lang="en-US" altLang="en-US" b="1" dirty="0" smtClean="0">
                <a:sym typeface="Wingdings" panose="05000000000000000000" pitchFamily="2" charset="2"/>
              </a:rPr>
              <a:t> </a:t>
            </a:r>
            <a:r>
              <a:rPr lang="en-US" altLang="en-US" dirty="0" smtClean="0">
                <a:sym typeface="Wingdings" panose="05000000000000000000" pitchFamily="2" charset="2"/>
              </a:rPr>
              <a:t>currently 70% of global trade is B-to-B but this is changing. Impact of Russian annexation of Crimea on US dairy market (when US market flooded by eastern European producers who no longer sold to Russia)</a:t>
            </a:r>
            <a:endParaRPr lang="en-US" altLang="en-US" b="1" dirty="0" smtClean="0"/>
          </a:p>
          <a:p>
            <a:r>
              <a:rPr lang="en-US" altLang="en-US" b="1" dirty="0" smtClean="0"/>
              <a:t>Growing homogeneity of tastes and desires </a:t>
            </a:r>
            <a:r>
              <a:rPr lang="en-US" altLang="en-US" b="1" dirty="0" smtClean="0">
                <a:sym typeface="Wingdings" panose="05000000000000000000" pitchFamily="2" charset="2"/>
              </a:rPr>
              <a:t> </a:t>
            </a:r>
            <a:r>
              <a:rPr lang="en-US" altLang="en-US" dirty="0" smtClean="0">
                <a:sym typeface="Wingdings" panose="05000000000000000000" pitchFamily="2" charset="2"/>
              </a:rPr>
              <a:t>fast food, TV programs, clothing, automotive</a:t>
            </a:r>
            <a:endParaRPr lang="en-US" altLang="en-US" b="1" dirty="0" smtClean="0"/>
          </a:p>
          <a:p>
            <a:r>
              <a:rPr lang="en-US" altLang="en-US" b="1" dirty="0" smtClean="0"/>
              <a:t>Technological advances  </a:t>
            </a:r>
            <a:r>
              <a:rPr lang="en-US" altLang="en-US" b="1" dirty="0" smtClean="0">
                <a:sym typeface="Wingdings" panose="05000000000000000000" pitchFamily="2" charset="2"/>
              </a:rPr>
              <a:t> </a:t>
            </a:r>
            <a:r>
              <a:rPr lang="en-US" altLang="en-US" dirty="0" smtClean="0">
                <a:sym typeface="Wingdings" panose="05000000000000000000" pitchFamily="2" charset="2"/>
              </a:rPr>
              <a:t>ease of global communication</a:t>
            </a:r>
            <a:r>
              <a:rPr lang="en-US" altLang="en-US" b="1" dirty="0" smtClean="0">
                <a:sym typeface="Wingdings" panose="05000000000000000000" pitchFamily="2" charset="2"/>
              </a:rPr>
              <a:t>, </a:t>
            </a:r>
            <a:r>
              <a:rPr lang="en-US" altLang="en-US" dirty="0" smtClean="0">
                <a:sym typeface="Wingdings" panose="05000000000000000000" pitchFamily="2" charset="2"/>
              </a:rPr>
              <a:t>connect HQ, manufacturing, R&amp;D, customers seamlessly, financial markets are becoming increasingly global, internet gives access to MNEs </a:t>
            </a:r>
            <a:endParaRPr lang="en-US" altLang="en-US" dirty="0" smtClean="0"/>
          </a:p>
          <a:p>
            <a:r>
              <a:rPr lang="en-US" altLang="en-US" b="1" dirty="0" smtClean="0"/>
              <a:t>Multinational Organizations </a:t>
            </a:r>
            <a:r>
              <a:rPr lang="en-US" altLang="en-US" b="1" dirty="0" smtClean="0">
                <a:sym typeface="Wingdings" panose="05000000000000000000" pitchFamily="2" charset="2"/>
              </a:rPr>
              <a:t> </a:t>
            </a:r>
            <a:endParaRPr lang="en-US" altLang="en-US" b="1" dirty="0" smtClean="0"/>
          </a:p>
          <a:p>
            <a:endParaRPr lang="en-US" altLang="en-US" b="1" dirty="0"/>
          </a:p>
          <a:p>
            <a:pPr>
              <a:buFont typeface="Wingdings" panose="05000000000000000000" pitchFamily="2" charset="2"/>
              <a:buNone/>
            </a:pPr>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0099ED39-0253-4253-8827-A648AC0BCE6D}" type="slidenum">
              <a:rPr lang="en-US" smtClean="0"/>
              <a:t>6</a:t>
            </a:fld>
            <a:endParaRPr lang="en-US"/>
          </a:p>
        </p:txBody>
      </p:sp>
    </p:spTree>
    <p:extLst>
      <p:ext uri="{BB962C8B-B14F-4D97-AF65-F5344CB8AC3E}">
        <p14:creationId xmlns:p14="http://schemas.microsoft.com/office/powerpoint/2010/main" val="1822279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Regional agreements benefit member nations – at times at the expense of other nations (for example NAFTA excludes Caribbean nations)</a:t>
            </a:r>
          </a:p>
          <a:p>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2E471111-A133-4FBE-9E0D-921EE1B2DE8D}" type="slidenum">
              <a:rPr lang="en-US" altLang="en-US" sz="1200" smtClean="0"/>
              <a:pPr/>
              <a:t>7</a:t>
            </a:fld>
            <a:endParaRPr lang="en-US" altLang="en-US" sz="1200" smtClean="0"/>
          </a:p>
        </p:txBody>
      </p:sp>
    </p:spTree>
    <p:extLst>
      <p:ext uri="{BB962C8B-B14F-4D97-AF65-F5344CB8AC3E}">
        <p14:creationId xmlns:p14="http://schemas.microsoft.com/office/powerpoint/2010/main" val="913664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When MNCs trade across borders – they engage in activities beyond just exports. </a:t>
            </a:r>
          </a:p>
          <a:p>
            <a:r>
              <a:rPr lang="en-US" altLang="en-US" smtClean="0"/>
              <a:t>MNCs also build global networks that link R&amp;D, supply, production, and sales subsidiaries around the globe. </a:t>
            </a:r>
            <a:r>
              <a:rPr lang="en-US" altLang="en-US" smtClean="0">
                <a:sym typeface="Wingdings" panose="05000000000000000000" pitchFamily="2" charset="2"/>
              </a:rPr>
              <a:t> Mergers &amp; Acquisitions lead to FDI</a:t>
            </a:r>
            <a:endParaRPr lang="en-US" altLang="en-US" smtClean="0"/>
          </a:p>
          <a:p>
            <a:r>
              <a:rPr lang="en-US" altLang="en-US" smtClean="0"/>
              <a:t>MNCs can manufacture and sell anywhere!</a:t>
            </a:r>
          </a:p>
          <a:p>
            <a:endParaRPr lang="en-US" altLang="en-US" smtClean="0"/>
          </a:p>
          <a:p>
            <a:r>
              <a:rPr lang="en-US" altLang="en-US" b="1" smtClean="0"/>
              <a:t>Economic risk</a:t>
            </a:r>
            <a:r>
              <a:rPr lang="en-US" altLang="en-US" smtClean="0"/>
              <a:t>: when host country governments mandate an artificially high or low interest rate OR volatile exchange rates, </a:t>
            </a:r>
          </a:p>
          <a:p>
            <a:r>
              <a:rPr lang="en-US" altLang="en-US" b="1" smtClean="0"/>
              <a:t>Political risk: </a:t>
            </a:r>
            <a:r>
              <a:rPr lang="en-US" altLang="en-US" smtClean="0"/>
              <a:t> Political instability will limit FDI</a:t>
            </a:r>
          </a:p>
          <a:p>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77D90FF0-B604-4DF9-B0E6-5FA1FD190DE5}" type="slidenum">
              <a:rPr lang="en-US" altLang="en-US" sz="1200" smtClean="0"/>
              <a:pPr/>
              <a:t>8</a:t>
            </a:fld>
            <a:endParaRPr lang="en-US" altLang="en-US" sz="1200" smtClean="0"/>
          </a:p>
        </p:txBody>
      </p:sp>
    </p:spTree>
    <p:extLst>
      <p:ext uri="{BB962C8B-B14F-4D97-AF65-F5344CB8AC3E}">
        <p14:creationId xmlns:p14="http://schemas.microsoft.com/office/powerpoint/2010/main" val="2964019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E-commerce</a:t>
            </a:r>
          </a:p>
          <a:p>
            <a:endParaRPr lang="en-US" altLang="en-US" dirty="0" smtClean="0"/>
          </a:p>
          <a:p>
            <a:r>
              <a:rPr lang="en-US" altLang="en-US" dirty="0" smtClean="0"/>
              <a:t>Companies become VIRTUAL linking employees, suppliers &amp; customers by virtual networks </a:t>
            </a:r>
            <a:r>
              <a:rPr lang="en-US" altLang="en-US" dirty="0" smtClean="0">
                <a:sym typeface="Wingdings" panose="05000000000000000000" pitchFamily="2" charset="2"/>
              </a:rPr>
              <a:t> even the financial market is becoming global with investors looking for the best investment opportunities worldwide</a:t>
            </a:r>
            <a:endParaRPr lang="en-US" altLang="en-US" dirty="0" smtClean="0"/>
          </a:p>
          <a:p>
            <a:endParaRPr lang="en-US" altLang="en-US" dirty="0" smtClean="0"/>
          </a:p>
          <a:p>
            <a:r>
              <a:rPr lang="en-US" altLang="en-US" dirty="0" smtClean="0"/>
              <a:t>For example: Developments in computing technology mean that the manufacturing sector will no longer see hammers, lathes, drills, and stamping presses but rather more 3D printers (one of the most significant recent technologies).</a:t>
            </a:r>
          </a:p>
          <a:p>
            <a:r>
              <a:rPr lang="en-US" altLang="en-US" dirty="0" smtClean="0"/>
              <a:t>The potential for the 3D printer to revolutionize multinational operations is tremendous. </a:t>
            </a:r>
          </a:p>
          <a:p>
            <a:r>
              <a:rPr lang="en-US" altLang="en-US" dirty="0" smtClean="0"/>
              <a:t>Prototypes can be easily printed for approval from engineers, designers or customers For low cost!</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4F19DABA-3CD9-4C95-84F8-93AC0C5E36B5}" type="slidenum">
              <a:rPr lang="en-US" altLang="en-US" sz="1200" smtClean="0"/>
              <a:pPr/>
              <a:t>9</a:t>
            </a:fld>
            <a:endParaRPr lang="en-US" altLang="en-US" sz="1200" smtClean="0"/>
          </a:p>
        </p:txBody>
      </p:sp>
    </p:spTree>
    <p:extLst>
      <p:ext uri="{BB962C8B-B14F-4D97-AF65-F5344CB8AC3E}">
        <p14:creationId xmlns:p14="http://schemas.microsoft.com/office/powerpoint/2010/main" val="2148536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5/10/2019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uropa.eu/about-eu/index_en.h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apec.org/" TargetMode="External"/><Relationship Id="rId4" Type="http://schemas.openxmlformats.org/officeDocument/2006/relationships/hyperlink" Target="http://www.nafta.org/"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3343" y="1735494"/>
            <a:ext cx="10114384" cy="2641913"/>
          </a:xfrm>
        </p:spPr>
        <p:txBody>
          <a:bodyPr/>
          <a:lstStyle/>
          <a:p>
            <a:pPr algn="ctr"/>
            <a:r>
              <a:rPr lang="en-US" sz="4000" dirty="0" smtClean="0"/>
              <a:t>International </a:t>
            </a:r>
            <a:r>
              <a:rPr lang="en-US" sz="4000" dirty="0" smtClean="0"/>
              <a:t>Team Management</a:t>
            </a:r>
            <a:r>
              <a:rPr lang="en-US" sz="4000" dirty="0" smtClean="0"/>
              <a:t>:</a:t>
            </a:r>
            <a:br>
              <a:rPr lang="en-US" sz="4000" dirty="0" smtClean="0"/>
            </a:br>
            <a:r>
              <a:rPr lang="en-US" sz="4000" dirty="0" smtClean="0"/>
              <a:t>Multinationals in a Changing World</a:t>
            </a:r>
            <a:br>
              <a:rPr lang="en-US" sz="4000" dirty="0" smtClean="0"/>
            </a:br>
            <a:endParaRPr lang="en-US" sz="4000" dirty="0"/>
          </a:p>
        </p:txBody>
      </p:sp>
      <p:sp>
        <p:nvSpPr>
          <p:cNvPr id="3" name="Subtitle 2"/>
          <p:cNvSpPr>
            <a:spLocks noGrp="1"/>
          </p:cNvSpPr>
          <p:nvPr>
            <p:ph type="subTitle" idx="1"/>
          </p:nvPr>
        </p:nvSpPr>
        <p:spPr/>
        <p:txBody>
          <a:bodyPr>
            <a:noAutofit/>
          </a:bodyPr>
          <a:lstStyle/>
          <a:p>
            <a:pPr algn="l"/>
            <a:r>
              <a:rPr lang="en-US" sz="3000" dirty="0" smtClean="0">
                <a:solidFill>
                  <a:schemeClr val="tx1"/>
                </a:solidFill>
              </a:rPr>
              <a:t>Angers, France</a:t>
            </a:r>
          </a:p>
          <a:p>
            <a:pPr algn="l"/>
            <a:r>
              <a:rPr lang="en-US" sz="3000" dirty="0" smtClean="0">
                <a:solidFill>
                  <a:schemeClr val="tx1"/>
                </a:solidFill>
              </a:rPr>
              <a:t>Summer </a:t>
            </a:r>
            <a:r>
              <a:rPr lang="en-US" sz="3000" dirty="0" smtClean="0">
                <a:solidFill>
                  <a:schemeClr val="tx1"/>
                </a:solidFill>
              </a:rPr>
              <a:t>2019</a:t>
            </a:r>
            <a:endParaRPr lang="en-US" sz="3000" dirty="0">
              <a:solidFill>
                <a:schemeClr val="tx1"/>
              </a:solidFill>
            </a:endParaRPr>
          </a:p>
        </p:txBody>
      </p:sp>
    </p:spTree>
    <p:extLst>
      <p:ext uri="{BB962C8B-B14F-4D97-AF65-F5344CB8AC3E}">
        <p14:creationId xmlns:p14="http://schemas.microsoft.com/office/powerpoint/2010/main" val="3693829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title"/>
          </p:nvPr>
        </p:nvSpPr>
        <p:spPr>
          <a:xfrm>
            <a:off x="354563" y="500063"/>
            <a:ext cx="10311851" cy="1325562"/>
          </a:xfrm>
        </p:spPr>
        <p:txBody>
          <a:bodyPr/>
          <a:lstStyle/>
          <a:p>
            <a:pPr eaLnBrk="1" hangingPunct="1"/>
            <a:r>
              <a:rPr lang="en-US" altLang="en-US" b="1" dirty="0" smtClean="0"/>
              <a:t>Global Products and Global Customers</a:t>
            </a:r>
          </a:p>
        </p:txBody>
      </p:sp>
      <p:sp>
        <p:nvSpPr>
          <p:cNvPr id="31747" name="Rectangle 5"/>
          <p:cNvSpPr>
            <a:spLocks noGrp="1" noChangeArrowheads="1"/>
          </p:cNvSpPr>
          <p:nvPr>
            <p:ph idx="1"/>
          </p:nvPr>
        </p:nvSpPr>
        <p:spPr>
          <a:xfrm>
            <a:off x="354563" y="1825626"/>
            <a:ext cx="9932437" cy="4575175"/>
          </a:xfrm>
        </p:spPr>
        <p:txBody>
          <a:bodyPr rtlCol="0">
            <a:normAutofit/>
          </a:bodyPr>
          <a:lstStyle/>
          <a:p>
            <a:pPr marL="0" indent="0">
              <a:buNone/>
              <a:defRPr/>
            </a:pPr>
            <a:r>
              <a:rPr lang="en-US" altLang="en-US" sz="2600" dirty="0"/>
              <a:t>The needs of customers for many products and services are growing more similar (e.g., McDonald</a:t>
            </a:r>
            <a:r>
              <a:rPr lang="ja-JP" altLang="en-US" sz="2600" dirty="0"/>
              <a:t>’</a:t>
            </a:r>
            <a:r>
              <a:rPr lang="en-US" altLang="ja-JP" sz="2600" dirty="0"/>
              <a:t>s, Boeing, Toyota).</a:t>
            </a:r>
          </a:p>
          <a:p>
            <a:pPr eaLnBrk="1" hangingPunct="1">
              <a:defRPr/>
            </a:pPr>
            <a:r>
              <a:rPr lang="en-US" altLang="en-US" sz="2600" dirty="0"/>
              <a:t>Global customers search the world for their supplies without regard for national boundaries.</a:t>
            </a:r>
          </a:p>
          <a:p>
            <a:pPr eaLnBrk="1" hangingPunct="1">
              <a:defRPr/>
            </a:pPr>
            <a:r>
              <a:rPr lang="en-US" altLang="en-US" sz="2600" dirty="0"/>
              <a:t>70% of global e-commerce comes from business-to-business transactions BUT, with the growth of web-based stores, this will change.</a:t>
            </a:r>
          </a:p>
          <a:p>
            <a:pPr eaLnBrk="1" hangingPunct="1">
              <a:defRPr/>
            </a:pPr>
            <a:r>
              <a:rPr lang="en-US" altLang="en-US" sz="2600" dirty="0"/>
              <a:t>These factors link economies because companies can produce one product for everyone, and anyone can buy anything from anywhere. </a:t>
            </a:r>
          </a:p>
          <a:p>
            <a:pPr eaLnBrk="1" hangingPunct="1">
              <a:defRPr/>
            </a:pPr>
            <a:endParaRPr lang="en-US" altLang="en-US" sz="2600" dirty="0"/>
          </a:p>
        </p:txBody>
      </p:sp>
    </p:spTree>
    <p:extLst>
      <p:ext uri="{BB962C8B-B14F-4D97-AF65-F5344CB8AC3E}">
        <p14:creationId xmlns:p14="http://schemas.microsoft.com/office/powerpoint/2010/main" val="2504442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ChangeArrowheads="1"/>
          </p:cNvSpPr>
          <p:nvPr/>
        </p:nvSpPr>
        <p:spPr bwMode="auto">
          <a:xfrm>
            <a:off x="1635125" y="277814"/>
            <a:ext cx="89154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1"/>
                </a:solidFill>
                <a:latin typeface="Arial" panose="020B0604020202020204" pitchFamily="34" charset="0"/>
              </a:defRPr>
            </a:lvl1pPr>
            <a:lvl2pPr>
              <a:defRPr sz="4400">
                <a:solidFill>
                  <a:schemeClr val="tx1"/>
                </a:solidFill>
                <a:latin typeface="Arial" panose="020B0604020202020204" pitchFamily="34" charset="0"/>
              </a:defRPr>
            </a:lvl2pPr>
            <a:lvl3pPr>
              <a:defRPr sz="4400">
                <a:solidFill>
                  <a:schemeClr val="tx1"/>
                </a:solidFill>
                <a:latin typeface="Arial" panose="020B0604020202020204" pitchFamily="34" charset="0"/>
              </a:defRPr>
            </a:lvl3pPr>
            <a:lvl4pPr>
              <a:defRPr sz="4400">
                <a:solidFill>
                  <a:schemeClr val="tx1"/>
                </a:solidFill>
                <a:latin typeface="Arial" panose="020B0604020202020204" pitchFamily="34" charset="0"/>
              </a:defRPr>
            </a:lvl4pPr>
            <a:lvl5pPr>
              <a:defRPr sz="4400">
                <a:solidFill>
                  <a:schemeClr val="tx1"/>
                </a:solidFill>
                <a:latin typeface="Arial" panose="020B0604020202020204" pitchFamily="34" charset="0"/>
              </a:defRPr>
            </a:lvl5pPr>
            <a:lvl6pPr marL="457200" fontAlgn="base">
              <a:spcBef>
                <a:spcPct val="0"/>
              </a:spcBef>
              <a:spcAft>
                <a:spcPct val="0"/>
              </a:spcAft>
              <a:defRPr sz="4400">
                <a:solidFill>
                  <a:schemeClr val="tx1"/>
                </a:solidFill>
                <a:latin typeface="Arial" panose="020B0604020202020204" pitchFamily="34" charset="0"/>
              </a:defRPr>
            </a:lvl6pPr>
            <a:lvl7pPr marL="914400" fontAlgn="base">
              <a:spcBef>
                <a:spcPct val="0"/>
              </a:spcBef>
              <a:spcAft>
                <a:spcPct val="0"/>
              </a:spcAft>
              <a:defRPr sz="4400">
                <a:solidFill>
                  <a:schemeClr val="tx1"/>
                </a:solidFill>
                <a:latin typeface="Arial" panose="020B0604020202020204" pitchFamily="34" charset="0"/>
              </a:defRPr>
            </a:lvl7pPr>
            <a:lvl8pPr marL="1371600" fontAlgn="base">
              <a:spcBef>
                <a:spcPct val="0"/>
              </a:spcBef>
              <a:spcAft>
                <a:spcPct val="0"/>
              </a:spcAft>
              <a:defRPr sz="4400">
                <a:solidFill>
                  <a:schemeClr val="tx1"/>
                </a:solidFill>
                <a:latin typeface="Arial" panose="020B0604020202020204" pitchFamily="34" charset="0"/>
              </a:defRPr>
            </a:lvl8pPr>
            <a:lvl9pPr marL="1828800" fontAlgn="base">
              <a:spcBef>
                <a:spcPct val="0"/>
              </a:spcBef>
              <a:spcAft>
                <a:spcPct val="0"/>
              </a:spcAft>
              <a:defRPr sz="4400">
                <a:solidFill>
                  <a:schemeClr val="tx1"/>
                </a:solidFill>
                <a:latin typeface="Arial" panose="020B0604020202020204" pitchFamily="34" charset="0"/>
              </a:defRPr>
            </a:lvl9pPr>
          </a:lstStyle>
          <a:p>
            <a:pPr eaLnBrk="1" hangingPunct="1"/>
            <a:endParaRPr lang="en-US" altLang="en-US" sz="3200" b="1"/>
          </a:p>
        </p:txBody>
      </p:sp>
      <p:pic>
        <p:nvPicPr>
          <p:cNvPr id="32772" name="Picture 4" descr="mcdonalds"/>
          <p:cNvPicPr>
            <a:picLocks noChangeAspect="1" noChangeArrowheads="1"/>
          </p:cNvPicPr>
          <p:nvPr/>
        </p:nvPicPr>
        <p:blipFill>
          <a:blip r:embed="rId3">
            <a:lum contrast="6000"/>
            <a:extLst>
              <a:ext uri="{28A0092B-C50C-407E-A947-70E740481C1C}">
                <a14:useLocalDpi xmlns:a14="http://schemas.microsoft.com/office/drawing/2010/main" val="0"/>
              </a:ext>
            </a:extLst>
          </a:blip>
          <a:srcRect t="8250" b="12750"/>
          <a:stretch>
            <a:fillRect/>
          </a:stretch>
        </p:blipFill>
        <p:spPr bwMode="auto">
          <a:xfrm>
            <a:off x="5409681" y="1600201"/>
            <a:ext cx="4368800" cy="4600575"/>
          </a:xfrm>
          <a:prstGeom prst="rect">
            <a:avLst/>
          </a:prstGeom>
          <a:noFill/>
          <a:ln w="9525">
            <a:solidFill>
              <a:srgbClr val="FFFF99"/>
            </a:solidFill>
            <a:miter lim="800000"/>
            <a:headEnd/>
            <a:tailEnd/>
          </a:ln>
          <a:extLst>
            <a:ext uri="{909E8E84-426E-40DD-AFC4-6F175D3DCCD1}">
              <a14:hiddenFill xmlns:a14="http://schemas.microsoft.com/office/drawing/2010/main">
                <a:solidFill>
                  <a:srgbClr val="FFFFFF"/>
                </a:solidFill>
              </a14:hiddenFill>
            </a:ext>
          </a:extLst>
        </p:spPr>
      </p:pic>
      <p:sp>
        <p:nvSpPr>
          <p:cNvPr id="32773" name="Text Box 5"/>
          <p:cNvSpPr txBox="1">
            <a:spLocks noChangeArrowheads="1"/>
          </p:cNvSpPr>
          <p:nvPr/>
        </p:nvSpPr>
        <p:spPr bwMode="auto">
          <a:xfrm>
            <a:off x="228600" y="277814"/>
            <a:ext cx="9549881"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800" b="1" dirty="0" smtClean="0">
                <a:solidFill>
                  <a:schemeClr val="tx2"/>
                </a:solidFill>
                <a:effectLst>
                  <a:outerShdw blurRad="38100" dist="38100" dir="2700000" algn="tl">
                    <a:srgbClr val="C0C0C0"/>
                  </a:outerShdw>
                </a:effectLst>
                <a:latin typeface="Tahoma" panose="020B0604030504040204" pitchFamily="34" charset="0"/>
              </a:rPr>
              <a:t>Growing Homogeneity of Tastes: McDonalds </a:t>
            </a:r>
            <a:r>
              <a:rPr lang="en-US" altLang="en-US" sz="2800" b="1" dirty="0">
                <a:solidFill>
                  <a:schemeClr val="tx2"/>
                </a:solidFill>
                <a:effectLst>
                  <a:outerShdw blurRad="38100" dist="38100" dir="2700000" algn="tl">
                    <a:srgbClr val="C0C0C0"/>
                  </a:outerShdw>
                </a:effectLst>
                <a:latin typeface="Tahoma" panose="020B0604030504040204" pitchFamily="34" charset="0"/>
              </a:rPr>
              <a:t>has spread all over Asia in just over two decades</a:t>
            </a:r>
          </a:p>
        </p:txBody>
      </p:sp>
      <p:pic>
        <p:nvPicPr>
          <p:cNvPr id="32774" name="Picture 6" descr="McDonalds Hebrew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8355" y="1600201"/>
            <a:ext cx="2971800" cy="2219325"/>
          </a:xfrm>
          <a:prstGeom prst="rect">
            <a:avLst/>
          </a:prstGeom>
          <a:noFill/>
          <a:ln w="635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5"/>
          <a:stretch>
            <a:fillRect/>
          </a:stretch>
        </p:blipFill>
        <p:spPr>
          <a:xfrm>
            <a:off x="557624" y="4002088"/>
            <a:ext cx="4567213" cy="2566193"/>
          </a:xfrm>
          <a:prstGeom prst="rect">
            <a:avLst/>
          </a:prstGeom>
        </p:spPr>
      </p:pic>
    </p:spTree>
    <p:extLst>
      <p:ext uri="{BB962C8B-B14F-4D97-AF65-F5344CB8AC3E}">
        <p14:creationId xmlns:p14="http://schemas.microsoft.com/office/powerpoint/2010/main" val="38312263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nodePh="1">
                                  <p:stCondLst>
                                    <p:cond delay="0"/>
                                  </p:stCondLst>
                                  <p:endCondLst>
                                    <p:cond evt="begin" delay="0">
                                      <p:tn val="5"/>
                                    </p:cond>
                                  </p:endCondLst>
                                  <p:childTnLst>
                                    <p:set>
                                      <p:cBhvr>
                                        <p:cTn id="6" dur="1" fill="hold">
                                          <p:stCondLst>
                                            <p:cond delay="499"/>
                                          </p:stCondLst>
                                        </p:cTn>
                                        <p:tgtEl>
                                          <p:spTgt spid="327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a:xfrm>
            <a:off x="373224" y="685802"/>
            <a:ext cx="10180476" cy="919064"/>
          </a:xfrm>
        </p:spPr>
        <p:txBody>
          <a:bodyPr/>
          <a:lstStyle/>
          <a:p>
            <a:pPr eaLnBrk="1" hangingPunct="1"/>
            <a:r>
              <a:rPr lang="en-US" altLang="en-US" sz="4000" b="1" dirty="0"/>
              <a:t>Globalization: Challenges</a:t>
            </a:r>
            <a:endParaRPr lang="en-US" altLang="en-US" sz="4000" dirty="0">
              <a:ea typeface="MS PGothic" panose="020B0600070205080204" pitchFamily="34" charset="-128"/>
            </a:endParaRPr>
          </a:p>
        </p:txBody>
      </p:sp>
      <p:sp>
        <p:nvSpPr>
          <p:cNvPr id="17411" name="Rectangle 5"/>
          <p:cNvSpPr>
            <a:spLocks noGrp="1" noChangeArrowheads="1"/>
          </p:cNvSpPr>
          <p:nvPr>
            <p:ph idx="1"/>
          </p:nvPr>
        </p:nvSpPr>
        <p:spPr>
          <a:xfrm>
            <a:off x="1" y="1604866"/>
            <a:ext cx="9890448" cy="4351337"/>
          </a:xfrm>
        </p:spPr>
        <p:txBody>
          <a:bodyPr>
            <a:normAutofit/>
          </a:bodyPr>
          <a:lstStyle/>
          <a:p>
            <a:pPr lvl="1" eaLnBrk="1" hangingPunct="1"/>
            <a:r>
              <a:rPr lang="en-US" altLang="en-US" sz="2800" dirty="0">
                <a:ea typeface="MS PGothic" panose="020B0600070205080204" pitchFamily="34" charset="-128"/>
              </a:rPr>
              <a:t>Not all of the world’s economies benefit or participate equally : Terrorism, wars, and economic stagnation have limited or reversed some aspects of globalization.</a:t>
            </a:r>
          </a:p>
          <a:p>
            <a:pPr lvl="1" eaLnBrk="1" hangingPunct="1"/>
            <a:r>
              <a:rPr lang="en-US" altLang="en-US" sz="2800" dirty="0">
                <a:ea typeface="MS PGothic" panose="020B0600070205080204" pitchFamily="34" charset="-128"/>
              </a:rPr>
              <a:t>Globalization produces a scarcity of natural resources, environmental pollution, negative social impacts, and increased inter-dependence of economies.</a:t>
            </a:r>
          </a:p>
          <a:p>
            <a:pPr lvl="1" eaLnBrk="1" hangingPunct="1"/>
            <a:r>
              <a:rPr lang="en-US" altLang="en-US" sz="2800" dirty="0">
                <a:ea typeface="MS PGothic" panose="020B0600070205080204" pitchFamily="34" charset="-128"/>
              </a:rPr>
              <a:t>Globalization may be widening the gap between rich and poor countries.</a:t>
            </a:r>
          </a:p>
          <a:p>
            <a:pPr eaLnBrk="1" hangingPunct="1"/>
            <a:endParaRPr lang="en-US" altLang="en-US" dirty="0" smtClean="0">
              <a:ea typeface="MS PGothic" panose="020B0600070205080204" pitchFamily="34" charset="-128"/>
            </a:endParaRPr>
          </a:p>
        </p:txBody>
      </p:sp>
    </p:spTree>
    <p:extLst>
      <p:ext uri="{BB962C8B-B14F-4D97-AF65-F5344CB8AC3E}">
        <p14:creationId xmlns:p14="http://schemas.microsoft.com/office/powerpoint/2010/main" val="8158269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8"/>
          <p:cNvSpPr>
            <a:spLocks noGrp="1" noChangeArrowheads="1"/>
          </p:cNvSpPr>
          <p:nvPr>
            <p:ph type="title"/>
          </p:nvPr>
        </p:nvSpPr>
        <p:spPr>
          <a:xfrm>
            <a:off x="261257" y="685801"/>
            <a:ext cx="10406743" cy="1325563"/>
          </a:xfrm>
        </p:spPr>
        <p:txBody>
          <a:bodyPr/>
          <a:lstStyle/>
          <a:p>
            <a:pPr eaLnBrk="1" hangingPunct="1"/>
            <a:r>
              <a:rPr lang="en-US" altLang="en-US" sz="5400" b="1" dirty="0"/>
              <a:t>Globalization: Benefits</a:t>
            </a:r>
            <a:endParaRPr lang="en-US" altLang="en-US" sz="5000" b="1" dirty="0">
              <a:ea typeface="MS PGothic" panose="020B0600070205080204" pitchFamily="34" charset="-128"/>
            </a:endParaRPr>
          </a:p>
        </p:txBody>
      </p:sp>
      <p:sp>
        <p:nvSpPr>
          <p:cNvPr id="19459" name="Rectangle 1029"/>
          <p:cNvSpPr>
            <a:spLocks noGrp="1" noChangeArrowheads="1"/>
          </p:cNvSpPr>
          <p:nvPr>
            <p:ph idx="1"/>
          </p:nvPr>
        </p:nvSpPr>
        <p:spPr>
          <a:xfrm>
            <a:off x="1" y="1787429"/>
            <a:ext cx="9741158" cy="4351337"/>
          </a:xfrm>
        </p:spPr>
        <p:txBody>
          <a:bodyPr>
            <a:normAutofit fontScale="92500"/>
          </a:bodyPr>
          <a:lstStyle/>
          <a:p>
            <a:pPr lvl="1" eaLnBrk="1" hangingPunct="1"/>
            <a:r>
              <a:rPr lang="en-US" altLang="en-US" sz="3000" dirty="0">
                <a:ea typeface="MS PGothic" panose="020B0600070205080204" pitchFamily="34" charset="-128"/>
              </a:rPr>
              <a:t>Globalization results in lower prices in many countries, as multinationals become more efficient.</a:t>
            </a:r>
          </a:p>
          <a:p>
            <a:pPr lvl="1" eaLnBrk="1" hangingPunct="1"/>
            <a:r>
              <a:rPr lang="en-US" altLang="en-US" sz="3000" dirty="0">
                <a:ea typeface="MS PGothic" panose="020B0600070205080204" pitchFamily="34" charset="-128"/>
              </a:rPr>
              <a:t>Globalization benefits many emerging markets such as India and China, as these countries enjoy greater availability of jobs and better access to technology.</a:t>
            </a:r>
          </a:p>
          <a:p>
            <a:pPr lvl="1" eaLnBrk="1" hangingPunct="1"/>
            <a:r>
              <a:rPr lang="en-US" altLang="en-US" sz="3000" dirty="0">
                <a:ea typeface="MS PGothic" panose="020B0600070205080204" pitchFamily="34" charset="-128"/>
              </a:rPr>
              <a:t>Globalization is the main reason why many new companies from Mexico, Brazil, China, India, and South Korea are the new dominant competitors.</a:t>
            </a:r>
          </a:p>
        </p:txBody>
      </p:sp>
    </p:spTree>
    <p:extLst>
      <p:ext uri="{BB962C8B-B14F-4D97-AF65-F5344CB8AC3E}">
        <p14:creationId xmlns:p14="http://schemas.microsoft.com/office/powerpoint/2010/main" val="1142717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8"/>
          <p:cNvSpPr>
            <a:spLocks noGrp="1" noChangeArrowheads="1"/>
          </p:cNvSpPr>
          <p:nvPr>
            <p:ph type="title"/>
          </p:nvPr>
        </p:nvSpPr>
        <p:spPr>
          <a:xfrm>
            <a:off x="186612" y="838200"/>
            <a:ext cx="10328988" cy="700088"/>
          </a:xfrm>
        </p:spPr>
        <p:txBody>
          <a:bodyPr/>
          <a:lstStyle/>
          <a:p>
            <a:pPr eaLnBrk="1" hangingPunct="1"/>
            <a:r>
              <a:rPr lang="en-US" altLang="en-US" sz="3800" b="1" dirty="0">
                <a:ea typeface="MS PGothic" panose="020B0600070205080204" pitchFamily="34" charset="-128"/>
              </a:rPr>
              <a:t>Making sense of globalization</a:t>
            </a:r>
          </a:p>
        </p:txBody>
      </p:sp>
      <p:sp>
        <p:nvSpPr>
          <p:cNvPr id="21507" name="Rectangle 1029"/>
          <p:cNvSpPr>
            <a:spLocks noGrp="1" noChangeArrowheads="1"/>
          </p:cNvSpPr>
          <p:nvPr>
            <p:ph idx="1"/>
          </p:nvPr>
        </p:nvSpPr>
        <p:spPr>
          <a:xfrm>
            <a:off x="0" y="1828800"/>
            <a:ext cx="9715500" cy="4351338"/>
          </a:xfrm>
        </p:spPr>
        <p:txBody>
          <a:bodyPr>
            <a:normAutofit/>
          </a:bodyPr>
          <a:lstStyle/>
          <a:p>
            <a:pPr marL="342900" lvl="1" indent="0">
              <a:buNone/>
            </a:pPr>
            <a:r>
              <a:rPr lang="en-US" altLang="en-US" sz="3000" b="1" dirty="0">
                <a:ea typeface="MS PGothic" panose="020B0600070205080204" pitchFamily="34" charset="-128"/>
              </a:rPr>
              <a:t>Depth:</a:t>
            </a:r>
            <a:r>
              <a:rPr lang="en-US" altLang="en-US" sz="3000" dirty="0">
                <a:ea typeface="MS PGothic" panose="020B0600070205080204" pitchFamily="34" charset="-128"/>
              </a:rPr>
              <a:t>  How much of a country’s economic activity is taking place across national borders (compared to within the country’s borders).</a:t>
            </a:r>
          </a:p>
          <a:p>
            <a:pPr marL="342900" lvl="1" indent="0">
              <a:buNone/>
            </a:pPr>
            <a:r>
              <a:rPr lang="en-US" altLang="en-US" sz="3000" b="1" dirty="0">
                <a:ea typeface="MS PGothic" panose="020B0600070205080204" pitchFamily="34" charset="-128"/>
              </a:rPr>
              <a:t>Breadth: </a:t>
            </a:r>
            <a:r>
              <a:rPr lang="en-US" altLang="en-US" sz="3000" dirty="0">
                <a:ea typeface="MS PGothic" panose="020B0600070205080204" pitchFamily="34" charset="-128"/>
              </a:rPr>
              <a:t>How globally a country’s international flows are distributed (for example, neighboring countries or distant countries in other regions).</a:t>
            </a:r>
          </a:p>
          <a:p>
            <a:pPr marL="342900" lvl="1" indent="0">
              <a:buNone/>
            </a:pPr>
            <a:r>
              <a:rPr lang="en-US" altLang="en-US" sz="3000" b="1" dirty="0">
                <a:ea typeface="MS PGothic" panose="020B0600070205080204" pitchFamily="34" charset="-128"/>
              </a:rPr>
              <a:t>Directionality:</a:t>
            </a:r>
            <a:r>
              <a:rPr lang="en-US" altLang="en-US" sz="3000" dirty="0">
                <a:ea typeface="MS PGothic" panose="020B0600070205080204" pitchFamily="34" charset="-128"/>
              </a:rPr>
              <a:t> Proportion of inward to outward flow for a specific country.</a:t>
            </a:r>
          </a:p>
          <a:p>
            <a:pPr eaLnBrk="1" hangingPunct="1"/>
            <a:endParaRPr lang="en-US" altLang="en-US" dirty="0" smtClean="0">
              <a:ea typeface="MS PGothic" panose="020B0600070205080204" pitchFamily="34" charset="-128"/>
            </a:endParaRPr>
          </a:p>
        </p:txBody>
      </p:sp>
    </p:spTree>
    <p:extLst>
      <p:ext uri="{BB962C8B-B14F-4D97-AF65-F5344CB8AC3E}">
        <p14:creationId xmlns:p14="http://schemas.microsoft.com/office/powerpoint/2010/main" val="22964093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366" y="562946"/>
            <a:ext cx="8596668" cy="1320800"/>
          </a:xfrm>
        </p:spPr>
        <p:txBody>
          <a:bodyPr/>
          <a:lstStyle/>
          <a:p>
            <a:r>
              <a:rPr lang="en-US" dirty="0" smtClean="0"/>
              <a:t>Global Managers</a:t>
            </a:r>
            <a:endParaRPr lang="en-US" dirty="0"/>
          </a:p>
        </p:txBody>
      </p:sp>
      <p:sp>
        <p:nvSpPr>
          <p:cNvPr id="3" name="Content Placeholder 2"/>
          <p:cNvSpPr>
            <a:spLocks noGrp="1"/>
          </p:cNvSpPr>
          <p:nvPr>
            <p:ph idx="1"/>
          </p:nvPr>
        </p:nvSpPr>
        <p:spPr>
          <a:xfrm>
            <a:off x="565366" y="1404810"/>
            <a:ext cx="8596668" cy="5145280"/>
          </a:xfrm>
        </p:spPr>
        <p:txBody>
          <a:bodyPr/>
          <a:lstStyle/>
          <a:p>
            <a:pPr marL="0" indent="0">
              <a:buNone/>
            </a:pPr>
            <a:r>
              <a:rPr lang="en-US" i="1" dirty="0" smtClean="0"/>
              <a:t>“It takes more than a lot of frequent flyer miles to be come a global leader. Today’s cosmopolitan executive must know what to do when competitive advantage is fleeting, when change becomes chaos, and when home base is the globe.”</a:t>
            </a:r>
          </a:p>
          <a:p>
            <a:pPr marL="0" indent="0">
              <a:buNone/>
            </a:pPr>
            <a:endParaRPr lang="en-US" dirty="0" smtClean="0"/>
          </a:p>
          <a:p>
            <a:pPr marL="0" indent="0">
              <a:buNone/>
            </a:pPr>
            <a:r>
              <a:rPr lang="en-US" dirty="0" smtClean="0"/>
              <a:t>“We need global leaders at a time when markets and companies are changing faster than the ability of leaders to reinvent themselves. We have a shortage of global leaders at a time when international exposure and experience are vital to business success. And we need internationally minded, globally literate leaders at a time when leadership styles are in transition around the world.” </a:t>
            </a:r>
          </a:p>
          <a:p>
            <a:pPr marL="0" indent="0" algn="r">
              <a:buNone/>
            </a:pPr>
            <a:r>
              <a:rPr lang="en-US" dirty="0" smtClean="0"/>
              <a:t>Cullen &amp; </a:t>
            </a:r>
            <a:r>
              <a:rPr lang="en-US" dirty="0" err="1" smtClean="0"/>
              <a:t>Parboteeah</a:t>
            </a:r>
            <a:r>
              <a:rPr lang="en-US" dirty="0" smtClean="0"/>
              <a:t>, 2014</a:t>
            </a:r>
          </a:p>
          <a:p>
            <a:pPr marL="0" indent="0" algn="r">
              <a:buNone/>
            </a:pPr>
            <a:endParaRPr lang="en-US" dirty="0"/>
          </a:p>
          <a:p>
            <a:r>
              <a:rPr lang="en-US" dirty="0" smtClean="0"/>
              <a:t>What makes a manager global?</a:t>
            </a:r>
            <a:endParaRPr lang="en-US" dirty="0"/>
          </a:p>
        </p:txBody>
      </p:sp>
    </p:spTree>
    <p:extLst>
      <p:ext uri="{BB962C8B-B14F-4D97-AF65-F5344CB8AC3E}">
        <p14:creationId xmlns:p14="http://schemas.microsoft.com/office/powerpoint/2010/main" val="3631598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869" y="609600"/>
            <a:ext cx="8976049" cy="1320800"/>
          </a:xfrm>
        </p:spPr>
        <p:txBody>
          <a:bodyPr/>
          <a:lstStyle/>
          <a:p>
            <a:r>
              <a:rPr lang="en-US" dirty="0" smtClean="0"/>
              <a:t>A Strategic Approach to MNE Management</a:t>
            </a:r>
            <a:endParaRPr lang="en-US" dirty="0"/>
          </a:p>
        </p:txBody>
      </p:sp>
      <p:sp>
        <p:nvSpPr>
          <p:cNvPr id="3" name="Content Placeholder 2"/>
          <p:cNvSpPr>
            <a:spLocks noGrp="1"/>
          </p:cNvSpPr>
          <p:nvPr>
            <p:ph idx="1"/>
          </p:nvPr>
        </p:nvSpPr>
        <p:spPr>
          <a:xfrm>
            <a:off x="677334" y="1828801"/>
            <a:ext cx="8596668" cy="4212562"/>
          </a:xfrm>
        </p:spPr>
        <p:txBody>
          <a:bodyPr>
            <a:normAutofit lnSpcReduction="10000"/>
          </a:bodyPr>
          <a:lstStyle/>
          <a:p>
            <a:r>
              <a:rPr lang="en-US" b="1" dirty="0" smtClean="0"/>
              <a:t>Strategy</a:t>
            </a:r>
            <a:r>
              <a:rPr lang="en-US" dirty="0" smtClean="0"/>
              <a:t>: activities used by management to sustain / increase organizational performance &amp; accomplish its mission / vision</a:t>
            </a:r>
          </a:p>
          <a:p>
            <a:r>
              <a:rPr lang="en-US" b="1" dirty="0" smtClean="0"/>
              <a:t>Strategy formulation</a:t>
            </a:r>
            <a:r>
              <a:rPr lang="en-US" dirty="0" smtClean="0"/>
              <a:t>: process of crafting a strategy (SWOT analysis in global setting)</a:t>
            </a:r>
          </a:p>
          <a:p>
            <a:r>
              <a:rPr lang="en-US" b="1" dirty="0" smtClean="0"/>
              <a:t>Strategy Implementation</a:t>
            </a:r>
            <a:r>
              <a:rPr lang="en-US" dirty="0" smtClean="0"/>
              <a:t>: activities to </a:t>
            </a:r>
            <a:r>
              <a:rPr lang="en-US" smtClean="0"/>
              <a:t>be performed </a:t>
            </a:r>
            <a:r>
              <a:rPr lang="en-US" dirty="0" smtClean="0"/>
              <a:t>so as to achieve strategic objectives</a:t>
            </a:r>
          </a:p>
          <a:p>
            <a:pPr marL="0" indent="0">
              <a:buNone/>
            </a:pPr>
            <a:r>
              <a:rPr lang="en-US" b="1" dirty="0" smtClean="0"/>
              <a:t>Challenges</a:t>
            </a:r>
          </a:p>
          <a:p>
            <a:r>
              <a:rPr lang="en-US" dirty="0" smtClean="0"/>
              <a:t>Blurring of industry lines</a:t>
            </a:r>
          </a:p>
          <a:p>
            <a:r>
              <a:rPr lang="en-US" dirty="0" smtClean="0"/>
              <a:t>Flexibility matters more than size</a:t>
            </a:r>
          </a:p>
          <a:p>
            <a:r>
              <a:rPr lang="en-US" dirty="0" smtClean="0"/>
              <a:t>Finding a niche</a:t>
            </a:r>
          </a:p>
          <a:p>
            <a:r>
              <a:rPr lang="en-US" dirty="0" smtClean="0"/>
              <a:t>Hyper competition</a:t>
            </a:r>
          </a:p>
          <a:p>
            <a:r>
              <a:rPr lang="en-US" dirty="0" smtClean="0"/>
              <a:t>Emphasis on innovation &amp; learning organization </a:t>
            </a:r>
          </a:p>
          <a:p>
            <a:endParaRPr lang="en-US" dirty="0" smtClean="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022571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Multinational Management</a:t>
            </a:r>
            <a:endParaRPr lang="en-US" dirty="0"/>
          </a:p>
        </p:txBody>
      </p:sp>
      <p:sp>
        <p:nvSpPr>
          <p:cNvPr id="3" name="Content Placeholder 2"/>
          <p:cNvSpPr>
            <a:spLocks noGrp="1"/>
          </p:cNvSpPr>
          <p:nvPr>
            <p:ph idx="1"/>
          </p:nvPr>
        </p:nvSpPr>
        <p:spPr>
          <a:xfrm>
            <a:off x="677334" y="2160589"/>
            <a:ext cx="8596668" cy="4053599"/>
          </a:xfrm>
        </p:spPr>
        <p:txBody>
          <a:bodyPr/>
          <a:lstStyle/>
          <a:p>
            <a:r>
              <a:rPr lang="en-US" sz="2400" b="1" dirty="0"/>
              <a:t>MNE / MNC </a:t>
            </a:r>
            <a:r>
              <a:rPr lang="en-US" sz="2400" dirty="0">
                <a:sym typeface="Wingdings" panose="05000000000000000000" pitchFamily="2" charset="2"/>
              </a:rPr>
              <a:t> “Any company that engages in business functions beyond its domestic </a:t>
            </a:r>
            <a:r>
              <a:rPr lang="en-US" sz="2400" dirty="0" smtClean="0">
                <a:sym typeface="Wingdings" panose="05000000000000000000" pitchFamily="2" charset="2"/>
              </a:rPr>
              <a:t>borders.”</a:t>
            </a:r>
            <a:endParaRPr lang="en-US" sz="2400" dirty="0"/>
          </a:p>
          <a:p>
            <a:r>
              <a:rPr lang="en-US" sz="2400" dirty="0" smtClean="0"/>
              <a:t>Why should management students gain a better understanding of multinational management?</a:t>
            </a:r>
          </a:p>
          <a:p>
            <a:r>
              <a:rPr lang="en-US" sz="2400" b="1" dirty="0" smtClean="0"/>
              <a:t>MNE Management </a:t>
            </a:r>
            <a:r>
              <a:rPr lang="en-US" sz="2400" dirty="0" smtClean="0">
                <a:sym typeface="Wingdings" panose="05000000000000000000" pitchFamily="2" charset="2"/>
              </a:rPr>
              <a:t> “</a:t>
            </a:r>
            <a:r>
              <a:rPr lang="en-US" sz="2400" dirty="0" smtClean="0"/>
              <a:t>Formulation </a:t>
            </a:r>
            <a:r>
              <a:rPr lang="en-US" sz="2400" dirty="0"/>
              <a:t>of strategies and the design of management systems that successfully take advantage of international opportunities and respond to international </a:t>
            </a:r>
            <a:r>
              <a:rPr lang="en-US" sz="2400" dirty="0" smtClean="0"/>
              <a:t>threats.” </a:t>
            </a:r>
            <a:endParaRPr lang="en-US" sz="2400" dirty="0" smtClean="0">
              <a:sym typeface="Wingdings" panose="05000000000000000000" pitchFamily="2" charset="2"/>
            </a:endParaRPr>
          </a:p>
          <a:p>
            <a:r>
              <a:rPr lang="en-US" sz="2400" dirty="0" smtClean="0">
                <a:sym typeface="Wingdings" panose="05000000000000000000" pitchFamily="2" charset="2"/>
              </a:rPr>
              <a:t>Where do most MNCs originate?</a:t>
            </a:r>
            <a:endParaRPr lang="en-US" sz="2400" dirty="0">
              <a:sym typeface="Wingdings" panose="05000000000000000000" pitchFamily="2" charset="2"/>
            </a:endParaRPr>
          </a:p>
          <a:p>
            <a:endParaRPr lang="en-US" dirty="0" smtClean="0"/>
          </a:p>
          <a:p>
            <a:endParaRPr lang="en-US" dirty="0"/>
          </a:p>
        </p:txBody>
      </p:sp>
    </p:spTree>
    <p:extLst>
      <p:ext uri="{BB962C8B-B14F-4D97-AF65-F5344CB8AC3E}">
        <p14:creationId xmlns:p14="http://schemas.microsoft.com/office/powerpoint/2010/main" val="3347619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17241" y="365126"/>
            <a:ext cx="9722109" cy="1325563"/>
          </a:xfrm>
        </p:spPr>
        <p:txBody>
          <a:bodyPr/>
          <a:lstStyle/>
          <a:p>
            <a:pPr eaLnBrk="1" hangingPunct="1"/>
            <a:r>
              <a:rPr lang="en-US" altLang="en-US" sz="4000" b="1" dirty="0" smtClean="0"/>
              <a:t>Largest </a:t>
            </a:r>
            <a:r>
              <a:rPr lang="en-US" altLang="en-US" sz="4000" b="1" dirty="0"/>
              <a:t>Companies in the World</a:t>
            </a:r>
          </a:p>
        </p:txBody>
      </p:sp>
      <p:graphicFrame>
        <p:nvGraphicFramePr>
          <p:cNvPr id="3" name="Table 2"/>
          <p:cNvGraphicFramePr>
            <a:graphicFrameLocks noGrp="1"/>
          </p:cNvGraphicFramePr>
          <p:nvPr>
            <p:extLst>
              <p:ext uri="{D42A27DB-BD31-4B8C-83A1-F6EECF244321}">
                <p14:modId xmlns:p14="http://schemas.microsoft.com/office/powerpoint/2010/main" val="1655915971"/>
              </p:ext>
            </p:extLst>
          </p:nvPr>
        </p:nvGraphicFramePr>
        <p:xfrm>
          <a:off x="317241" y="1194322"/>
          <a:ext cx="8534400" cy="4699516"/>
        </p:xfrm>
        <a:graphic>
          <a:graphicData uri="http://schemas.openxmlformats.org/drawingml/2006/table">
            <a:tbl>
              <a:tblPr firstRow="1" bandRow="1">
                <a:tableStyleId>{2A488322-F2BA-4B5B-9748-0D474271808F}</a:tableStyleId>
              </a:tblPr>
              <a:tblGrid>
                <a:gridCol w="817123">
                  <a:extLst>
                    <a:ext uri="{9D8B030D-6E8A-4147-A177-3AD203B41FA5}">
                      <a16:colId xmlns:a16="http://schemas.microsoft.com/office/drawing/2014/main" val="20000"/>
                    </a:ext>
                  </a:extLst>
                </a:gridCol>
                <a:gridCol w="2596637">
                  <a:extLst>
                    <a:ext uri="{9D8B030D-6E8A-4147-A177-3AD203B41FA5}">
                      <a16:colId xmlns:a16="http://schemas.microsoft.com/office/drawing/2014/main" val="20001"/>
                    </a:ext>
                  </a:extLst>
                </a:gridCol>
                <a:gridCol w="1706880">
                  <a:extLst>
                    <a:ext uri="{9D8B030D-6E8A-4147-A177-3AD203B41FA5}">
                      <a16:colId xmlns:a16="http://schemas.microsoft.com/office/drawing/2014/main" val="20002"/>
                    </a:ext>
                  </a:extLst>
                </a:gridCol>
                <a:gridCol w="1706880">
                  <a:extLst>
                    <a:ext uri="{9D8B030D-6E8A-4147-A177-3AD203B41FA5}">
                      <a16:colId xmlns:a16="http://schemas.microsoft.com/office/drawing/2014/main" val="20003"/>
                    </a:ext>
                  </a:extLst>
                </a:gridCol>
                <a:gridCol w="1706880">
                  <a:extLst>
                    <a:ext uri="{9D8B030D-6E8A-4147-A177-3AD203B41FA5}">
                      <a16:colId xmlns:a16="http://schemas.microsoft.com/office/drawing/2014/main" val="20004"/>
                    </a:ext>
                  </a:extLst>
                </a:gridCol>
              </a:tblGrid>
              <a:tr h="557570">
                <a:tc>
                  <a:txBody>
                    <a:bodyPr/>
                    <a:lstStyle/>
                    <a:p>
                      <a:pPr algn="ctr"/>
                      <a:r>
                        <a:rPr lang="en-US" sz="1400" dirty="0" smtClean="0"/>
                        <a:t>Rank</a:t>
                      </a:r>
                      <a:endParaRPr lang="en-US" sz="1400" dirty="0"/>
                    </a:p>
                  </a:txBody>
                  <a:tcPr marT="45726" marB="45726"/>
                </a:tc>
                <a:tc>
                  <a:txBody>
                    <a:bodyPr/>
                    <a:lstStyle/>
                    <a:p>
                      <a:pPr algn="ctr"/>
                      <a:r>
                        <a:rPr lang="en-US" sz="1400" dirty="0" smtClean="0"/>
                        <a:t>Company</a:t>
                      </a:r>
                      <a:endParaRPr lang="en-US" sz="1400" dirty="0"/>
                    </a:p>
                  </a:txBody>
                  <a:tcPr marT="45726" marB="45726"/>
                </a:tc>
                <a:tc>
                  <a:txBody>
                    <a:bodyPr/>
                    <a:lstStyle/>
                    <a:p>
                      <a:pPr algn="ctr"/>
                      <a:r>
                        <a:rPr lang="en-US" sz="1400" dirty="0" smtClean="0"/>
                        <a:t>Industry</a:t>
                      </a:r>
                      <a:endParaRPr lang="en-US" sz="1400" dirty="0"/>
                    </a:p>
                  </a:txBody>
                  <a:tcPr marT="45726" marB="45726"/>
                </a:tc>
                <a:tc>
                  <a:txBody>
                    <a:bodyPr/>
                    <a:lstStyle/>
                    <a:p>
                      <a:pPr algn="ctr"/>
                      <a:r>
                        <a:rPr lang="en-US" sz="1400" dirty="0" smtClean="0"/>
                        <a:t>Headquarters</a:t>
                      </a:r>
                      <a:r>
                        <a:rPr lang="en-US" sz="1400" baseline="0" dirty="0" smtClean="0"/>
                        <a:t> Country</a:t>
                      </a:r>
                      <a:endParaRPr lang="en-US" sz="1400" dirty="0"/>
                    </a:p>
                  </a:txBody>
                  <a:tcPr marT="45726" marB="45726"/>
                </a:tc>
                <a:tc>
                  <a:txBody>
                    <a:bodyPr/>
                    <a:lstStyle/>
                    <a:p>
                      <a:pPr algn="ctr"/>
                      <a:r>
                        <a:rPr lang="en-US" sz="1400" dirty="0" smtClean="0"/>
                        <a:t>Revenues </a:t>
                      </a:r>
                    </a:p>
                    <a:p>
                      <a:pPr algn="ctr"/>
                      <a:r>
                        <a:rPr lang="en-US" sz="1400" dirty="0" smtClean="0"/>
                        <a:t>(US$ mil)</a:t>
                      </a:r>
                      <a:endParaRPr lang="en-US" sz="1400" dirty="0"/>
                    </a:p>
                  </a:txBody>
                  <a:tcPr marT="45726" marB="45726"/>
                </a:tc>
                <a:extLst>
                  <a:ext uri="{0D108BD9-81ED-4DB2-BD59-A6C34878D82A}">
                    <a16:rowId xmlns:a16="http://schemas.microsoft.com/office/drawing/2014/main" val="10000"/>
                  </a:ext>
                </a:extLst>
              </a:tr>
              <a:tr h="318611">
                <a:tc>
                  <a:txBody>
                    <a:bodyPr/>
                    <a:lstStyle/>
                    <a:p>
                      <a:pPr algn="ctr"/>
                      <a:r>
                        <a:rPr lang="en-US" sz="1400" dirty="0" smtClean="0"/>
                        <a:t>1</a:t>
                      </a:r>
                      <a:endParaRPr lang="en-US" sz="1400" dirty="0"/>
                    </a:p>
                  </a:txBody>
                  <a:tcPr marT="45726" marB="45726"/>
                </a:tc>
                <a:tc>
                  <a:txBody>
                    <a:bodyPr/>
                    <a:lstStyle/>
                    <a:p>
                      <a:pPr algn="ctr"/>
                      <a:r>
                        <a:rPr lang="en-US" sz="1400" dirty="0" smtClean="0"/>
                        <a:t>Wal-Mart</a:t>
                      </a:r>
                      <a:r>
                        <a:rPr lang="en-US" sz="1400" baseline="0" dirty="0" smtClean="0"/>
                        <a:t> Stores</a:t>
                      </a:r>
                      <a:endParaRPr lang="en-US" sz="1400" dirty="0"/>
                    </a:p>
                  </a:txBody>
                  <a:tcPr marT="45726" marB="45726"/>
                </a:tc>
                <a:tc>
                  <a:txBody>
                    <a:bodyPr/>
                    <a:lstStyle/>
                    <a:p>
                      <a:pPr algn="ctr"/>
                      <a:r>
                        <a:rPr lang="en-US" sz="1400" dirty="0" smtClean="0"/>
                        <a:t>Retailing</a:t>
                      </a:r>
                      <a:endParaRPr lang="en-US" sz="1400" dirty="0"/>
                    </a:p>
                  </a:txBody>
                  <a:tcPr marT="45726" marB="45726"/>
                </a:tc>
                <a:tc>
                  <a:txBody>
                    <a:bodyPr/>
                    <a:lstStyle/>
                    <a:p>
                      <a:pPr algn="ctr"/>
                      <a:r>
                        <a:rPr lang="en-US" sz="1400" dirty="0" smtClean="0"/>
                        <a:t>U.S.A</a:t>
                      </a:r>
                      <a:endParaRPr lang="en-US" sz="1400" dirty="0"/>
                    </a:p>
                  </a:txBody>
                  <a:tcPr marT="45726" marB="45726"/>
                </a:tc>
                <a:tc>
                  <a:txBody>
                    <a:bodyPr/>
                    <a:lstStyle/>
                    <a:p>
                      <a:pPr algn="ctr"/>
                      <a:r>
                        <a:rPr lang="en-US" sz="1400" dirty="0" smtClean="0"/>
                        <a:t>476,294</a:t>
                      </a:r>
                      <a:endParaRPr lang="en-US" sz="1400" dirty="0"/>
                    </a:p>
                  </a:txBody>
                  <a:tcPr marT="45726" marB="45726"/>
                </a:tc>
                <a:extLst>
                  <a:ext uri="{0D108BD9-81ED-4DB2-BD59-A6C34878D82A}">
                    <a16:rowId xmlns:a16="http://schemas.microsoft.com/office/drawing/2014/main" val="10001"/>
                  </a:ext>
                </a:extLst>
              </a:tr>
              <a:tr h="557570">
                <a:tc>
                  <a:txBody>
                    <a:bodyPr/>
                    <a:lstStyle/>
                    <a:p>
                      <a:pPr algn="ctr"/>
                      <a:r>
                        <a:rPr lang="en-US" sz="1400" dirty="0" smtClean="0"/>
                        <a:t>2</a:t>
                      </a:r>
                      <a:endParaRPr lang="en-US" sz="1400" dirty="0"/>
                    </a:p>
                  </a:txBody>
                  <a:tcPr marT="45726" marB="45726"/>
                </a:tc>
                <a:tc>
                  <a:txBody>
                    <a:bodyPr/>
                    <a:lstStyle/>
                    <a:p>
                      <a:pPr algn="ctr"/>
                      <a:r>
                        <a:rPr lang="en-US" sz="1400" dirty="0" smtClean="0"/>
                        <a:t>Royal Dutch Shell</a:t>
                      </a:r>
                      <a:endParaRPr lang="en-US" sz="1400" dirty="0"/>
                    </a:p>
                  </a:txBody>
                  <a:tcPr marT="45726" marB="45726"/>
                </a:tc>
                <a:tc>
                  <a:txBody>
                    <a:bodyPr/>
                    <a:lstStyle/>
                    <a:p>
                      <a:pPr algn="ctr"/>
                      <a:r>
                        <a:rPr lang="en-US" sz="1400" dirty="0" smtClean="0"/>
                        <a:t>Petroleum</a:t>
                      </a:r>
                      <a:endParaRPr lang="en-US" sz="1400" dirty="0"/>
                    </a:p>
                  </a:txBody>
                  <a:tcPr marT="45726" marB="45726"/>
                </a:tc>
                <a:tc>
                  <a:txBody>
                    <a:bodyPr/>
                    <a:lstStyle/>
                    <a:p>
                      <a:pPr algn="ctr"/>
                      <a:r>
                        <a:rPr lang="en-US" sz="1400" dirty="0" smtClean="0"/>
                        <a:t>The Netherlands</a:t>
                      </a:r>
                      <a:endParaRPr lang="en-US" sz="1400" dirty="0"/>
                    </a:p>
                  </a:txBody>
                  <a:tcPr marT="45726" marB="45726"/>
                </a:tc>
                <a:tc>
                  <a:txBody>
                    <a:bodyPr/>
                    <a:lstStyle/>
                    <a:p>
                      <a:pPr algn="ctr"/>
                      <a:r>
                        <a:rPr lang="en-US" sz="1400" dirty="0" smtClean="0"/>
                        <a:t>459,999</a:t>
                      </a:r>
                      <a:endParaRPr lang="en-US" sz="1400" dirty="0"/>
                    </a:p>
                  </a:txBody>
                  <a:tcPr marT="45726" marB="45726"/>
                </a:tc>
                <a:extLst>
                  <a:ext uri="{0D108BD9-81ED-4DB2-BD59-A6C34878D82A}">
                    <a16:rowId xmlns:a16="http://schemas.microsoft.com/office/drawing/2014/main" val="10002"/>
                  </a:ext>
                </a:extLst>
              </a:tr>
              <a:tr h="318611">
                <a:tc>
                  <a:txBody>
                    <a:bodyPr/>
                    <a:lstStyle/>
                    <a:p>
                      <a:pPr algn="ctr"/>
                      <a:r>
                        <a:rPr lang="en-US" sz="1400" dirty="0" smtClean="0"/>
                        <a:t>3</a:t>
                      </a:r>
                      <a:endParaRPr lang="en-US" sz="1400" dirty="0"/>
                    </a:p>
                  </a:txBody>
                  <a:tcPr marT="45726" marB="45726"/>
                </a:tc>
                <a:tc>
                  <a:txBody>
                    <a:bodyPr/>
                    <a:lstStyle/>
                    <a:p>
                      <a:pPr algn="ctr"/>
                      <a:r>
                        <a:rPr lang="en-US" sz="1400" dirty="0" smtClean="0"/>
                        <a:t>Sinopec Group</a:t>
                      </a:r>
                      <a:endParaRPr lang="en-US" sz="1400" dirty="0"/>
                    </a:p>
                  </a:txBody>
                  <a:tcPr marT="45726" marB="45726"/>
                </a:tc>
                <a:tc>
                  <a:txBody>
                    <a:bodyPr/>
                    <a:lstStyle/>
                    <a:p>
                      <a:pPr algn="ctr"/>
                      <a:r>
                        <a:rPr lang="en-US" sz="1400" dirty="0" smtClean="0"/>
                        <a:t>Petroleum</a:t>
                      </a:r>
                      <a:endParaRPr lang="en-US" sz="1400" dirty="0"/>
                    </a:p>
                  </a:txBody>
                  <a:tcPr marT="45726" marB="45726"/>
                </a:tc>
                <a:tc>
                  <a:txBody>
                    <a:bodyPr/>
                    <a:lstStyle/>
                    <a:p>
                      <a:pPr algn="ctr"/>
                      <a:r>
                        <a:rPr lang="en-US" sz="1400" dirty="0" smtClean="0"/>
                        <a:t>China</a:t>
                      </a:r>
                      <a:endParaRPr lang="en-US" sz="1400" dirty="0"/>
                    </a:p>
                  </a:txBody>
                  <a:tcPr marT="45726" marB="45726"/>
                </a:tc>
                <a:tc>
                  <a:txBody>
                    <a:bodyPr/>
                    <a:lstStyle/>
                    <a:p>
                      <a:pPr algn="ctr"/>
                      <a:r>
                        <a:rPr lang="en-US" sz="1400" dirty="0" smtClean="0"/>
                        <a:t>457,201</a:t>
                      </a:r>
                      <a:endParaRPr lang="en-US" sz="1400" dirty="0"/>
                    </a:p>
                  </a:txBody>
                  <a:tcPr marT="45726" marB="45726"/>
                </a:tc>
                <a:extLst>
                  <a:ext uri="{0D108BD9-81ED-4DB2-BD59-A6C34878D82A}">
                    <a16:rowId xmlns:a16="http://schemas.microsoft.com/office/drawing/2014/main" val="10003"/>
                  </a:ext>
                </a:extLst>
              </a:tr>
              <a:tr h="557570">
                <a:tc>
                  <a:txBody>
                    <a:bodyPr/>
                    <a:lstStyle/>
                    <a:p>
                      <a:pPr algn="ctr"/>
                      <a:r>
                        <a:rPr lang="en-US" sz="1400" dirty="0" smtClean="0"/>
                        <a:t>4</a:t>
                      </a:r>
                      <a:endParaRPr lang="en-US" sz="1400" dirty="0"/>
                    </a:p>
                  </a:txBody>
                  <a:tcPr marT="45726" marB="45726"/>
                </a:tc>
                <a:tc>
                  <a:txBody>
                    <a:bodyPr/>
                    <a:lstStyle/>
                    <a:p>
                      <a:pPr algn="ctr"/>
                      <a:r>
                        <a:rPr lang="en-US" sz="1400" dirty="0" smtClean="0"/>
                        <a:t>China National Petroleum</a:t>
                      </a:r>
                      <a:endParaRPr lang="en-US" sz="1400" dirty="0"/>
                    </a:p>
                  </a:txBody>
                  <a:tcPr marT="45726" marB="45726"/>
                </a:tc>
                <a:tc>
                  <a:txBody>
                    <a:bodyPr/>
                    <a:lstStyle/>
                    <a:p>
                      <a:pPr algn="ctr"/>
                      <a:r>
                        <a:rPr lang="en-US" sz="1400" dirty="0" smtClean="0"/>
                        <a:t>Petroleum</a:t>
                      </a:r>
                      <a:endParaRPr lang="en-US" sz="1400" dirty="0"/>
                    </a:p>
                  </a:txBody>
                  <a:tcPr marT="45726" marB="45726"/>
                </a:tc>
                <a:tc>
                  <a:txBody>
                    <a:bodyPr/>
                    <a:lstStyle/>
                    <a:p>
                      <a:pPr algn="ctr"/>
                      <a:r>
                        <a:rPr lang="en-US" sz="1400" dirty="0" smtClean="0"/>
                        <a:t>China</a:t>
                      </a:r>
                      <a:endParaRPr lang="en-US" sz="1400" dirty="0"/>
                    </a:p>
                  </a:txBody>
                  <a:tcPr marT="45726" marB="45726"/>
                </a:tc>
                <a:tc>
                  <a:txBody>
                    <a:bodyPr/>
                    <a:lstStyle/>
                    <a:p>
                      <a:pPr algn="ctr"/>
                      <a:r>
                        <a:rPr lang="en-US" sz="1400" dirty="0" smtClean="0"/>
                        <a:t>432,007</a:t>
                      </a:r>
                      <a:endParaRPr lang="en-US" sz="1400" dirty="0"/>
                    </a:p>
                  </a:txBody>
                  <a:tcPr marT="45726" marB="45726"/>
                </a:tc>
                <a:extLst>
                  <a:ext uri="{0D108BD9-81ED-4DB2-BD59-A6C34878D82A}">
                    <a16:rowId xmlns:a16="http://schemas.microsoft.com/office/drawing/2014/main" val="10004"/>
                  </a:ext>
                </a:extLst>
              </a:tr>
              <a:tr h="318611">
                <a:tc>
                  <a:txBody>
                    <a:bodyPr/>
                    <a:lstStyle/>
                    <a:p>
                      <a:pPr algn="ctr"/>
                      <a:r>
                        <a:rPr lang="en-US" sz="1400" dirty="0" smtClean="0"/>
                        <a:t>5</a:t>
                      </a:r>
                      <a:endParaRPr lang="en-US" sz="1400" dirty="0"/>
                    </a:p>
                  </a:txBody>
                  <a:tcPr marT="45726" marB="45726"/>
                </a:tc>
                <a:tc>
                  <a:txBody>
                    <a:bodyPr/>
                    <a:lstStyle/>
                    <a:p>
                      <a:pPr algn="ctr"/>
                      <a:r>
                        <a:rPr lang="en-US" sz="1400" dirty="0" smtClean="0"/>
                        <a:t>Exxon Mobil</a:t>
                      </a:r>
                      <a:endParaRPr lang="en-US" sz="1400" dirty="0"/>
                    </a:p>
                  </a:txBody>
                  <a:tcPr marT="45726" marB="45726"/>
                </a:tc>
                <a:tc>
                  <a:txBody>
                    <a:bodyPr/>
                    <a:lstStyle/>
                    <a:p>
                      <a:pPr algn="ctr"/>
                      <a:r>
                        <a:rPr lang="en-US" sz="1400" dirty="0" smtClean="0"/>
                        <a:t>Petroleum</a:t>
                      </a:r>
                      <a:endParaRPr lang="en-US" sz="1400" dirty="0"/>
                    </a:p>
                  </a:txBody>
                  <a:tcPr marT="45726" marB="45726"/>
                </a:tc>
                <a:tc>
                  <a:txBody>
                    <a:bodyPr/>
                    <a:lstStyle/>
                    <a:p>
                      <a:pPr algn="ctr"/>
                      <a:r>
                        <a:rPr lang="en-US" sz="1400" dirty="0" smtClean="0"/>
                        <a:t>U.S.A.</a:t>
                      </a:r>
                      <a:endParaRPr lang="en-US" sz="1400" dirty="0"/>
                    </a:p>
                  </a:txBody>
                  <a:tcPr marT="45726" marB="45726"/>
                </a:tc>
                <a:tc>
                  <a:txBody>
                    <a:bodyPr/>
                    <a:lstStyle/>
                    <a:p>
                      <a:pPr algn="ctr"/>
                      <a:r>
                        <a:rPr lang="en-US" sz="1400" dirty="0" smtClean="0"/>
                        <a:t>407,666</a:t>
                      </a:r>
                      <a:endParaRPr lang="en-US" sz="1400" dirty="0"/>
                    </a:p>
                  </a:txBody>
                  <a:tcPr marT="45726" marB="45726"/>
                </a:tc>
                <a:extLst>
                  <a:ext uri="{0D108BD9-81ED-4DB2-BD59-A6C34878D82A}">
                    <a16:rowId xmlns:a16="http://schemas.microsoft.com/office/drawing/2014/main" val="10005"/>
                  </a:ext>
                </a:extLst>
              </a:tr>
              <a:tr h="318611">
                <a:tc>
                  <a:txBody>
                    <a:bodyPr/>
                    <a:lstStyle/>
                    <a:p>
                      <a:pPr algn="ctr"/>
                      <a:r>
                        <a:rPr lang="en-US" sz="1400" dirty="0" smtClean="0"/>
                        <a:t>6</a:t>
                      </a:r>
                      <a:endParaRPr lang="en-US" sz="1400" dirty="0"/>
                    </a:p>
                  </a:txBody>
                  <a:tcPr marT="45726" marB="45726"/>
                </a:tc>
                <a:tc>
                  <a:txBody>
                    <a:bodyPr/>
                    <a:lstStyle/>
                    <a:p>
                      <a:pPr algn="ctr"/>
                      <a:r>
                        <a:rPr lang="en-US" sz="1400" dirty="0" smtClean="0"/>
                        <a:t>BP</a:t>
                      </a:r>
                      <a:endParaRPr lang="en-US" sz="1400" dirty="0"/>
                    </a:p>
                  </a:txBody>
                  <a:tcPr marT="45726" marB="45726"/>
                </a:tc>
                <a:tc>
                  <a:txBody>
                    <a:bodyPr/>
                    <a:lstStyle/>
                    <a:p>
                      <a:pPr algn="ctr"/>
                      <a:r>
                        <a:rPr lang="en-US" sz="1400" dirty="0" smtClean="0"/>
                        <a:t>Petroleum</a:t>
                      </a:r>
                      <a:endParaRPr lang="en-US" sz="1400" dirty="0"/>
                    </a:p>
                  </a:txBody>
                  <a:tcPr marT="45726" marB="45726"/>
                </a:tc>
                <a:tc>
                  <a:txBody>
                    <a:bodyPr/>
                    <a:lstStyle/>
                    <a:p>
                      <a:pPr algn="ctr"/>
                      <a:r>
                        <a:rPr lang="en-US" sz="1400" dirty="0" smtClean="0"/>
                        <a:t>U.K.</a:t>
                      </a:r>
                      <a:endParaRPr lang="en-US" sz="1400" dirty="0"/>
                    </a:p>
                  </a:txBody>
                  <a:tcPr marT="45726" marB="45726"/>
                </a:tc>
                <a:tc>
                  <a:txBody>
                    <a:bodyPr/>
                    <a:lstStyle/>
                    <a:p>
                      <a:pPr algn="ctr"/>
                      <a:r>
                        <a:rPr lang="en-US" sz="1400" dirty="0" smtClean="0"/>
                        <a:t>396,217</a:t>
                      </a:r>
                      <a:endParaRPr lang="en-US" sz="1400" dirty="0"/>
                    </a:p>
                  </a:txBody>
                  <a:tcPr marT="45726" marB="45726"/>
                </a:tc>
                <a:extLst>
                  <a:ext uri="{0D108BD9-81ED-4DB2-BD59-A6C34878D82A}">
                    <a16:rowId xmlns:a16="http://schemas.microsoft.com/office/drawing/2014/main" val="10006"/>
                  </a:ext>
                </a:extLst>
              </a:tr>
              <a:tr h="557570">
                <a:tc>
                  <a:txBody>
                    <a:bodyPr/>
                    <a:lstStyle/>
                    <a:p>
                      <a:pPr algn="ctr"/>
                      <a:r>
                        <a:rPr lang="en-US" sz="1400" dirty="0" smtClean="0"/>
                        <a:t>7</a:t>
                      </a:r>
                      <a:endParaRPr lang="en-US" sz="1400" dirty="0"/>
                    </a:p>
                  </a:txBody>
                  <a:tcPr marT="45726" marB="45726"/>
                </a:tc>
                <a:tc>
                  <a:txBody>
                    <a:bodyPr/>
                    <a:lstStyle/>
                    <a:p>
                      <a:pPr algn="ctr"/>
                      <a:r>
                        <a:rPr lang="en-US" sz="1400" dirty="0" smtClean="0"/>
                        <a:t>State Grid</a:t>
                      </a:r>
                      <a:endParaRPr lang="en-US" sz="1400" dirty="0"/>
                    </a:p>
                  </a:txBody>
                  <a:tcPr marT="45726" marB="45726"/>
                </a:tc>
                <a:tc>
                  <a:txBody>
                    <a:bodyPr/>
                    <a:lstStyle/>
                    <a:p>
                      <a:pPr algn="ctr"/>
                      <a:r>
                        <a:rPr lang="en-US" sz="1400" dirty="0" smtClean="0"/>
                        <a:t>Power Supply</a:t>
                      </a:r>
                      <a:endParaRPr lang="en-US" sz="1400" dirty="0"/>
                    </a:p>
                  </a:txBody>
                  <a:tcPr marT="45726" marB="45726"/>
                </a:tc>
                <a:tc>
                  <a:txBody>
                    <a:bodyPr/>
                    <a:lstStyle/>
                    <a:p>
                      <a:pPr algn="ctr"/>
                      <a:r>
                        <a:rPr lang="en-US" sz="1400" dirty="0" smtClean="0"/>
                        <a:t>China</a:t>
                      </a:r>
                      <a:endParaRPr lang="en-US" sz="1400" dirty="0"/>
                    </a:p>
                  </a:txBody>
                  <a:tcPr marT="45726" marB="45726"/>
                </a:tc>
                <a:tc>
                  <a:txBody>
                    <a:bodyPr/>
                    <a:lstStyle/>
                    <a:p>
                      <a:pPr algn="ctr"/>
                      <a:r>
                        <a:rPr lang="en-US" sz="1400" dirty="0" smtClean="0"/>
                        <a:t>333,386</a:t>
                      </a:r>
                      <a:endParaRPr lang="en-US" sz="1400" dirty="0"/>
                    </a:p>
                  </a:txBody>
                  <a:tcPr marT="45726" marB="45726"/>
                </a:tc>
                <a:extLst>
                  <a:ext uri="{0D108BD9-81ED-4DB2-BD59-A6C34878D82A}">
                    <a16:rowId xmlns:a16="http://schemas.microsoft.com/office/drawing/2014/main" val="10007"/>
                  </a:ext>
                </a:extLst>
              </a:tr>
              <a:tr h="318611">
                <a:tc>
                  <a:txBody>
                    <a:bodyPr/>
                    <a:lstStyle/>
                    <a:p>
                      <a:pPr algn="ctr"/>
                      <a:r>
                        <a:rPr lang="en-US" sz="1400" dirty="0" smtClean="0"/>
                        <a:t>8</a:t>
                      </a:r>
                      <a:endParaRPr lang="en-US" sz="1400" dirty="0"/>
                    </a:p>
                  </a:txBody>
                  <a:tcPr marT="45726" marB="45726"/>
                </a:tc>
                <a:tc>
                  <a:txBody>
                    <a:bodyPr/>
                    <a:lstStyle/>
                    <a:p>
                      <a:pPr algn="ctr"/>
                      <a:r>
                        <a:rPr lang="en-US" sz="1400" dirty="0" err="1" smtClean="0"/>
                        <a:t>Volkswagon</a:t>
                      </a:r>
                      <a:endParaRPr lang="en-US" sz="1400" dirty="0"/>
                    </a:p>
                  </a:txBody>
                  <a:tcPr marT="45726" marB="45726"/>
                </a:tc>
                <a:tc>
                  <a:txBody>
                    <a:bodyPr/>
                    <a:lstStyle/>
                    <a:p>
                      <a:pPr algn="ctr"/>
                      <a:r>
                        <a:rPr lang="en-US" sz="1400" dirty="0" smtClean="0"/>
                        <a:t>Automotive</a:t>
                      </a:r>
                      <a:endParaRPr lang="en-US" sz="1400" dirty="0"/>
                    </a:p>
                  </a:txBody>
                  <a:tcPr marT="45726" marB="45726"/>
                </a:tc>
                <a:tc>
                  <a:txBody>
                    <a:bodyPr/>
                    <a:lstStyle/>
                    <a:p>
                      <a:pPr algn="ctr"/>
                      <a:r>
                        <a:rPr lang="en-US" sz="1400" dirty="0" smtClean="0"/>
                        <a:t>Germany</a:t>
                      </a:r>
                      <a:endParaRPr lang="en-US" sz="1400" dirty="0"/>
                    </a:p>
                  </a:txBody>
                  <a:tcPr marT="45726" marB="45726"/>
                </a:tc>
                <a:tc>
                  <a:txBody>
                    <a:bodyPr/>
                    <a:lstStyle/>
                    <a:p>
                      <a:pPr algn="ctr"/>
                      <a:r>
                        <a:rPr lang="en-US" sz="1400" dirty="0" smtClean="0"/>
                        <a:t>261,539</a:t>
                      </a:r>
                      <a:endParaRPr lang="en-US" sz="1400" dirty="0"/>
                    </a:p>
                  </a:txBody>
                  <a:tcPr marT="45726" marB="45726"/>
                </a:tc>
                <a:extLst>
                  <a:ext uri="{0D108BD9-81ED-4DB2-BD59-A6C34878D82A}">
                    <a16:rowId xmlns:a16="http://schemas.microsoft.com/office/drawing/2014/main" val="10008"/>
                  </a:ext>
                </a:extLst>
              </a:tr>
              <a:tr h="318611">
                <a:tc>
                  <a:txBody>
                    <a:bodyPr/>
                    <a:lstStyle/>
                    <a:p>
                      <a:pPr algn="ctr"/>
                      <a:r>
                        <a:rPr lang="en-US" sz="1400" dirty="0" smtClean="0"/>
                        <a:t>9</a:t>
                      </a:r>
                      <a:endParaRPr lang="en-US" sz="1400" dirty="0"/>
                    </a:p>
                  </a:txBody>
                  <a:tcPr marT="45726" marB="45726"/>
                </a:tc>
                <a:tc>
                  <a:txBody>
                    <a:bodyPr/>
                    <a:lstStyle/>
                    <a:p>
                      <a:pPr algn="ctr"/>
                      <a:r>
                        <a:rPr lang="en-US" sz="1400" dirty="0" smtClean="0"/>
                        <a:t>Toyota Motor</a:t>
                      </a:r>
                      <a:endParaRPr lang="en-US" sz="1400" dirty="0"/>
                    </a:p>
                  </a:txBody>
                  <a:tcPr marT="45726" marB="45726"/>
                </a:tc>
                <a:tc>
                  <a:txBody>
                    <a:bodyPr/>
                    <a:lstStyle/>
                    <a:p>
                      <a:pPr algn="ctr"/>
                      <a:r>
                        <a:rPr lang="en-US" sz="1400" dirty="0" smtClean="0"/>
                        <a:t>Automotive</a:t>
                      </a:r>
                      <a:endParaRPr lang="en-US" sz="1400" dirty="0"/>
                    </a:p>
                  </a:txBody>
                  <a:tcPr marT="45726" marB="45726"/>
                </a:tc>
                <a:tc>
                  <a:txBody>
                    <a:bodyPr/>
                    <a:lstStyle/>
                    <a:p>
                      <a:pPr algn="ctr"/>
                      <a:r>
                        <a:rPr lang="en-US" sz="1400" dirty="0" smtClean="0"/>
                        <a:t>Japan</a:t>
                      </a:r>
                      <a:endParaRPr lang="en-US" sz="1400" dirty="0"/>
                    </a:p>
                  </a:txBody>
                  <a:tcPr marT="45726" marB="45726"/>
                </a:tc>
                <a:tc>
                  <a:txBody>
                    <a:bodyPr/>
                    <a:lstStyle/>
                    <a:p>
                      <a:pPr algn="ctr"/>
                      <a:r>
                        <a:rPr lang="en-US" sz="1400" dirty="0" smtClean="0"/>
                        <a:t>256,454</a:t>
                      </a:r>
                      <a:endParaRPr lang="en-US" sz="1400" dirty="0"/>
                    </a:p>
                  </a:txBody>
                  <a:tcPr marT="45726" marB="45726"/>
                </a:tc>
                <a:extLst>
                  <a:ext uri="{0D108BD9-81ED-4DB2-BD59-A6C34878D82A}">
                    <a16:rowId xmlns:a16="http://schemas.microsoft.com/office/drawing/2014/main" val="10009"/>
                  </a:ext>
                </a:extLst>
              </a:tr>
              <a:tr h="557570">
                <a:tc>
                  <a:txBody>
                    <a:bodyPr/>
                    <a:lstStyle/>
                    <a:p>
                      <a:pPr algn="ctr"/>
                      <a:r>
                        <a:rPr lang="en-US" sz="1400" dirty="0" smtClean="0"/>
                        <a:t>10</a:t>
                      </a:r>
                      <a:endParaRPr lang="en-US" sz="1400" dirty="0"/>
                    </a:p>
                  </a:txBody>
                  <a:tcPr marT="45726" marB="45726"/>
                </a:tc>
                <a:tc>
                  <a:txBody>
                    <a:bodyPr/>
                    <a:lstStyle/>
                    <a:p>
                      <a:pPr algn="ctr"/>
                      <a:r>
                        <a:rPr lang="en-US" sz="1400" dirty="0" err="1" smtClean="0"/>
                        <a:t>Glencore</a:t>
                      </a:r>
                      <a:r>
                        <a:rPr lang="en-US" sz="1400" dirty="0" smtClean="0"/>
                        <a:t> International</a:t>
                      </a:r>
                      <a:endParaRPr lang="en-US" sz="1400" dirty="0"/>
                    </a:p>
                  </a:txBody>
                  <a:tcPr marT="45726" marB="45726"/>
                </a:tc>
                <a:tc>
                  <a:txBody>
                    <a:bodyPr/>
                    <a:lstStyle/>
                    <a:p>
                      <a:pPr algn="ctr"/>
                      <a:r>
                        <a:rPr lang="en-US" sz="1400" dirty="0" smtClean="0"/>
                        <a:t>Manufacturing</a:t>
                      </a:r>
                      <a:endParaRPr lang="en-US" sz="1400" dirty="0"/>
                    </a:p>
                  </a:txBody>
                  <a:tcPr marT="45726" marB="45726"/>
                </a:tc>
                <a:tc>
                  <a:txBody>
                    <a:bodyPr/>
                    <a:lstStyle/>
                    <a:p>
                      <a:pPr algn="ctr"/>
                      <a:r>
                        <a:rPr lang="en-US" sz="1400" dirty="0" smtClean="0"/>
                        <a:t>Switzerland</a:t>
                      </a:r>
                      <a:endParaRPr lang="en-US" sz="1400" dirty="0"/>
                    </a:p>
                  </a:txBody>
                  <a:tcPr marT="45726" marB="45726"/>
                </a:tc>
                <a:tc>
                  <a:txBody>
                    <a:bodyPr/>
                    <a:lstStyle/>
                    <a:p>
                      <a:pPr algn="ctr"/>
                      <a:r>
                        <a:rPr lang="en-US" sz="1400" dirty="0" smtClean="0"/>
                        <a:t>232,694</a:t>
                      </a:r>
                      <a:endParaRPr lang="en-US" sz="1400" dirty="0"/>
                    </a:p>
                  </a:txBody>
                  <a:tcPr marT="45726" marB="45726"/>
                </a:tc>
                <a:extLst>
                  <a:ext uri="{0D108BD9-81ED-4DB2-BD59-A6C34878D82A}">
                    <a16:rowId xmlns:a16="http://schemas.microsoft.com/office/drawing/2014/main" val="10010"/>
                  </a:ext>
                </a:extLst>
              </a:tr>
            </a:tbl>
          </a:graphicData>
        </a:graphic>
      </p:graphicFrame>
      <p:sp>
        <p:nvSpPr>
          <p:cNvPr id="11326" name="TextBox 4"/>
          <p:cNvSpPr txBox="1">
            <a:spLocks noChangeArrowheads="1"/>
          </p:cNvSpPr>
          <p:nvPr/>
        </p:nvSpPr>
        <p:spPr bwMode="auto">
          <a:xfrm>
            <a:off x="2286000" y="6248400"/>
            <a:ext cx="266451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800"/>
              <a:t>Source: Adapted from Fortune 2015. “Fortune Global 500.” </a:t>
            </a:r>
          </a:p>
        </p:txBody>
      </p:sp>
    </p:spTree>
    <p:extLst>
      <p:ext uri="{BB962C8B-B14F-4D97-AF65-F5344CB8AC3E}">
        <p14:creationId xmlns:p14="http://schemas.microsoft.com/office/powerpoint/2010/main" val="975151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9"/>
          <p:cNvSpPr>
            <a:spLocks noGrp="1" noChangeArrowheads="1"/>
          </p:cNvSpPr>
          <p:nvPr>
            <p:ph type="title"/>
          </p:nvPr>
        </p:nvSpPr>
        <p:spPr>
          <a:xfrm>
            <a:off x="186612" y="409577"/>
            <a:ext cx="10481388" cy="747420"/>
          </a:xfrm>
        </p:spPr>
        <p:txBody>
          <a:bodyPr/>
          <a:lstStyle/>
          <a:p>
            <a:pPr eaLnBrk="1" hangingPunct="1"/>
            <a:r>
              <a:rPr lang="en-US" altLang="en-US" sz="4000" b="1" dirty="0" smtClean="0"/>
              <a:t>Newcomers </a:t>
            </a:r>
            <a:r>
              <a:rPr lang="en-US" altLang="en-US" sz="4000" b="1" dirty="0"/>
              <a:t>to Global 500 List</a:t>
            </a:r>
          </a:p>
        </p:txBody>
      </p:sp>
      <p:graphicFrame>
        <p:nvGraphicFramePr>
          <p:cNvPr id="13315" name="Object 1"/>
          <p:cNvGraphicFramePr>
            <a:graphicFrameLocks noChangeAspect="1"/>
          </p:cNvGraphicFramePr>
          <p:nvPr>
            <p:extLst>
              <p:ext uri="{D42A27DB-BD31-4B8C-83A1-F6EECF244321}">
                <p14:modId xmlns:p14="http://schemas.microsoft.com/office/powerpoint/2010/main" val="3627088672"/>
              </p:ext>
            </p:extLst>
          </p:nvPr>
        </p:nvGraphicFramePr>
        <p:xfrm>
          <a:off x="615820" y="1156996"/>
          <a:ext cx="6811347" cy="5742525"/>
        </p:xfrm>
        <a:graphic>
          <a:graphicData uri="http://schemas.openxmlformats.org/presentationml/2006/ole">
            <mc:AlternateContent xmlns:mc="http://schemas.openxmlformats.org/markup-compatibility/2006">
              <mc:Choice xmlns:v="urn:schemas-microsoft-com:vml" Requires="v">
                <p:oleObj spid="_x0000_s1029" name="Document" r:id="rId4" imgW="5638800" imgH="5207000" progId="Word.Document.12">
                  <p:embed/>
                </p:oleObj>
              </mc:Choice>
              <mc:Fallback>
                <p:oleObj name="Document" r:id="rId4" imgW="5638800" imgH="5207000" progId="Word.Document.12">
                  <p:embed/>
                  <p:pic>
                    <p:nvPicPr>
                      <p:cNvPr id="13315"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820" y="1156996"/>
                        <a:ext cx="6811347" cy="57425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411108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Globalization</a:t>
            </a:r>
            <a:endParaRPr lang="en-US" dirty="0"/>
          </a:p>
        </p:txBody>
      </p:sp>
      <p:sp>
        <p:nvSpPr>
          <p:cNvPr id="3" name="Content Placeholder 2"/>
          <p:cNvSpPr>
            <a:spLocks noGrp="1"/>
          </p:cNvSpPr>
          <p:nvPr>
            <p:ph idx="1"/>
          </p:nvPr>
        </p:nvSpPr>
        <p:spPr/>
        <p:txBody>
          <a:bodyPr/>
          <a:lstStyle/>
          <a:p>
            <a:pPr>
              <a:lnSpc>
                <a:spcPct val="90000"/>
              </a:lnSpc>
            </a:pPr>
            <a:r>
              <a:rPr lang="en-US" altLang="en-US" dirty="0"/>
              <a:t>Changes in the density of global interactions relative to national </a:t>
            </a:r>
            <a:r>
              <a:rPr lang="en-US" altLang="en-US" dirty="0" smtClean="0"/>
              <a:t>ones” (Chase-Dunn</a:t>
            </a:r>
            <a:r>
              <a:rPr lang="en-US" altLang="en-US" dirty="0"/>
              <a:t>, </a:t>
            </a:r>
            <a:r>
              <a:rPr lang="en-US" altLang="en-US" dirty="0" smtClean="0"/>
              <a:t>Kawano &amp; </a:t>
            </a:r>
            <a:r>
              <a:rPr lang="en-US" altLang="en-US" dirty="0"/>
              <a:t>Brewer, </a:t>
            </a:r>
            <a:r>
              <a:rPr lang="en-US" altLang="en-US" dirty="0" smtClean="0"/>
              <a:t>2000).</a:t>
            </a:r>
            <a:endParaRPr lang="en-US" altLang="en-US" dirty="0"/>
          </a:p>
          <a:p>
            <a:pPr lvl="1">
              <a:lnSpc>
                <a:spcPct val="90000"/>
              </a:lnSpc>
            </a:pPr>
            <a:endParaRPr lang="en-US" altLang="en-US" dirty="0"/>
          </a:p>
          <a:p>
            <a:pPr>
              <a:lnSpc>
                <a:spcPct val="90000"/>
              </a:lnSpc>
            </a:pPr>
            <a:r>
              <a:rPr lang="en-US" altLang="en-US" dirty="0"/>
              <a:t>“The expansion, concentration and acceleration of worldwide </a:t>
            </a:r>
            <a:r>
              <a:rPr lang="en-US" altLang="en-US" dirty="0" smtClean="0"/>
              <a:t>relations” (</a:t>
            </a:r>
            <a:r>
              <a:rPr lang="en-US" altLang="en-US" dirty="0" err="1" smtClean="0"/>
              <a:t>Osterhammel</a:t>
            </a:r>
            <a:r>
              <a:rPr lang="en-US" altLang="en-US" dirty="0" smtClean="0"/>
              <a:t> &amp; </a:t>
            </a:r>
            <a:r>
              <a:rPr lang="en-US" altLang="en-US" dirty="0" err="1" smtClean="0"/>
              <a:t>Petersson</a:t>
            </a:r>
            <a:r>
              <a:rPr lang="en-US" altLang="en-US" dirty="0"/>
              <a:t>, </a:t>
            </a:r>
            <a:r>
              <a:rPr lang="en-US" altLang="en-US" dirty="0" smtClean="0"/>
              <a:t>2001).</a:t>
            </a:r>
          </a:p>
          <a:p>
            <a:pPr>
              <a:lnSpc>
                <a:spcPct val="90000"/>
              </a:lnSpc>
            </a:pPr>
            <a:endParaRPr lang="en-US" altLang="en-US" dirty="0"/>
          </a:p>
          <a:p>
            <a:pPr>
              <a:lnSpc>
                <a:spcPct val="90000"/>
              </a:lnSpc>
            </a:pPr>
            <a:r>
              <a:rPr lang="en-US" altLang="en-US" dirty="0" smtClean="0"/>
              <a:t>“Trend through which the world’s economies are becoming borderless and interlinked” (Cullen &amp; </a:t>
            </a:r>
            <a:r>
              <a:rPr lang="en-US" altLang="en-US" dirty="0" err="1" smtClean="0"/>
              <a:t>Parboteeah</a:t>
            </a:r>
            <a:r>
              <a:rPr lang="en-US" altLang="en-US" dirty="0" smtClean="0"/>
              <a:t>, 2014)</a:t>
            </a:r>
            <a:endParaRPr lang="en-US" altLang="en-US" dirty="0"/>
          </a:p>
          <a:p>
            <a:endParaRPr lang="en-US" dirty="0"/>
          </a:p>
        </p:txBody>
      </p:sp>
    </p:spTree>
    <p:extLst>
      <p:ext uri="{BB962C8B-B14F-4D97-AF65-F5344CB8AC3E}">
        <p14:creationId xmlns:p14="http://schemas.microsoft.com/office/powerpoint/2010/main" val="1010604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602167"/>
            <a:ext cx="8816802" cy="13716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b="1" dirty="0" smtClean="0"/>
              <a:t>Forces Driving Economic</a:t>
            </a:r>
            <a:br>
              <a:rPr lang="en-US" altLang="en-US" b="1" dirty="0" smtClean="0"/>
            </a:br>
            <a:r>
              <a:rPr lang="en-US" altLang="en-US" b="1" dirty="0" smtClean="0"/>
              <a:t>Global Integration</a:t>
            </a:r>
          </a:p>
        </p:txBody>
      </p:sp>
      <p:sp>
        <p:nvSpPr>
          <p:cNvPr id="5" name="Rectangle 3"/>
          <p:cNvSpPr txBox="1">
            <a:spLocks noChangeArrowheads="1"/>
          </p:cNvSpPr>
          <p:nvPr/>
        </p:nvSpPr>
        <p:spPr>
          <a:xfrm>
            <a:off x="457200" y="2128935"/>
            <a:ext cx="8229600" cy="38862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altLang="en-US" dirty="0" smtClean="0"/>
              <a:t>Rise of Global Standards</a:t>
            </a:r>
          </a:p>
          <a:p>
            <a:r>
              <a:rPr lang="en-US" altLang="en-US" dirty="0" smtClean="0"/>
              <a:t>New competitors</a:t>
            </a:r>
          </a:p>
          <a:p>
            <a:r>
              <a:rPr lang="en-US" altLang="en-US" dirty="0" smtClean="0"/>
              <a:t>Disintegrating </a:t>
            </a:r>
            <a:r>
              <a:rPr lang="en-US" altLang="en-US" dirty="0" smtClean="0"/>
              <a:t>borders CSR </a:t>
            </a:r>
            <a:r>
              <a:rPr lang="en-US" altLang="en-US" dirty="0" smtClean="0"/>
              <a:t>&amp; Ethics</a:t>
            </a:r>
          </a:p>
          <a:p>
            <a:r>
              <a:rPr lang="en-US" altLang="en-US" dirty="0" smtClean="0"/>
              <a:t>Growing Trade &amp; Investment (FDI)</a:t>
            </a:r>
          </a:p>
          <a:p>
            <a:r>
              <a:rPr lang="en-US" altLang="en-US" dirty="0" smtClean="0"/>
              <a:t>Growing </a:t>
            </a:r>
            <a:r>
              <a:rPr lang="en-US" altLang="en-US" dirty="0"/>
              <a:t>liberalization of </a:t>
            </a:r>
            <a:r>
              <a:rPr lang="en-US" altLang="en-US" dirty="0" smtClean="0"/>
              <a:t>trade (Cross-border </a:t>
            </a:r>
            <a:r>
              <a:rPr lang="en-US" altLang="en-US" dirty="0"/>
              <a:t>trade agreements</a:t>
            </a:r>
            <a:r>
              <a:rPr lang="en-US" altLang="en-US" dirty="0" smtClean="0"/>
              <a:t>)</a:t>
            </a:r>
            <a:endParaRPr lang="en-US" altLang="en-US" dirty="0"/>
          </a:p>
          <a:p>
            <a:r>
              <a:rPr lang="en-US" altLang="en-US" dirty="0" smtClean="0"/>
              <a:t>Global Products / Customers</a:t>
            </a:r>
          </a:p>
          <a:p>
            <a:r>
              <a:rPr lang="en-US" altLang="en-US" dirty="0"/>
              <a:t>Growing homogeneity of tastes and desires</a:t>
            </a:r>
          </a:p>
          <a:p>
            <a:r>
              <a:rPr lang="en-US" altLang="en-US" dirty="0" smtClean="0"/>
              <a:t>Technological advances  </a:t>
            </a:r>
          </a:p>
          <a:p>
            <a:r>
              <a:rPr lang="en-US" altLang="en-US" dirty="0" smtClean="0"/>
              <a:t>Multinational Organizations</a:t>
            </a:r>
          </a:p>
          <a:p>
            <a:pPr>
              <a:buFont typeface="Wingdings" panose="05000000000000000000" pitchFamily="2" charset="2"/>
              <a:buNone/>
            </a:pPr>
            <a:endParaRPr lang="en-US" altLang="en-US" dirty="0" smtClean="0"/>
          </a:p>
        </p:txBody>
      </p:sp>
    </p:spTree>
    <p:extLst>
      <p:ext uri="{BB962C8B-B14F-4D97-AF65-F5344CB8AC3E}">
        <p14:creationId xmlns:p14="http://schemas.microsoft.com/office/powerpoint/2010/main" val="3013355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title"/>
          </p:nvPr>
        </p:nvSpPr>
        <p:spPr>
          <a:xfrm>
            <a:off x="298580" y="685801"/>
            <a:ext cx="10359895" cy="1325563"/>
          </a:xfrm>
        </p:spPr>
        <p:txBody>
          <a:bodyPr/>
          <a:lstStyle/>
          <a:p>
            <a:pPr eaLnBrk="1" hangingPunct="1"/>
            <a:r>
              <a:rPr lang="en-US" altLang="en-US" sz="4000" b="1" dirty="0"/>
              <a:t>Regional Trade Agreements</a:t>
            </a:r>
            <a:endParaRPr lang="en-US" altLang="en-US" dirty="0" smtClean="0"/>
          </a:p>
        </p:txBody>
      </p:sp>
      <p:sp>
        <p:nvSpPr>
          <p:cNvPr id="21507" name="Rectangle 5"/>
          <p:cNvSpPr>
            <a:spLocks noGrp="1" noChangeArrowheads="1"/>
          </p:cNvSpPr>
          <p:nvPr>
            <p:ph idx="1"/>
          </p:nvPr>
        </p:nvSpPr>
        <p:spPr>
          <a:xfrm>
            <a:off x="298580" y="1348582"/>
            <a:ext cx="9517224" cy="5181600"/>
          </a:xfrm>
        </p:spPr>
        <p:txBody>
          <a:bodyPr rtlCol="0">
            <a:normAutofit lnSpcReduction="10000"/>
          </a:bodyPr>
          <a:lstStyle/>
          <a:p>
            <a:pPr marL="0" indent="0">
              <a:buNone/>
              <a:defRPr/>
            </a:pPr>
            <a:r>
              <a:rPr lang="en-US" altLang="en-US" sz="2300" i="1" dirty="0"/>
              <a:t>Regional Trade Agreements </a:t>
            </a:r>
            <a:r>
              <a:rPr lang="en-US" altLang="en-US" sz="2300" dirty="0"/>
              <a:t>are agreements among nations to reduce tariffs and develop similar technical and economic standards.</a:t>
            </a:r>
          </a:p>
          <a:p>
            <a:pPr marL="0" indent="0">
              <a:buNone/>
              <a:defRPr/>
            </a:pPr>
            <a:r>
              <a:rPr lang="en-US" altLang="en-US" sz="2300" dirty="0"/>
              <a:t>The three largest account for half the world</a:t>
            </a:r>
            <a:r>
              <a:rPr lang="ja-JP" altLang="en-US" sz="2300" dirty="0"/>
              <a:t>’</a:t>
            </a:r>
            <a:r>
              <a:rPr lang="en-US" altLang="ja-JP" sz="2300" dirty="0"/>
              <a:t>s trade:  </a:t>
            </a:r>
          </a:p>
          <a:p>
            <a:pPr>
              <a:defRPr/>
            </a:pPr>
            <a:r>
              <a:rPr lang="en-US" sz="2300" dirty="0">
                <a:ea typeface="ＭＳ Ｐゴシック" charset="0"/>
              </a:rPr>
              <a:t>The </a:t>
            </a:r>
            <a:r>
              <a:rPr lang="en-US" sz="2300" b="1" i="1" dirty="0">
                <a:ea typeface="ＭＳ Ｐゴシック" charset="0"/>
              </a:rPr>
              <a:t>European Union </a:t>
            </a:r>
            <a:r>
              <a:rPr lang="en-US" sz="2300" dirty="0">
                <a:ea typeface="ＭＳ Ｐゴシック" charset="0"/>
              </a:rPr>
              <a:t>(EU) (28 European nations, and growing) allows free movement of goods and services across borders of member states without customs or quotas and adopted a common currency (the Euro). </a:t>
            </a:r>
            <a:r>
              <a:rPr lang="en-US" sz="2300" dirty="0">
                <a:ea typeface="ＭＳ Ｐゴシック" charset="0"/>
                <a:hlinkClick r:id="rId3"/>
              </a:rPr>
              <a:t>http://europa.eu/about-eu/index_en.htm</a:t>
            </a:r>
            <a:endParaRPr lang="en-US" sz="2300" dirty="0">
              <a:ea typeface="ＭＳ Ｐゴシック" charset="0"/>
            </a:endParaRPr>
          </a:p>
          <a:p>
            <a:pPr>
              <a:defRPr/>
            </a:pPr>
            <a:r>
              <a:rPr lang="en-US" sz="2300" dirty="0">
                <a:ea typeface="ＭＳ Ｐゴシック" charset="0"/>
              </a:rPr>
              <a:t>The </a:t>
            </a:r>
            <a:r>
              <a:rPr lang="en-US" sz="2300" b="1" i="1" dirty="0">
                <a:ea typeface="ＭＳ Ｐゴシック" charset="0"/>
              </a:rPr>
              <a:t>North American Free Trade Agreement </a:t>
            </a:r>
            <a:r>
              <a:rPr lang="en-US" sz="2300" dirty="0">
                <a:ea typeface="ＭＳ Ｐゴシック" charset="0"/>
              </a:rPr>
              <a:t>(NAFTA) linking the U.S., Canada, and Mexico, allows the freer exchange of goods and services. </a:t>
            </a:r>
            <a:r>
              <a:rPr lang="en-US" sz="2300" dirty="0">
                <a:ea typeface="ＭＳ Ｐゴシック" charset="0"/>
                <a:hlinkClick r:id="rId4"/>
              </a:rPr>
              <a:t>http://www.nafta.org</a:t>
            </a:r>
            <a:endParaRPr lang="en-US" sz="2300" dirty="0">
              <a:ea typeface="ＭＳ Ｐゴシック" charset="0"/>
            </a:endParaRPr>
          </a:p>
          <a:p>
            <a:pPr>
              <a:defRPr/>
            </a:pPr>
            <a:r>
              <a:rPr lang="en-US" sz="2300" dirty="0">
                <a:ea typeface="ＭＳ Ｐゴシック" charset="0"/>
              </a:rPr>
              <a:t>The </a:t>
            </a:r>
            <a:r>
              <a:rPr lang="en-US" sz="2300" b="1" i="1" dirty="0">
                <a:ea typeface="ＭＳ Ｐゴシック" charset="0"/>
              </a:rPr>
              <a:t>Asia-Pacific-Economic Cooperation </a:t>
            </a:r>
            <a:r>
              <a:rPr lang="en-US" sz="2300" i="1" dirty="0">
                <a:ea typeface="ＭＳ Ｐゴシック" charset="0"/>
              </a:rPr>
              <a:t>(APEC) </a:t>
            </a:r>
            <a:r>
              <a:rPr lang="en-US" sz="2300" dirty="0">
                <a:ea typeface="ＭＳ Ｐゴシック" charset="0"/>
              </a:rPr>
              <a:t>is a loose confederation of economies (12 Asian nations) with agreements on trade facilitation in the Pacific region, with goals for free trade by 2020. </a:t>
            </a:r>
            <a:r>
              <a:rPr lang="en-US" sz="2300" dirty="0">
                <a:ea typeface="ＭＳ Ｐゴシック" charset="0"/>
                <a:hlinkClick r:id="rId5"/>
              </a:rPr>
              <a:t>http://www.apec.org</a:t>
            </a:r>
            <a:endParaRPr lang="en-US" sz="2300" dirty="0">
              <a:ea typeface="ＭＳ Ｐゴシック" charset="0"/>
            </a:endParaRPr>
          </a:p>
          <a:p>
            <a:pPr marL="0" indent="0" algn="r">
              <a:buNone/>
              <a:defRPr/>
            </a:pPr>
            <a:endParaRPr lang="en-US" dirty="0" smtClean="0">
              <a:ea typeface="ＭＳ Ｐゴシック" charset="0"/>
            </a:endParaRPr>
          </a:p>
        </p:txBody>
      </p:sp>
    </p:spTree>
    <p:extLst>
      <p:ext uri="{BB962C8B-B14F-4D97-AF65-F5344CB8AC3E}">
        <p14:creationId xmlns:p14="http://schemas.microsoft.com/office/powerpoint/2010/main" val="3150519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title"/>
          </p:nvPr>
        </p:nvSpPr>
        <p:spPr>
          <a:xfrm>
            <a:off x="410547" y="609601"/>
            <a:ext cx="10257453" cy="1325563"/>
          </a:xfrm>
        </p:spPr>
        <p:txBody>
          <a:bodyPr/>
          <a:lstStyle/>
          <a:p>
            <a:pPr eaLnBrk="1" hangingPunct="1"/>
            <a:r>
              <a:rPr lang="en-US" altLang="en-US" sz="3200" b="1"/>
              <a:t>Foreign Direct Investment (FDI) </a:t>
            </a:r>
            <a:endParaRPr lang="en-US" altLang="en-US" sz="1800"/>
          </a:p>
        </p:txBody>
      </p:sp>
      <p:sp>
        <p:nvSpPr>
          <p:cNvPr id="27651" name="Rectangle 5"/>
          <p:cNvSpPr>
            <a:spLocks noGrp="1" noChangeArrowheads="1"/>
          </p:cNvSpPr>
          <p:nvPr>
            <p:ph idx="1"/>
          </p:nvPr>
        </p:nvSpPr>
        <p:spPr>
          <a:xfrm>
            <a:off x="410547" y="1418254"/>
            <a:ext cx="9498563" cy="5134948"/>
          </a:xfrm>
        </p:spPr>
        <p:txBody>
          <a:bodyPr rtlCol="0">
            <a:normAutofit fontScale="92500" lnSpcReduction="10000"/>
          </a:bodyPr>
          <a:lstStyle/>
          <a:p>
            <a:pPr marL="0" indent="0">
              <a:buNone/>
              <a:defRPr/>
            </a:pPr>
            <a:r>
              <a:rPr lang="en-US" sz="2400" b="1" i="1" dirty="0">
                <a:ea typeface="ＭＳ Ｐゴシック" charset="0"/>
              </a:rPr>
              <a:t>Foreign Direct Investment </a:t>
            </a:r>
            <a:r>
              <a:rPr lang="en-US" sz="2400" dirty="0">
                <a:ea typeface="ＭＳ Ｐゴシック" charset="0"/>
              </a:rPr>
              <a:t>(FDI) occurs when a multinational company from one country has an ownership position in an organizational unit located in another country.</a:t>
            </a:r>
          </a:p>
          <a:p>
            <a:pPr eaLnBrk="1" hangingPunct="1">
              <a:defRPr/>
            </a:pPr>
            <a:r>
              <a:rPr lang="en-US" sz="2400" dirty="0">
                <a:ea typeface="ＭＳ Ｐゴシック" charset="0"/>
              </a:rPr>
              <a:t>FDI increased by more than 36% from 1996 - 2000.</a:t>
            </a:r>
          </a:p>
          <a:p>
            <a:pPr eaLnBrk="1" hangingPunct="1">
              <a:defRPr/>
            </a:pPr>
            <a:r>
              <a:rPr lang="en-US" sz="2400" dirty="0">
                <a:ea typeface="ＭＳ Ｐゴシック" charset="0"/>
              </a:rPr>
              <a:t>Since 2001, there has been a decline in FDI, but FDI grew to its highest level in 2007.</a:t>
            </a:r>
          </a:p>
          <a:p>
            <a:pPr eaLnBrk="1" hangingPunct="1">
              <a:defRPr/>
            </a:pPr>
            <a:r>
              <a:rPr lang="en-US" sz="2400" dirty="0">
                <a:ea typeface="ＭＳ Ｐゴシック" charset="0"/>
              </a:rPr>
              <a:t>Emerging markets will continue to attract FDI.</a:t>
            </a:r>
          </a:p>
          <a:p>
            <a:pPr eaLnBrk="1" hangingPunct="1">
              <a:defRPr/>
            </a:pPr>
            <a:r>
              <a:rPr lang="en-US" altLang="en-US" sz="2400" dirty="0"/>
              <a:t>Developing countries provide opportunities but also risks.</a:t>
            </a:r>
          </a:p>
          <a:p>
            <a:pPr eaLnBrk="1" hangingPunct="1">
              <a:defRPr/>
            </a:pPr>
            <a:r>
              <a:rPr lang="en-US" altLang="en-US" sz="2400" dirty="0"/>
              <a:t>MNCs should consider two types of risk when engaging in FDI:</a:t>
            </a:r>
          </a:p>
          <a:p>
            <a:pPr lvl="1" eaLnBrk="1" hangingPunct="1">
              <a:defRPr/>
            </a:pPr>
            <a:r>
              <a:rPr lang="en-US" altLang="en-US" sz="2100" b="1" dirty="0"/>
              <a:t>Economic risk</a:t>
            </a:r>
            <a:r>
              <a:rPr lang="en-US" altLang="en-US" sz="2100" dirty="0"/>
              <a:t>: includes all factors of a nation</a:t>
            </a:r>
            <a:r>
              <a:rPr lang="ja-JP" altLang="en-US" sz="2100" dirty="0"/>
              <a:t>’</a:t>
            </a:r>
            <a:r>
              <a:rPr lang="en-US" altLang="ja-JP" sz="2100" dirty="0"/>
              <a:t>s economic climate that may affect a foreign investor.</a:t>
            </a:r>
          </a:p>
          <a:p>
            <a:pPr lvl="1" eaLnBrk="1" hangingPunct="1">
              <a:defRPr/>
            </a:pPr>
            <a:r>
              <a:rPr lang="en-US" altLang="en-US" sz="2100" b="1" dirty="0"/>
              <a:t>Political risk</a:t>
            </a:r>
            <a:r>
              <a:rPr lang="en-US" altLang="en-US" sz="2100" dirty="0"/>
              <a:t>: anything a government might do or not do that might adversely affect a company (ex., expropriation)</a:t>
            </a:r>
          </a:p>
          <a:p>
            <a:pPr eaLnBrk="1" hangingPunct="1">
              <a:defRPr/>
            </a:pPr>
            <a:endParaRPr lang="en-US" sz="2400" dirty="0">
              <a:ea typeface="ＭＳ Ｐゴシック" charset="0"/>
            </a:endParaRPr>
          </a:p>
          <a:p>
            <a:pPr eaLnBrk="1" hangingPunct="1">
              <a:defRPr/>
            </a:pPr>
            <a:endParaRPr lang="en-US" dirty="0" smtClean="0">
              <a:ea typeface="ＭＳ Ｐゴシック" charset="0"/>
            </a:endParaRPr>
          </a:p>
        </p:txBody>
      </p:sp>
    </p:spTree>
    <p:extLst>
      <p:ext uri="{BB962C8B-B14F-4D97-AF65-F5344CB8AC3E}">
        <p14:creationId xmlns:p14="http://schemas.microsoft.com/office/powerpoint/2010/main" val="2458334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a:xfrm>
            <a:off x="0" y="387351"/>
            <a:ext cx="10668000" cy="1325563"/>
          </a:xfrm>
        </p:spPr>
        <p:txBody>
          <a:bodyPr>
            <a:normAutofit/>
          </a:bodyPr>
          <a:lstStyle/>
          <a:p>
            <a:pPr eaLnBrk="1" hangingPunct="1"/>
            <a:r>
              <a:rPr lang="en-US" altLang="en-US" sz="3200" b="1" dirty="0"/>
              <a:t>The Internet and Information Technology </a:t>
            </a:r>
            <a:r>
              <a:rPr lang="en-US" altLang="en-US" sz="3200" dirty="0"/>
              <a:t/>
            </a:r>
            <a:br>
              <a:rPr lang="en-US" altLang="en-US" sz="3200" dirty="0"/>
            </a:br>
            <a:endParaRPr lang="en-US" altLang="en-US" dirty="0" smtClean="0"/>
          </a:p>
        </p:txBody>
      </p:sp>
      <p:sp>
        <p:nvSpPr>
          <p:cNvPr id="29699" name="Rectangle 5"/>
          <p:cNvSpPr>
            <a:spLocks noGrp="1" noChangeArrowheads="1"/>
          </p:cNvSpPr>
          <p:nvPr>
            <p:ph idx="1"/>
          </p:nvPr>
        </p:nvSpPr>
        <p:spPr>
          <a:xfrm>
            <a:off x="258923" y="1303176"/>
            <a:ext cx="9631525" cy="4838700"/>
          </a:xfrm>
        </p:spPr>
        <p:txBody>
          <a:bodyPr rtlCol="0">
            <a:normAutofit fontScale="62500" lnSpcReduction="20000"/>
          </a:bodyPr>
          <a:lstStyle/>
          <a:p>
            <a:pPr marL="0" indent="0">
              <a:buNone/>
              <a:defRPr/>
            </a:pPr>
            <a:r>
              <a:rPr lang="en-US" sz="3800" dirty="0">
                <a:ea typeface="ＭＳ Ｐゴシック" charset="0"/>
              </a:rPr>
              <a:t>The internet and information technology facilitate communication and business operations, allowing MNEs to communicate with other companies throughout the world.</a:t>
            </a:r>
          </a:p>
          <a:p>
            <a:pPr eaLnBrk="1" hangingPunct="1">
              <a:defRPr/>
            </a:pPr>
            <a:r>
              <a:rPr lang="en-US" sz="3800" dirty="0">
                <a:ea typeface="ＭＳ Ｐゴシック" charset="0"/>
              </a:rPr>
              <a:t>Text and graphic information can flow to any part of the world almost instantaneously. </a:t>
            </a:r>
          </a:p>
          <a:p>
            <a:pPr eaLnBrk="1" hangingPunct="1">
              <a:defRPr/>
            </a:pPr>
            <a:r>
              <a:rPr lang="en-US" sz="3800" dirty="0">
                <a:ea typeface="ＭＳ Ｐゴシック" charset="0"/>
              </a:rPr>
              <a:t>HQ and value chain activities (e.g., R&amp;D, manufacturing) can be located anywhere in the world.</a:t>
            </a:r>
          </a:p>
          <a:p>
            <a:pPr eaLnBrk="1" hangingPunct="1">
              <a:defRPr/>
            </a:pPr>
            <a:r>
              <a:rPr lang="en-US" sz="3800" dirty="0">
                <a:ea typeface="ＭＳ Ｐゴシック" charset="0"/>
              </a:rPr>
              <a:t>Information technology is spurring a borderless financial market.</a:t>
            </a:r>
          </a:p>
          <a:p>
            <a:pPr eaLnBrk="1" hangingPunct="1">
              <a:defRPr/>
            </a:pPr>
            <a:r>
              <a:rPr lang="en-US" sz="3800" dirty="0">
                <a:ea typeface="ＭＳ Ｐゴシック" charset="0"/>
              </a:rPr>
              <a:t>Worldwide communication using Voice-Over-Internet Protocol (VOIP) systems are </a:t>
            </a:r>
            <a:r>
              <a:rPr lang="en-US" sz="3800" b="1" dirty="0">
                <a:ea typeface="ＭＳ Ｐゴシック" charset="0"/>
              </a:rPr>
              <a:t>cost-effective</a:t>
            </a:r>
            <a:r>
              <a:rPr lang="en-US" sz="3800" dirty="0">
                <a:ea typeface="ＭＳ Ｐゴシック" charset="0"/>
              </a:rPr>
              <a:t>.  </a:t>
            </a:r>
          </a:p>
          <a:p>
            <a:pPr eaLnBrk="1" hangingPunct="1">
              <a:defRPr/>
            </a:pPr>
            <a:r>
              <a:rPr lang="en-US" sz="3800" dirty="0">
                <a:ea typeface="ＭＳ Ｐゴシック" charset="0"/>
              </a:rPr>
              <a:t>Collaborative networks can be established at reasonable cost with increasingly sophisticated technology. </a:t>
            </a:r>
          </a:p>
          <a:p>
            <a:pPr eaLnBrk="1" hangingPunct="1">
              <a:defRPr/>
            </a:pPr>
            <a:r>
              <a:rPr lang="en-US" sz="3800" dirty="0">
                <a:ea typeface="ＭＳ Ｐゴシック" charset="0"/>
              </a:rPr>
              <a:t>Information can be obtained by search engines like Google. </a:t>
            </a:r>
          </a:p>
          <a:p>
            <a:pPr eaLnBrk="1" hangingPunct="1">
              <a:defRPr/>
            </a:pPr>
            <a:endParaRPr lang="en-US" sz="2400" dirty="0">
              <a:ea typeface="ＭＳ Ｐゴシック" charset="0"/>
            </a:endParaRPr>
          </a:p>
          <a:p>
            <a:pPr eaLnBrk="1" hangingPunct="1">
              <a:defRPr/>
            </a:pPr>
            <a:endParaRPr lang="en-US" dirty="0" smtClean="0">
              <a:ea typeface="ＭＳ Ｐゴシック" charset="0"/>
            </a:endParaRPr>
          </a:p>
          <a:p>
            <a:pPr eaLnBrk="1" hangingPunct="1">
              <a:defRPr/>
            </a:pPr>
            <a:endParaRPr lang="en-US" dirty="0" smtClean="0">
              <a:ea typeface="ＭＳ Ｐゴシック" charset="0"/>
            </a:endParaRPr>
          </a:p>
        </p:txBody>
      </p:sp>
    </p:spTree>
    <p:extLst>
      <p:ext uri="{BB962C8B-B14F-4D97-AF65-F5344CB8AC3E}">
        <p14:creationId xmlns:p14="http://schemas.microsoft.com/office/powerpoint/2010/main" val="373797451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173</TotalTime>
  <Words>2209</Words>
  <Application>Microsoft Office PowerPoint</Application>
  <PresentationFormat>Widescreen</PresentationFormat>
  <Paragraphs>250</Paragraphs>
  <Slides>16</Slides>
  <Notes>16</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8" baseType="lpstr">
      <vt:lpstr>MS PGothic</vt:lpstr>
      <vt:lpstr>MS PGothic</vt:lpstr>
      <vt:lpstr>Arial</vt:lpstr>
      <vt:lpstr>Calibri</vt:lpstr>
      <vt:lpstr>メイリオ</vt:lpstr>
      <vt:lpstr>Tahoma</vt:lpstr>
      <vt:lpstr>Times New Roman</vt:lpstr>
      <vt:lpstr>Trebuchet MS</vt:lpstr>
      <vt:lpstr>Wingdings</vt:lpstr>
      <vt:lpstr>Wingdings 3</vt:lpstr>
      <vt:lpstr>Facet</vt:lpstr>
      <vt:lpstr>Microsoft Word Document</vt:lpstr>
      <vt:lpstr>International Team Management: Multinationals in a Changing World </vt:lpstr>
      <vt:lpstr>Multinational Management</vt:lpstr>
      <vt:lpstr>Largest Companies in the World</vt:lpstr>
      <vt:lpstr>Newcomers to Global 500 List</vt:lpstr>
      <vt:lpstr>Globalization</vt:lpstr>
      <vt:lpstr>PowerPoint Presentation</vt:lpstr>
      <vt:lpstr>Regional Trade Agreements</vt:lpstr>
      <vt:lpstr>Foreign Direct Investment (FDI) </vt:lpstr>
      <vt:lpstr>The Internet and Information Technology  </vt:lpstr>
      <vt:lpstr>Global Products and Global Customers</vt:lpstr>
      <vt:lpstr>PowerPoint Presentation</vt:lpstr>
      <vt:lpstr>Globalization: Challenges</vt:lpstr>
      <vt:lpstr>Globalization: Benefits</vt:lpstr>
      <vt:lpstr>Making sense of globalization</vt:lpstr>
      <vt:lpstr>Global Managers</vt:lpstr>
      <vt:lpstr>A Strategic Approach to MNE Management</vt:lpstr>
    </vt:vector>
  </TitlesOfParts>
  <Company>Appalachian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Management: Multinationals in a Changing World</dc:title>
  <dc:creator>Shinnar, Rachel Sheli</dc:creator>
  <cp:lastModifiedBy>Shinnar, Rachel Sheli</cp:lastModifiedBy>
  <cp:revision>26</cp:revision>
  <cp:lastPrinted>2019-05-10T17:14:51Z</cp:lastPrinted>
  <dcterms:created xsi:type="dcterms:W3CDTF">2017-05-09T15:53:36Z</dcterms:created>
  <dcterms:modified xsi:type="dcterms:W3CDTF">2019-05-10T17:15:00Z</dcterms:modified>
</cp:coreProperties>
</file>