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7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7454370-564B-490D-B6B6-4D9450A81734}" type="datetimeFigureOut">
              <a:rPr lang="en-US" smtClean="0"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7B6488-C185-49C6-9833-B7D69587F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3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14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82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75" y="496888"/>
            <a:ext cx="3125788" cy="1757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9467" y="2410178"/>
            <a:ext cx="6338209" cy="6335324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1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9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18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8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4670" y="4384229"/>
            <a:ext cx="6058371" cy="4445738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28916" y="4485369"/>
            <a:ext cx="5608320" cy="3514127"/>
          </a:xfrm>
        </p:spPr>
        <p:txBody>
          <a:bodyPr/>
          <a:lstStyle/>
          <a:p>
            <a:r>
              <a:rPr lang="en-US" dirty="0"/>
              <a:t>What are the variables that should go into selecting an expatriate manager?</a:t>
            </a:r>
          </a:p>
          <a:p>
            <a:r>
              <a:rPr lang="en-US" dirty="0"/>
              <a:t>Domestic performance DOES NOT guarantee performance abroad</a:t>
            </a:r>
          </a:p>
          <a:p>
            <a:endParaRPr lang="en-US" dirty="0"/>
          </a:p>
          <a:p>
            <a:r>
              <a:rPr lang="en-US" dirty="0"/>
              <a:t>Key success factors for expatriate assignments</a:t>
            </a:r>
          </a:p>
          <a:p>
            <a:r>
              <a:rPr lang="en-US" dirty="0"/>
              <a:t>Technical &amp; Managerial skills: expats usually have more autonomy &amp; need to be able to make decisions independently, strong technical, managerial &amp; leadership skills are necessary</a:t>
            </a:r>
          </a:p>
          <a:p>
            <a:r>
              <a:rPr lang="en-US" dirty="0"/>
              <a:t>Personality: openness to experience, coping with change (emotional stability), communicative (extraversion)</a:t>
            </a:r>
          </a:p>
          <a:p>
            <a:r>
              <a:rPr lang="en-US" dirty="0"/>
              <a:t>Relational abilities: ability to adapt across cultures, collaborative</a:t>
            </a:r>
          </a:p>
          <a:p>
            <a:r>
              <a:rPr lang="en-US" dirty="0"/>
              <a:t>Family situation: spouse &amp; children willingness to move, dual-career couples</a:t>
            </a:r>
          </a:p>
          <a:p>
            <a:r>
              <a:rPr lang="en-US" dirty="0"/>
              <a:t>Stress tolerance: related to “emotional stability”</a:t>
            </a:r>
          </a:p>
          <a:p>
            <a:r>
              <a:rPr lang="en-US" dirty="0"/>
              <a:t>Language skills: speeds up adaptation and performance at work </a:t>
            </a:r>
          </a:p>
          <a:p>
            <a:r>
              <a:rPr lang="en-US" dirty="0"/>
              <a:t>Emotional intelligence: self understanding &amp; mgmt., empathy &amp; social skills</a:t>
            </a:r>
          </a:p>
          <a:p>
            <a:endParaRPr lang="en-US" dirty="0"/>
          </a:p>
          <a:p>
            <a:pPr marL="174708" indent="-174708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Short assignment = heavier focus on technical skills, interaction with HCNs = heavier focus on CQ &amp; language, complex jobs = heavier focus on managerial skills</a:t>
            </a:r>
          </a:p>
          <a:p>
            <a:pPr marL="174708" indent="-174708">
              <a:buFont typeface="Wingdings" panose="05000000000000000000" pitchFamily="2" charset="2"/>
              <a:buChar char="à"/>
            </a:pP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17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39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356074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08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B6488-C185-49C6-9833-B7D69587F2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97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428" y="541176"/>
            <a:ext cx="10114384" cy="2641913"/>
          </a:xfrm>
        </p:spPr>
        <p:txBody>
          <a:bodyPr/>
          <a:lstStyle/>
          <a:p>
            <a:pPr algn="l"/>
            <a:r>
              <a:rPr lang="en-US" sz="4000" dirty="0" smtClean="0"/>
              <a:t>International Management:</a:t>
            </a:r>
            <a:br>
              <a:rPr lang="en-US" sz="4000" dirty="0" smtClean="0"/>
            </a:br>
            <a:r>
              <a:rPr lang="en-US" sz="4000" dirty="0" smtClean="0"/>
              <a:t>Human Resource Management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Summer </a:t>
            </a:r>
            <a:r>
              <a:rPr lang="en-US" sz="3000" dirty="0" smtClean="0">
                <a:solidFill>
                  <a:schemeClr val="tx1"/>
                </a:solidFill>
              </a:rPr>
              <a:t>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53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Repatriation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en-US" dirty="0" smtClean="0"/>
              <a:t>What are the challenges associated with repatriation?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How can companies improve the repatriation process?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5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Resource Management in the</a:t>
            </a:r>
            <a:br>
              <a:rPr lang="en-US" dirty="0" smtClean="0"/>
            </a:br>
            <a:r>
              <a:rPr lang="en-US" dirty="0" smtClean="0"/>
              <a:t>Host Country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Recruitment and selection: Open vs. “back door” recruitment</a:t>
            </a:r>
          </a:p>
          <a:p>
            <a:r>
              <a:rPr lang="en-US" dirty="0" smtClean="0"/>
              <a:t>Training &amp; Development</a:t>
            </a:r>
          </a:p>
          <a:p>
            <a:r>
              <a:rPr lang="en-US" dirty="0" smtClean="0"/>
              <a:t>Performance Management</a:t>
            </a:r>
          </a:p>
          <a:p>
            <a:r>
              <a:rPr lang="en-US" dirty="0" smtClean="0"/>
              <a:t>Compensation</a:t>
            </a:r>
          </a:p>
          <a:p>
            <a:r>
              <a:rPr lang="en-US" dirty="0" smtClean="0"/>
              <a:t>Labor Relations: differences in types of unions, membership density and view of unions.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9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International Human Resource Management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8744"/>
            <a:ext cx="8596668" cy="3880773"/>
          </a:xfrm>
        </p:spPr>
        <p:txBody>
          <a:bodyPr/>
          <a:lstStyle/>
          <a:p>
            <a:r>
              <a:rPr lang="en-US" dirty="0" smtClean="0"/>
              <a:t>HRM functions:</a:t>
            </a:r>
          </a:p>
          <a:p>
            <a:pPr lvl="1"/>
            <a:r>
              <a:rPr lang="en-US" dirty="0" smtClean="0"/>
              <a:t>Recruitment</a:t>
            </a:r>
          </a:p>
          <a:p>
            <a:pPr lvl="1"/>
            <a:r>
              <a:rPr lang="en-US" dirty="0" smtClean="0"/>
              <a:t>Selection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Performance management</a:t>
            </a:r>
          </a:p>
          <a:p>
            <a:pPr lvl="1"/>
            <a:r>
              <a:rPr lang="en-US" dirty="0" smtClean="0"/>
              <a:t>Compensation</a:t>
            </a:r>
          </a:p>
          <a:p>
            <a:pPr lvl="1"/>
            <a:r>
              <a:rPr lang="en-US" dirty="0" smtClean="0"/>
              <a:t>Labor relations </a:t>
            </a:r>
          </a:p>
          <a:p>
            <a:pPr marL="57150" indent="0">
              <a:buNone/>
            </a:pPr>
            <a:r>
              <a:rPr lang="en-US" dirty="0" smtClean="0"/>
              <a:t>International HRM </a:t>
            </a:r>
            <a:r>
              <a:rPr lang="en-US" dirty="0" smtClean="0">
                <a:sym typeface="Wingdings" panose="05000000000000000000" pitchFamily="2" charset="2"/>
              </a:rPr>
              <a:t> same functions BUT with different types of employees AND different types of assignments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0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Expatriate or HCN?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MNCs strategy</a:t>
            </a:r>
          </a:p>
          <a:p>
            <a:r>
              <a:rPr lang="en-US" dirty="0" smtClean="0"/>
              <a:t>Talent availability within the firm</a:t>
            </a:r>
          </a:p>
          <a:p>
            <a:r>
              <a:rPr lang="en-US" dirty="0" smtClean="0"/>
              <a:t>Employees’ willingness to relocate</a:t>
            </a:r>
          </a:p>
          <a:p>
            <a:r>
              <a:rPr lang="en-US" dirty="0" smtClean="0"/>
              <a:t>Legal constraints (in host country)</a:t>
            </a:r>
          </a:p>
          <a:p>
            <a:r>
              <a:rPr lang="en-US" dirty="0"/>
              <a:t>Talent availability </a:t>
            </a:r>
            <a:r>
              <a:rPr lang="en-US" dirty="0" smtClean="0"/>
              <a:t>in the host country</a:t>
            </a:r>
          </a:p>
          <a:p>
            <a:r>
              <a:rPr lang="en-US" dirty="0" smtClean="0"/>
              <a:t>Expatriate cost</a:t>
            </a:r>
          </a:p>
          <a:p>
            <a:r>
              <a:rPr lang="en-US" dirty="0" smtClean="0"/>
              <a:t>Expatriate safety</a:t>
            </a:r>
          </a:p>
          <a:p>
            <a:r>
              <a:rPr lang="en-US" dirty="0" smtClean="0"/>
              <a:t>Expatriate success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0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76" y="87087"/>
            <a:ext cx="8596668" cy="1320800"/>
          </a:xfrm>
        </p:spPr>
        <p:txBody>
          <a:bodyPr/>
          <a:lstStyle/>
          <a:p>
            <a:r>
              <a:rPr lang="en-US" dirty="0" smtClean="0"/>
              <a:t>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24" y="691504"/>
            <a:ext cx="8596668" cy="457302"/>
          </a:xfrm>
        </p:spPr>
        <p:txBody>
          <a:bodyPr/>
          <a:lstStyle/>
          <a:p>
            <a:r>
              <a:rPr lang="en-US" dirty="0" smtClean="0"/>
              <a:t>Ethnocentric Orientation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391990"/>
              </p:ext>
            </p:extLst>
          </p:nvPr>
        </p:nvGraphicFramePr>
        <p:xfrm>
          <a:off x="473788" y="1079588"/>
          <a:ext cx="8762892" cy="1405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223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Benefits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Costs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801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Qualified</a:t>
                      </a:r>
                      <a:r>
                        <a:rPr lang="en-US" sz="1500" baseline="0" dirty="0" smtClean="0"/>
                        <a:t> PCNs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baseline="0" dirty="0" smtClean="0"/>
                        <a:t>Control &amp; loyalty, ease of communication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baseline="0" dirty="0" smtClean="0"/>
                        <a:t>Little need to train HCNs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baseline="0" dirty="0" smtClean="0"/>
                        <a:t>Centralized decisions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Demotivating for HCNs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Limited loyalty among HCNs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PCNs are expensive / equity issues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PCNs may not adjust culturally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69424" y="2629553"/>
            <a:ext cx="8596668" cy="457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Regiocentric</a:t>
            </a:r>
            <a:r>
              <a:rPr lang="en-US" dirty="0" smtClean="0"/>
              <a:t> &amp; Polycentric Orientations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04248"/>
              </p:ext>
            </p:extLst>
          </p:nvPr>
        </p:nvGraphicFramePr>
        <p:xfrm>
          <a:off x="473788" y="2986110"/>
          <a:ext cx="8762892" cy="160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Benefits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Costs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799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HCNs &amp; TCNs are less costly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Fewer</a:t>
                      </a:r>
                      <a:r>
                        <a:rPr lang="en-US" sz="1500" baseline="0" dirty="0" smtClean="0"/>
                        <a:t> adjustment &amp; language challenges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baseline="0" dirty="0" smtClean="0"/>
                        <a:t>Continuity with local management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Less control &amp; communication challenge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Coordination challenges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Limited global experience for PCNs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Limited opportunities for HCNs outside</a:t>
                      </a:r>
                      <a:r>
                        <a:rPr lang="en-US" sz="1500" baseline="0" dirty="0" smtClean="0"/>
                        <a:t> region/country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369424" y="4667590"/>
            <a:ext cx="8596668" cy="457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Geocentric (Global) Orientation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574188"/>
              </p:ext>
            </p:extLst>
          </p:nvPr>
        </p:nvGraphicFramePr>
        <p:xfrm>
          <a:off x="473788" y="5024147"/>
          <a:ext cx="8762892" cy="1437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Benefits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Costs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799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Globally minded management pool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Egalitarian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baseline="0" dirty="0" smtClean="0"/>
                        <a:t>Driven by talent not nationality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baseline="0" dirty="0" smtClean="0"/>
                        <a:t>Support cooperation / transnational culture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Host government limitations / permits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Expensive / assuming willingness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500" dirty="0" smtClean="0"/>
                        <a:t>Need long lead time &amp; global compensation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165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Expatriate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US" dirty="0" smtClean="0"/>
              <a:t>How is failure defined?</a:t>
            </a:r>
          </a:p>
          <a:p>
            <a:r>
              <a:rPr lang="en-US" dirty="0" smtClean="0"/>
              <a:t>How prevalent is expatriate failure?</a:t>
            </a:r>
          </a:p>
          <a:p>
            <a:r>
              <a:rPr lang="en-US" dirty="0" smtClean="0"/>
              <a:t>What drives expatriate failure?</a:t>
            </a:r>
          </a:p>
          <a:p>
            <a:r>
              <a:rPr lang="en-US" dirty="0" smtClean="0"/>
              <a:t>What are the costs associated with expatriate failure?</a:t>
            </a:r>
          </a:p>
          <a:p>
            <a:pPr lvl="1"/>
            <a:r>
              <a:rPr lang="en-US" dirty="0" smtClean="0"/>
              <a:t>Direct costs</a:t>
            </a:r>
          </a:p>
          <a:p>
            <a:pPr lvl="1"/>
            <a:r>
              <a:rPr lang="en-US" dirty="0" smtClean="0"/>
              <a:t>Indirect costs</a:t>
            </a:r>
          </a:p>
          <a:p>
            <a:r>
              <a:rPr lang="en-US" dirty="0" smtClean="0"/>
              <a:t>Why then? What are the benefits of international assignments?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17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Expatriate Selection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8744"/>
            <a:ext cx="8951858" cy="44828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Key success factors for expatriate assignments:</a:t>
            </a:r>
          </a:p>
          <a:p>
            <a:r>
              <a:rPr lang="en-US" dirty="0" smtClean="0"/>
              <a:t>Technical skills</a:t>
            </a:r>
          </a:p>
          <a:p>
            <a:r>
              <a:rPr lang="en-US" dirty="0" smtClean="0"/>
              <a:t>Managerial skills</a:t>
            </a:r>
          </a:p>
          <a:p>
            <a:r>
              <a:rPr lang="en-US" dirty="0" smtClean="0"/>
              <a:t>Personality</a:t>
            </a:r>
          </a:p>
          <a:p>
            <a:r>
              <a:rPr lang="en-US" dirty="0" smtClean="0"/>
              <a:t>Relational abilities</a:t>
            </a:r>
          </a:p>
          <a:p>
            <a:r>
              <a:rPr lang="en-US" dirty="0" smtClean="0"/>
              <a:t>Family situation</a:t>
            </a:r>
          </a:p>
          <a:p>
            <a:r>
              <a:rPr lang="en-US" dirty="0" smtClean="0"/>
              <a:t>Stress tolerance</a:t>
            </a:r>
          </a:p>
          <a:p>
            <a:r>
              <a:rPr lang="en-US" dirty="0" smtClean="0"/>
              <a:t>Language skills</a:t>
            </a:r>
          </a:p>
          <a:p>
            <a:r>
              <a:rPr lang="en-US" dirty="0" smtClean="0"/>
              <a:t>Emotional intelligence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Success factors might differ across assignments depending on: (1) assignment length, (2) cultural distance, (3) internal vs. external focus &amp; (4) job complexity &amp; responsibility.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&amp;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benefits of offering cross-cultural training?</a:t>
            </a:r>
          </a:p>
          <a:p>
            <a:endParaRPr lang="en-US" dirty="0" smtClean="0"/>
          </a:p>
          <a:p>
            <a:r>
              <a:rPr lang="en-US" dirty="0" smtClean="0"/>
              <a:t>How rigorous should expatriate cross-cultural training be? What are the key factors to consider in determining the rigor?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Can expatriates benefits from other types of training?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9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8171"/>
            <a:ext cx="8596668" cy="43431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Expatriate performance evaluation can be complex because:</a:t>
            </a:r>
          </a:p>
          <a:p>
            <a:pPr lvl="1"/>
            <a:r>
              <a:rPr lang="en-US" dirty="0" smtClean="0"/>
              <a:t>Whole versus part </a:t>
            </a:r>
          </a:p>
          <a:p>
            <a:pPr lvl="1"/>
            <a:r>
              <a:rPr lang="en-US" dirty="0" smtClean="0"/>
              <a:t>Non-comparable data</a:t>
            </a:r>
          </a:p>
          <a:p>
            <a:pPr lvl="1"/>
            <a:r>
              <a:rPr lang="en-US" dirty="0" smtClean="0"/>
              <a:t>Complex </a:t>
            </a:r>
            <a:r>
              <a:rPr lang="en-US" dirty="0"/>
              <a:t>volatile global </a:t>
            </a:r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Time </a:t>
            </a:r>
            <a:r>
              <a:rPr lang="en-US" dirty="0"/>
              <a:t>differences / distance </a:t>
            </a:r>
            <a:r>
              <a:rPr lang="en-US" dirty="0" smtClean="0"/>
              <a:t>separation</a:t>
            </a:r>
          </a:p>
          <a:p>
            <a:pPr marL="57150" indent="0">
              <a:buNone/>
            </a:pPr>
            <a:r>
              <a:rPr lang="en-US" dirty="0" smtClean="0"/>
              <a:t>To overcome these challenges:</a:t>
            </a:r>
          </a:p>
          <a:p>
            <a:pPr lvl="1"/>
            <a:r>
              <a:rPr lang="en-US" dirty="0" smtClean="0"/>
              <a:t>Fit evaluation criteria to strategic objectives</a:t>
            </a:r>
          </a:p>
          <a:p>
            <a:pPr lvl="1"/>
            <a:r>
              <a:rPr lang="en-US" dirty="0" smtClean="0"/>
              <a:t>Fine tune evaluation criteria</a:t>
            </a:r>
          </a:p>
          <a:p>
            <a:pPr lvl="1"/>
            <a:r>
              <a:rPr lang="en-US" dirty="0" smtClean="0"/>
              <a:t>Use multiple sources of evolution</a:t>
            </a:r>
          </a:p>
          <a:p>
            <a:pPr lvl="1"/>
            <a:r>
              <a:rPr lang="en-US" dirty="0" smtClean="0"/>
              <a:t>Us varying periods of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54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1519"/>
            <a:ext cx="8596668" cy="438984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Cost of living in host country</a:t>
            </a:r>
          </a:p>
          <a:p>
            <a:r>
              <a:rPr lang="en-US" dirty="0" smtClean="0"/>
              <a:t>Housing</a:t>
            </a:r>
          </a:p>
          <a:p>
            <a:r>
              <a:rPr lang="en-US" dirty="0" smtClean="0"/>
              <a:t>Taxation (protection from double taxation)</a:t>
            </a:r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Retirement</a:t>
            </a:r>
          </a:p>
          <a:p>
            <a:pPr lvl="1"/>
            <a:r>
              <a:rPr lang="en-US" dirty="0" smtClean="0"/>
              <a:t>Other</a:t>
            </a:r>
          </a:p>
          <a:p>
            <a:r>
              <a:rPr lang="en-US" dirty="0" smtClean="0"/>
              <a:t>Base pay + allowances</a:t>
            </a:r>
          </a:p>
          <a:p>
            <a:pPr lvl="1"/>
            <a:r>
              <a:rPr lang="en-US" dirty="0" smtClean="0"/>
              <a:t>Hardship allowance</a:t>
            </a:r>
          </a:p>
          <a:p>
            <a:pPr lvl="1"/>
            <a:r>
              <a:rPr lang="en-US" dirty="0" smtClean="0"/>
              <a:t>Foreign service premium (sign on bonus)</a:t>
            </a:r>
          </a:p>
          <a:p>
            <a:pPr lvl="1"/>
            <a:r>
              <a:rPr lang="en-US" dirty="0" smtClean="0"/>
              <a:t>Relocation allowance</a:t>
            </a:r>
          </a:p>
          <a:p>
            <a:pPr lvl="1"/>
            <a:r>
              <a:rPr lang="en-US" dirty="0" smtClean="0"/>
              <a:t>Home leave allowance</a:t>
            </a:r>
          </a:p>
          <a:p>
            <a:pPr lvl="1"/>
            <a:r>
              <a:rPr lang="en-US" dirty="0" smtClean="0"/>
              <a:t>Education / spousal allowance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518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</TotalTime>
  <Words>645</Words>
  <Application>Microsoft Office PowerPoint</Application>
  <PresentationFormat>Widescreen</PresentationFormat>
  <Paragraphs>146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Trebuchet MS</vt:lpstr>
      <vt:lpstr>Wingdings</vt:lpstr>
      <vt:lpstr>Wingdings 3</vt:lpstr>
      <vt:lpstr>Facet</vt:lpstr>
      <vt:lpstr>International Management: Human Resource Management</vt:lpstr>
      <vt:lpstr>International Human Resource Management </vt:lpstr>
      <vt:lpstr>Expatriate or HCN?</vt:lpstr>
      <vt:lpstr>Staffing</vt:lpstr>
      <vt:lpstr>Expatriate Failure</vt:lpstr>
      <vt:lpstr>Expatriate Selection </vt:lpstr>
      <vt:lpstr>Training &amp; Development</vt:lpstr>
      <vt:lpstr>Performance Management</vt:lpstr>
      <vt:lpstr>Compensation</vt:lpstr>
      <vt:lpstr>Repatriation</vt:lpstr>
      <vt:lpstr>Human Resource Management in the Host Country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Management: Human Resource Management</dc:title>
  <dc:creator>Shinnar, Rachel Sheli</dc:creator>
  <cp:lastModifiedBy>Shinnar, Rachel Sheli</cp:lastModifiedBy>
  <cp:revision>37</cp:revision>
  <dcterms:created xsi:type="dcterms:W3CDTF">2017-05-15T16:12:08Z</dcterms:created>
  <dcterms:modified xsi:type="dcterms:W3CDTF">2018-06-01T17:49:49Z</dcterms:modified>
</cp:coreProperties>
</file>