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70" r:id="rId9"/>
    <p:sldId id="263" r:id="rId10"/>
    <p:sldId id="275" r:id="rId11"/>
    <p:sldId id="269" r:id="rId12"/>
    <p:sldId id="273" r:id="rId13"/>
    <p:sldId id="272" r:id="rId14"/>
    <p:sldId id="274" r:id="rId15"/>
    <p:sldId id="264" r:id="rId16"/>
    <p:sldId id="265" r:id="rId17"/>
    <p:sldId id="266" r:id="rId18"/>
    <p:sldId id="267" r:id="rId19"/>
    <p:sldId id="268" r:id="rId2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5" autoAdjust="0"/>
    <p:restoredTop sz="65422" autoAdjust="0"/>
  </p:normalViewPr>
  <p:slideViewPr>
    <p:cSldViewPr snapToGrid="0">
      <p:cViewPr varScale="1">
        <p:scale>
          <a:sx n="72" d="100"/>
          <a:sy n="72" d="100"/>
        </p:scale>
        <p:origin x="1356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90" d="100"/>
          <a:sy n="90" d="100"/>
        </p:scale>
        <p:origin x="301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26CF5CC-A962-468A-BE56-624855B177ED}" type="datetimeFigureOut">
              <a:rPr lang="en-US" smtClean="0"/>
              <a:t>6/1/2018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1C939E1-667F-4A2D-9D2B-437B73023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68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39" y="4473891"/>
            <a:ext cx="5710393" cy="3893931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939E1-667F-4A2D-9D2B-437B730231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722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 smtClean="0">
                <a:latin typeface="Arial" panose="020B0604020202020204" pitchFamily="34" charset="0"/>
              </a:rPr>
              <a:t> </a:t>
            </a:r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8C2D1B-E1E1-4D7B-BD46-34FB3DB29090}" type="slidenum">
              <a:rPr lang="en-US" altLang="en-US" smtClean="0">
                <a:latin typeface="Arial" panose="020B0604020202020204" pitchFamily="34" charset="0"/>
              </a:rPr>
              <a:pPr/>
              <a:t>10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6542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97256" y="4473892"/>
            <a:ext cx="5912104" cy="2196275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939E1-667F-4A2D-9D2B-437B7302310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8899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67024" y="917501"/>
            <a:ext cx="2929907" cy="164849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12652" y="2565992"/>
            <a:ext cx="6592186" cy="6599274"/>
          </a:xfrm>
        </p:spPr>
        <p:txBody>
          <a:bodyPr/>
          <a:lstStyle/>
          <a:p>
            <a:pPr marL="171450" indent="-171450">
              <a:buFont typeface="Wingdings" panose="05000000000000000000" pitchFamily="2" charset="2"/>
              <a:buChar char="à"/>
              <a:defRPr/>
            </a:pPr>
            <a:r>
              <a:rPr lang="en-US" altLang="en-US" dirty="0" smtClean="0"/>
              <a:t> </a:t>
            </a:r>
            <a:endParaRPr 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4B123D8-B539-493D-99D5-6263BB3693E5}" type="slidenum">
              <a:rPr lang="en-US" altLang="en-US" smtClean="0">
                <a:latin typeface="Arial" panose="020B0604020202020204" pitchFamily="34" charset="0"/>
              </a:rPr>
              <a:pPr/>
              <a:t>12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0144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33425" y="989013"/>
            <a:ext cx="5575300" cy="313690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</a:rPr>
              <a:t> </a:t>
            </a:r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A431F66-0BEC-41A1-BF2B-A38087FD4BFB}" type="slidenum">
              <a:rPr lang="en-US" altLang="en-US" smtClean="0">
                <a:latin typeface="Arial" panose="020B0604020202020204" pitchFamily="34" charset="0"/>
              </a:rPr>
              <a:pPr/>
              <a:t>13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3302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xfrm>
            <a:off x="506413" y="4411663"/>
            <a:ext cx="5564187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lvl="2" indent="-342900"/>
            <a:r>
              <a:rPr lang="en-US" alt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D603ED9-E2B8-4F74-8197-92582E6F2153}" type="slidenum">
              <a:rPr lang="en-US" altLang="en-US" smtClean="0">
                <a:latin typeface="Arial" panose="020B0604020202020204" pitchFamily="34" charset="0"/>
              </a:rPr>
              <a:pPr/>
              <a:t>14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0045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939E1-667F-4A2D-9D2B-437B7302310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615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73976" lvl="2" indent="-473976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275F4-FDF7-4131-9DE2-4D8D6999132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453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19027-E538-4E6C-9A62-8531F3441EE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Notes Placeholder 2"/>
          <p:cNvSpPr txBox="1">
            <a:spLocks/>
          </p:cNvSpPr>
          <p:nvPr/>
        </p:nvSpPr>
        <p:spPr>
          <a:xfrm>
            <a:off x="459571" y="4473892"/>
            <a:ext cx="6270413" cy="435607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73976" lvl="2" indent="-473976"/>
            <a:r>
              <a:rPr lang="en-US" b="1" dirty="0" smtClean="0"/>
              <a:t>Advantages</a:t>
            </a:r>
          </a:p>
          <a:p>
            <a:pPr marL="473976" lvl="2" indent="-473976">
              <a:buFontTx/>
              <a:buChar char="-"/>
            </a:pPr>
            <a:r>
              <a:rPr lang="en-US" dirty="0" smtClean="0"/>
              <a:t>Access to technical expert regardless of location</a:t>
            </a:r>
          </a:p>
          <a:p>
            <a:pPr marL="473976" lvl="2" indent="-473976">
              <a:buFontTx/>
              <a:buChar char="-"/>
            </a:pPr>
            <a:r>
              <a:rPr lang="en-US" dirty="0" smtClean="0"/>
              <a:t>Diverse teams can bring richer and more appropriate solutions in different contexts</a:t>
            </a:r>
          </a:p>
          <a:p>
            <a:pPr marL="473976" lvl="2" indent="-473976">
              <a:buFontTx/>
              <a:buChar char="-"/>
            </a:pPr>
            <a:r>
              <a:rPr lang="en-US" dirty="0" smtClean="0"/>
              <a:t>Broaden team leaders and members’ interpersonal skills</a:t>
            </a:r>
          </a:p>
          <a:p>
            <a:pPr marL="473976" lvl="2" indent="-473976">
              <a:buFontTx/>
              <a:buChar char="-"/>
            </a:pPr>
            <a:r>
              <a:rPr lang="en-US" dirty="0" smtClean="0"/>
              <a:t>Build company wide network (reduce silos)</a:t>
            </a:r>
          </a:p>
          <a:p>
            <a:pPr marL="473976" lvl="2" indent="-473976">
              <a:buFontTx/>
              <a:buChar char="-"/>
            </a:pPr>
            <a:r>
              <a:rPr lang="en-US" dirty="0" smtClean="0"/>
              <a:t>Reduces cost of travel</a:t>
            </a:r>
          </a:p>
          <a:p>
            <a:pPr marL="473976" lvl="2" indent="-473976">
              <a:buFontTx/>
              <a:buChar char="-"/>
            </a:pPr>
            <a:r>
              <a:rPr lang="en-US" dirty="0" smtClean="0"/>
              <a:t>Reduces disruption to employee’s family life</a:t>
            </a:r>
          </a:p>
          <a:p>
            <a:endParaRPr lang="en-US" dirty="0" smtClean="0"/>
          </a:p>
          <a:p>
            <a:r>
              <a:rPr lang="en-US" b="1" dirty="0" smtClean="0"/>
              <a:t>Challenges</a:t>
            </a:r>
          </a:p>
          <a:p>
            <a:pPr marL="640594" lvl="1" indent="-174708">
              <a:buFont typeface="Arial" panose="020B0604020202020204" pitchFamily="34" charset="0"/>
              <a:buChar char="•"/>
            </a:pPr>
            <a:r>
              <a:rPr lang="en-US" dirty="0" smtClean="0"/>
              <a:t>Increased communication difficulties</a:t>
            </a:r>
          </a:p>
          <a:p>
            <a:pPr marL="640594" lvl="1" indent="-174708">
              <a:buFont typeface="Arial" panose="020B0604020202020204" pitchFamily="34" charset="0"/>
              <a:buChar char="•"/>
            </a:pPr>
            <a:r>
              <a:rPr lang="en-US" dirty="0" smtClean="0"/>
              <a:t>Interpersonal conflicts</a:t>
            </a:r>
          </a:p>
          <a:p>
            <a:pPr marL="640594" lvl="1" indent="-174708">
              <a:buFont typeface="Arial" panose="020B0604020202020204" pitchFamily="34" charset="0"/>
              <a:buChar char="•"/>
            </a:pPr>
            <a:r>
              <a:rPr lang="en-US" dirty="0" smtClean="0"/>
              <a:t>More time consuming</a:t>
            </a:r>
          </a:p>
          <a:p>
            <a:pPr marL="640594" lvl="1" indent="-174708">
              <a:buFont typeface="Arial" panose="020B0604020202020204" pitchFamily="34" charset="0"/>
              <a:buChar char="•"/>
            </a:pPr>
            <a:r>
              <a:rPr lang="en-US" dirty="0" smtClean="0"/>
              <a:t>Higher costs</a:t>
            </a:r>
          </a:p>
          <a:p>
            <a:pPr marL="0" lvl="3"/>
            <a:r>
              <a:rPr lang="en-US" b="1" dirty="0" smtClean="0"/>
              <a:t>From article:</a:t>
            </a:r>
          </a:p>
          <a:p>
            <a:pPr marL="473976" lvl="3" indent="-473976">
              <a:buFont typeface="Arial" panose="020B0604020202020204" pitchFamily="34" charset="0"/>
              <a:buChar char="•"/>
            </a:pPr>
            <a:r>
              <a:rPr lang="en-US" dirty="0" smtClean="0"/>
              <a:t>Leadership challenge</a:t>
            </a:r>
          </a:p>
          <a:p>
            <a:pPr marL="939862" lvl="4" indent="-473976">
              <a:buFont typeface="Arial" panose="020B0604020202020204" pitchFamily="34" charset="0"/>
              <a:buChar char="•"/>
            </a:pPr>
            <a:r>
              <a:rPr lang="en-US" dirty="0" smtClean="0"/>
              <a:t>Managing  task</a:t>
            </a:r>
          </a:p>
          <a:p>
            <a:pPr marL="939862" lvl="4" indent="-473976">
              <a:buFont typeface="Arial" panose="020B0604020202020204" pitchFamily="34" charset="0"/>
              <a:buChar char="•"/>
            </a:pPr>
            <a:r>
              <a:rPr lang="en-US" dirty="0" smtClean="0"/>
              <a:t>Managing people</a:t>
            </a:r>
          </a:p>
          <a:p>
            <a:pPr marL="939862" lvl="4" indent="-473976">
              <a:buFont typeface="Arial" panose="020B0604020202020204" pitchFamily="34" charset="0"/>
              <a:buChar char="•"/>
            </a:pPr>
            <a:r>
              <a:rPr lang="en-US" dirty="0" smtClean="0"/>
              <a:t>Managing language issues</a:t>
            </a:r>
          </a:p>
          <a:p>
            <a:pPr marL="939862" lvl="4" indent="-473976">
              <a:buFont typeface="Arial" panose="020B0604020202020204" pitchFamily="34" charset="0"/>
              <a:buChar char="•"/>
            </a:pPr>
            <a:r>
              <a:rPr lang="en-US" dirty="0" smtClean="0"/>
              <a:t>Managing cultural issues</a:t>
            </a:r>
          </a:p>
          <a:p>
            <a:pPr marL="939862" lvl="4" indent="-473976">
              <a:buFont typeface="Arial" panose="020B0604020202020204" pitchFamily="34" charset="0"/>
              <a:buChar char="•"/>
            </a:pPr>
            <a:r>
              <a:rPr lang="en-US" dirty="0" smtClean="0"/>
              <a:t>Managing the matrix</a:t>
            </a:r>
          </a:p>
          <a:p>
            <a:pPr marL="473976" lvl="3" indent="-473976">
              <a:buFont typeface="Arial" panose="020B0604020202020204" pitchFamily="34" charset="0"/>
              <a:buChar char="•"/>
            </a:pPr>
            <a:r>
              <a:rPr lang="en-US" dirty="0" smtClean="0"/>
              <a:t>Virtual aspects of communication</a:t>
            </a:r>
          </a:p>
          <a:p>
            <a:pPr marL="473976" lvl="3" indent="-473976">
              <a:buFont typeface="Arial" panose="020B0604020202020204" pitchFamily="34" charset="0"/>
              <a:buChar char="•"/>
            </a:pPr>
            <a:r>
              <a:rPr lang="en-US" dirty="0" smtClean="0"/>
              <a:t>developing trust</a:t>
            </a:r>
          </a:p>
        </p:txBody>
      </p:sp>
    </p:spTree>
    <p:extLst>
      <p:ext uri="{BB962C8B-B14F-4D97-AF65-F5344CB8AC3E}">
        <p14:creationId xmlns:p14="http://schemas.microsoft.com/office/powerpoint/2010/main" val="32479869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19027-E538-4E6C-9A62-8531F3441EE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1414" y="4405361"/>
            <a:ext cx="6227572" cy="4599720"/>
          </a:xfrm>
          <a:prstGeom prst="rect">
            <a:avLst/>
          </a:prstGeom>
          <a:noFill/>
        </p:spPr>
        <p:txBody>
          <a:bodyPr wrap="square" lIns="93177" tIns="46589" rIns="93177" bIns="46589" rtlCol="0">
            <a:spAutoFit/>
          </a:bodyPr>
          <a:lstStyle/>
          <a:p>
            <a:r>
              <a:rPr lang="en-US" sz="1200" b="1" dirty="0"/>
              <a:t>LEADERSHIP CHALLENGE </a:t>
            </a:r>
            <a:r>
              <a:rPr lang="en-US" sz="1200" dirty="0"/>
              <a:t>Lead without formal authority but through the ability to develop trust and respect</a:t>
            </a:r>
          </a:p>
          <a:p>
            <a:r>
              <a:rPr lang="en-US" sz="1200" b="1" dirty="0"/>
              <a:t>VIRTUAL COMMUNICATION</a:t>
            </a:r>
          </a:p>
          <a:p>
            <a:r>
              <a:rPr lang="en-US" sz="1200" dirty="0"/>
              <a:t>	Time differences (asynchronous work BUT work/life disruption)  </a:t>
            </a:r>
            <a:r>
              <a:rPr lang="en-US" sz="1200" dirty="0">
                <a:sym typeface="Wingdings" panose="05000000000000000000" pitchFamily="2" charset="2"/>
              </a:rPr>
              <a:t> rotate</a:t>
            </a:r>
            <a:endParaRPr lang="en-US" sz="1200" dirty="0"/>
          </a:p>
          <a:p>
            <a:r>
              <a:rPr lang="en-US" sz="1200" dirty="0"/>
              <a:t>	Lack of face-to-face contact </a:t>
            </a:r>
            <a:r>
              <a:rPr lang="en-US" sz="1200" dirty="0">
                <a:sym typeface="Wingdings" panose="05000000000000000000" pitchFamily="2" charset="2"/>
              </a:rPr>
              <a:t> miss ‘office atmosphere’</a:t>
            </a:r>
          </a:p>
          <a:p>
            <a:r>
              <a:rPr lang="en-US" sz="1200" dirty="0">
                <a:sym typeface="Wingdings" panose="05000000000000000000" pitchFamily="2" charset="2"/>
              </a:rPr>
              <a:t>	lower richness channel (lack facial expression &amp; body language)</a:t>
            </a:r>
          </a:p>
          <a:p>
            <a:r>
              <a:rPr lang="en-US" sz="1200" dirty="0">
                <a:sym typeface="Wingdings" panose="05000000000000000000" pitchFamily="2" charset="2"/>
              </a:rPr>
              <a:t>	 importance of meeting face-to-face at first and then periodically</a:t>
            </a:r>
          </a:p>
          <a:p>
            <a:r>
              <a:rPr lang="en-US" sz="1200" b="1" dirty="0"/>
              <a:t>DEVELOPPING TRUST </a:t>
            </a:r>
            <a:r>
              <a:rPr lang="en-US" sz="1200" dirty="0"/>
              <a:t>can be facilitate by</a:t>
            </a:r>
          </a:p>
          <a:p>
            <a:r>
              <a:rPr lang="en-US" sz="1200" dirty="0"/>
              <a:t>	initial &amp; periodic  face-to-face meeting</a:t>
            </a:r>
          </a:p>
          <a:p>
            <a:r>
              <a:rPr lang="en-US" sz="1200" dirty="0"/>
              <a:t>	formal team building session with facilitator + time to socialize</a:t>
            </a:r>
          </a:p>
          <a:p>
            <a:r>
              <a:rPr lang="en-US" sz="1200" b="1" dirty="0"/>
              <a:t>	</a:t>
            </a:r>
            <a:r>
              <a:rPr lang="en-US" sz="1200" dirty="0"/>
              <a:t>clearly articulate rules/norms</a:t>
            </a:r>
          </a:p>
          <a:p>
            <a:r>
              <a:rPr lang="en-US" sz="1200" dirty="0"/>
              <a:t>	Give time to (form/norm/storm)</a:t>
            </a:r>
            <a:endParaRPr lang="en-US" sz="1200" b="1" dirty="0"/>
          </a:p>
          <a:p>
            <a:r>
              <a:rPr lang="en-US" sz="1200" dirty="0"/>
              <a:t>“Problems are easier to solve if you know  the person on the other side of the line”</a:t>
            </a:r>
          </a:p>
          <a:p>
            <a:r>
              <a:rPr lang="en-US" sz="1200" dirty="0"/>
              <a:t>3-9 months to build trust, if turnover, need to start over!</a:t>
            </a:r>
          </a:p>
          <a:p>
            <a:r>
              <a:rPr lang="en-US" sz="1200" b="1" dirty="0"/>
              <a:t>Managing the task:  </a:t>
            </a:r>
            <a:r>
              <a:rPr lang="en-US" sz="1200" dirty="0"/>
              <a:t>keeping everyone “in the loop” + regularly checking for agreement</a:t>
            </a:r>
            <a:endParaRPr lang="en-US" sz="1200" b="1" dirty="0"/>
          </a:p>
          <a:p>
            <a:r>
              <a:rPr lang="en-US" sz="1200" b="1" dirty="0"/>
              <a:t>Managing people: </a:t>
            </a:r>
            <a:r>
              <a:rPr lang="en-US" sz="1200" dirty="0"/>
              <a:t>team leaders role in relationship building &amp; maintenance. Match leadership style to culture (empathy for work pressure/role conflict)</a:t>
            </a:r>
            <a:endParaRPr lang="en-US" sz="1200" b="1" dirty="0"/>
          </a:p>
          <a:p>
            <a:r>
              <a:rPr lang="en-US" sz="1200" b="1" dirty="0"/>
              <a:t>Managing language and cultural issues: </a:t>
            </a:r>
            <a:r>
              <a:rPr lang="en-US" sz="1200" dirty="0"/>
              <a:t>find team members who can bridge the language &amp; culture gap between project team and line functions. Different communication styles across cultures. Use of English. Summarize points to ensure understanding / agreement</a:t>
            </a:r>
            <a:endParaRPr lang="en-US" sz="1200" b="1" dirty="0"/>
          </a:p>
          <a:p>
            <a:r>
              <a:rPr lang="en-US" sz="1200" b="1" dirty="0"/>
              <a:t>Managing the matrix: </a:t>
            </a:r>
            <a:r>
              <a:rPr lang="en-US" sz="1200" dirty="0"/>
              <a:t>in the matrix structure team members listened more to their line function management than to team management. Puts burden on team leader to network with functional area managers </a:t>
            </a:r>
            <a:endParaRPr lang="en-US" sz="1200" b="1" dirty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315440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19027-E538-4E6C-9A62-8531F3441EED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Notes Placeholder 2"/>
          <p:cNvSpPr txBox="1">
            <a:spLocks/>
          </p:cNvSpPr>
          <p:nvPr/>
        </p:nvSpPr>
        <p:spPr>
          <a:xfrm>
            <a:off x="856827" y="462883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Overcoming Challenges:</a:t>
            </a:r>
          </a:p>
          <a:p>
            <a:pPr marL="0" lvl="3"/>
            <a:r>
              <a:rPr lang="en-US" b="1" dirty="0" smtClean="0"/>
              <a:t>Leadership challenge</a:t>
            </a:r>
            <a:r>
              <a:rPr lang="en-US" dirty="0" smtClean="0"/>
              <a:t>: Select creative leaders who have a collaborative leadership style and excellent communication skills. Able to manage cultural differences of team members. Communicate across time zones (keep it fair) </a:t>
            </a:r>
          </a:p>
          <a:p>
            <a:pPr marL="0" lvl="3"/>
            <a:r>
              <a:rPr lang="en-US" b="1" dirty="0" smtClean="0"/>
              <a:t>Virtual aspects of communication</a:t>
            </a:r>
            <a:r>
              <a:rPr lang="en-US" dirty="0" smtClean="0"/>
              <a:t>: facilitate face-to-face meetings (rotating locations) and trust building </a:t>
            </a:r>
          </a:p>
          <a:p>
            <a:pPr marL="0" lvl="3"/>
            <a:r>
              <a:rPr lang="en-US" b="1" dirty="0" smtClean="0"/>
              <a:t>developing trust</a:t>
            </a:r>
            <a:r>
              <a:rPr lang="en-US" dirty="0" smtClean="0"/>
              <a:t>: language and intercultural communication training .</a:t>
            </a:r>
          </a:p>
          <a:p>
            <a:pPr marL="0" lvl="3"/>
            <a:r>
              <a:rPr lang="en-US" dirty="0" smtClean="0"/>
              <a:t>Manage turnover which is common in intl. teams: impacts trust and efficiency</a:t>
            </a:r>
          </a:p>
        </p:txBody>
      </p:sp>
    </p:spTree>
    <p:extLst>
      <p:ext uri="{BB962C8B-B14F-4D97-AF65-F5344CB8AC3E}">
        <p14:creationId xmlns:p14="http://schemas.microsoft.com/office/powerpoint/2010/main" val="3258456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64906" y="580398"/>
            <a:ext cx="3570620" cy="200880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97713" y="2589206"/>
            <a:ext cx="6496492" cy="6361627"/>
          </a:xfrm>
        </p:spPr>
        <p:txBody>
          <a:bodyPr/>
          <a:lstStyle/>
          <a:p>
            <a:pPr marL="0" lvl="1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19027-E538-4E6C-9A62-8531F3441EE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039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19027-E538-4E6C-9A62-8531F3441EE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919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57048" y="4473892"/>
            <a:ext cx="6531356" cy="4450652"/>
          </a:xfrm>
        </p:spPr>
        <p:txBody>
          <a:bodyPr/>
          <a:lstStyle/>
          <a:p>
            <a:pPr marL="0" lvl="1"/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19027-E538-4E6C-9A62-8531F3441EE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52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25487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15365" y="3710763"/>
            <a:ext cx="6368205" cy="5252484"/>
          </a:xfrm>
        </p:spPr>
        <p:txBody>
          <a:bodyPr/>
          <a:lstStyle/>
          <a:p>
            <a:pPr marL="0" lvl="2">
              <a:lnSpc>
                <a:spcPct val="150000"/>
              </a:lnSpc>
            </a:pPr>
            <a:r>
              <a:rPr lang="en-US" altLang="en-US" b="1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19027-E538-4E6C-9A62-8531F3441EE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38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19027-E538-4E6C-9A62-8531F3441EE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148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54102" y="414670"/>
            <a:ext cx="2427231" cy="114477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80753" y="1701209"/>
            <a:ext cx="6581554" cy="7453424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19027-E538-4E6C-9A62-8531F3441EE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082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70163" y="661988"/>
            <a:ext cx="2603500" cy="1465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07391" y="2126552"/>
            <a:ext cx="6618986" cy="7018782"/>
          </a:xfrm>
        </p:spPr>
        <p:txBody>
          <a:bodyPr/>
          <a:lstStyle/>
          <a:p>
            <a:pPr marL="465887" indent="-465887"/>
            <a:r>
              <a:rPr lang="en-US" b="1" dirty="0" smtClean="0"/>
              <a:t> </a:t>
            </a: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19027-E538-4E6C-9A62-8531F3441EE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0798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91058" y="1098218"/>
            <a:ext cx="2281960" cy="12834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74675" y="2488019"/>
            <a:ext cx="6554724" cy="6655980"/>
          </a:xfrm>
        </p:spPr>
        <p:txBody>
          <a:bodyPr/>
          <a:lstStyle/>
          <a:p>
            <a:pPr marL="465887" indent="-465887"/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19027-E538-4E6C-9A62-8531F3441EE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504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db.com/media/rm3734609664/tt024077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01523" y="-157701"/>
            <a:ext cx="10114384" cy="2641913"/>
          </a:xfrm>
        </p:spPr>
        <p:txBody>
          <a:bodyPr/>
          <a:lstStyle/>
          <a:p>
            <a:pPr algn="ctr"/>
            <a:r>
              <a:rPr lang="en-US" sz="4000" dirty="0" smtClean="0"/>
              <a:t>Working in International Teams</a:t>
            </a:r>
            <a:endParaRPr lang="en-US" sz="4000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>
            <a:noAutofit/>
          </a:bodyPr>
          <a:lstStyle/>
          <a:p>
            <a:pPr algn="l"/>
            <a:r>
              <a:rPr lang="en-US" sz="3000" dirty="0" smtClean="0">
                <a:solidFill>
                  <a:schemeClr val="tx1"/>
                </a:solidFill>
              </a:rPr>
              <a:t>Angers, France</a:t>
            </a:r>
          </a:p>
          <a:p>
            <a:pPr algn="l"/>
            <a:r>
              <a:rPr lang="en-US" sz="3000" dirty="0" smtClean="0">
                <a:solidFill>
                  <a:schemeClr val="tx1"/>
                </a:solidFill>
              </a:rPr>
              <a:t>Summer 2018</a:t>
            </a:r>
            <a:endParaRPr lang="en-U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449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828800" y="533400"/>
            <a:ext cx="8534400" cy="1143000"/>
          </a:xfrm>
        </p:spPr>
        <p:txBody>
          <a:bodyPr/>
          <a:lstStyle/>
          <a:p>
            <a:r>
              <a:rPr lang="en-US" altLang="en-US" sz="4000" b="1"/>
              <a:t>Team Leadership &amp; Cohesiveness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500" b="1"/>
              <a:t>Transaction leader:</a:t>
            </a:r>
            <a:r>
              <a:rPr lang="en-US" altLang="en-US" sz="2500">
                <a:sym typeface="Wingdings" panose="05000000000000000000" pitchFamily="2" charset="2"/>
              </a:rPr>
              <a:t> Instrumental cohesion</a:t>
            </a:r>
          </a:p>
          <a:p>
            <a:pPr lvl="1"/>
            <a:r>
              <a:rPr lang="en-US" altLang="en-US" sz="2100">
                <a:sym typeface="Wingdings" panose="05000000000000000000" pitchFamily="2" charset="2"/>
              </a:rPr>
              <a:t>Fragile</a:t>
            </a:r>
          </a:p>
          <a:p>
            <a:r>
              <a:rPr lang="en-US" altLang="en-US" sz="2500" b="1">
                <a:sym typeface="Wingdings" panose="05000000000000000000" pitchFamily="2" charset="2"/>
              </a:rPr>
              <a:t>Transforming Leader: </a:t>
            </a:r>
            <a:r>
              <a:rPr lang="en-US" altLang="en-US" sz="2500">
                <a:sym typeface="Wingdings" panose="05000000000000000000" pitchFamily="2" charset="2"/>
              </a:rPr>
              <a:t>Emotional Cohesion</a:t>
            </a:r>
          </a:p>
          <a:p>
            <a:pPr lvl="1"/>
            <a:r>
              <a:rPr lang="en-US" altLang="en-US" sz="2100">
                <a:sym typeface="Wingdings" panose="05000000000000000000" pitchFamily="2" charset="2"/>
              </a:rPr>
              <a:t>Moderate</a:t>
            </a:r>
          </a:p>
          <a:p>
            <a:r>
              <a:rPr lang="en-US" altLang="en-US" sz="2500" b="1">
                <a:sym typeface="Wingdings" panose="05000000000000000000" pitchFamily="2" charset="2"/>
              </a:rPr>
              <a:t>Transcendent Leader: </a:t>
            </a:r>
            <a:r>
              <a:rPr lang="en-US" altLang="en-US" sz="2500">
                <a:sym typeface="Wingdings" panose="05000000000000000000" pitchFamily="2" charset="2"/>
              </a:rPr>
              <a:t>Structural Cohesion</a:t>
            </a:r>
          </a:p>
          <a:p>
            <a:pPr lvl="1"/>
            <a:r>
              <a:rPr lang="en-US" altLang="en-US" sz="2100">
                <a:sym typeface="Wingdings" panose="05000000000000000000" pitchFamily="2" charset="2"/>
              </a:rPr>
              <a:t>Strongest</a:t>
            </a:r>
            <a:endParaRPr lang="en-US" altLang="en-US" sz="2100"/>
          </a:p>
        </p:txBody>
      </p:sp>
    </p:spTree>
    <p:extLst>
      <p:ext uri="{BB962C8B-B14F-4D97-AF65-F5344CB8AC3E}">
        <p14:creationId xmlns:p14="http://schemas.microsoft.com/office/powerpoint/2010/main" val="683511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Differences &amp; Leadership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09929"/>
            <a:ext cx="8596668" cy="4331434"/>
          </a:xfrm>
        </p:spPr>
        <p:txBody>
          <a:bodyPr>
            <a:normAutofit/>
          </a:bodyPr>
          <a:lstStyle/>
          <a:p>
            <a:r>
              <a:rPr lang="en-US" dirty="0" smtClean="0"/>
              <a:t>Thinking about the cultural differences discussed, what implications can you draw for team leadership style?</a:t>
            </a:r>
          </a:p>
          <a:p>
            <a:pPr lvl="1"/>
            <a:r>
              <a:rPr lang="en-US" dirty="0" smtClean="0"/>
              <a:t>Power Distance</a:t>
            </a:r>
          </a:p>
          <a:p>
            <a:pPr lvl="1"/>
            <a:r>
              <a:rPr lang="en-US" dirty="0" smtClean="0"/>
              <a:t>Uncertainty Avoidance</a:t>
            </a:r>
          </a:p>
          <a:p>
            <a:pPr lvl="1"/>
            <a:r>
              <a:rPr lang="en-US" dirty="0" smtClean="0"/>
              <a:t>Individualism / collectivism</a:t>
            </a:r>
          </a:p>
          <a:p>
            <a:pPr lvl="1"/>
            <a:r>
              <a:rPr lang="en-US" dirty="0" smtClean="0"/>
              <a:t>Masculinity / Femininity OR performance / humane orientation</a:t>
            </a:r>
          </a:p>
          <a:p>
            <a:pPr lvl="1"/>
            <a:r>
              <a:rPr lang="en-US" dirty="0" smtClean="0"/>
              <a:t>Universalism / particularism</a:t>
            </a:r>
          </a:p>
          <a:p>
            <a:pPr lvl="1"/>
            <a:r>
              <a:rPr lang="en-US" dirty="0" smtClean="0"/>
              <a:t>Neutral / affective</a:t>
            </a:r>
          </a:p>
          <a:p>
            <a:pPr lvl="1"/>
            <a:r>
              <a:rPr lang="en-US" dirty="0" smtClean="0"/>
              <a:t>Achievement / ascription</a:t>
            </a:r>
          </a:p>
          <a:p>
            <a:pPr lvl="1"/>
            <a:r>
              <a:rPr lang="en-US" dirty="0" smtClean="0"/>
              <a:t>Mono-chronic </a:t>
            </a:r>
            <a:r>
              <a:rPr lang="en-US" smtClean="0"/>
              <a:t>/ poly-chronic</a:t>
            </a:r>
            <a:endParaRPr lang="en-US" dirty="0" smtClean="0"/>
          </a:p>
          <a:p>
            <a:pPr lvl="1"/>
            <a:r>
              <a:rPr lang="en-US" dirty="0" smtClean="0"/>
              <a:t>High / low context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730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Roles in Teams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549965" y="1497497"/>
            <a:ext cx="3962400" cy="430212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altLang="en-US" sz="2500" b="1" dirty="0"/>
              <a:t>Task Facilitating Roles</a:t>
            </a:r>
          </a:p>
          <a:p>
            <a:pPr lvl="1"/>
            <a:r>
              <a:rPr lang="en-US" altLang="en-US" sz="2000" dirty="0"/>
              <a:t>Direction giving</a:t>
            </a:r>
          </a:p>
          <a:p>
            <a:pPr lvl="1"/>
            <a:r>
              <a:rPr lang="en-US" altLang="en-US" sz="2000" dirty="0"/>
              <a:t>Information seeking</a:t>
            </a:r>
          </a:p>
          <a:p>
            <a:pPr lvl="1"/>
            <a:r>
              <a:rPr lang="en-US" altLang="en-US" sz="2000" dirty="0"/>
              <a:t>Information giving</a:t>
            </a:r>
          </a:p>
          <a:p>
            <a:pPr lvl="1"/>
            <a:r>
              <a:rPr lang="en-US" altLang="en-US" sz="2000" dirty="0"/>
              <a:t>Elaborating</a:t>
            </a:r>
          </a:p>
          <a:p>
            <a:pPr lvl="1"/>
            <a:r>
              <a:rPr lang="en-US" altLang="en-US" sz="2000" dirty="0"/>
              <a:t>Urging</a:t>
            </a:r>
          </a:p>
          <a:p>
            <a:pPr lvl="1"/>
            <a:r>
              <a:rPr lang="en-US" altLang="en-US" sz="2000" dirty="0"/>
              <a:t>Monitoring</a:t>
            </a:r>
          </a:p>
          <a:p>
            <a:pPr lvl="1"/>
            <a:r>
              <a:rPr lang="en-US" altLang="en-US" sz="2000" dirty="0"/>
              <a:t>Analyzing</a:t>
            </a:r>
          </a:p>
          <a:p>
            <a:pPr lvl="1"/>
            <a:r>
              <a:rPr lang="en-US" altLang="en-US" sz="2000" dirty="0"/>
              <a:t>Reality testing</a:t>
            </a:r>
          </a:p>
          <a:p>
            <a:pPr lvl="1"/>
            <a:r>
              <a:rPr lang="en-US" altLang="en-US" sz="2000" dirty="0"/>
              <a:t>Enforcing</a:t>
            </a:r>
          </a:p>
          <a:p>
            <a:pPr lvl="1"/>
            <a:r>
              <a:rPr lang="en-US" altLang="en-US" sz="2000" dirty="0"/>
              <a:t>Summarizing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683383" y="1497496"/>
            <a:ext cx="4419600" cy="430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377950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+mn-lt"/>
              </a:defRPr>
            </a:lvl3pPr>
            <a:lvl4pPr marL="1827213" indent="-438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297113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  <a:defRPr/>
            </a:pPr>
            <a:r>
              <a:rPr lang="en-US" sz="2500" b="1" kern="0" dirty="0"/>
              <a:t>Relationship Building Roles</a:t>
            </a:r>
          </a:p>
          <a:p>
            <a:pPr lvl="1">
              <a:defRPr/>
            </a:pPr>
            <a:r>
              <a:rPr lang="en-US" sz="2000" kern="0" dirty="0"/>
              <a:t>Supporting</a:t>
            </a:r>
          </a:p>
          <a:p>
            <a:pPr lvl="1">
              <a:defRPr/>
            </a:pPr>
            <a:r>
              <a:rPr lang="en-US" sz="2000" kern="0" dirty="0"/>
              <a:t>Harmonizing</a:t>
            </a:r>
          </a:p>
          <a:p>
            <a:pPr lvl="1">
              <a:defRPr/>
            </a:pPr>
            <a:r>
              <a:rPr lang="en-US" sz="2000" kern="0" dirty="0"/>
              <a:t>Tension relieving</a:t>
            </a:r>
          </a:p>
          <a:p>
            <a:pPr lvl="1">
              <a:defRPr/>
            </a:pPr>
            <a:r>
              <a:rPr lang="en-US" sz="2000" kern="0" dirty="0"/>
              <a:t>Confronting</a:t>
            </a:r>
          </a:p>
          <a:p>
            <a:pPr lvl="1">
              <a:defRPr/>
            </a:pPr>
            <a:r>
              <a:rPr lang="en-US" sz="2000" kern="0" dirty="0"/>
              <a:t>Energizing</a:t>
            </a:r>
          </a:p>
          <a:p>
            <a:pPr lvl="1">
              <a:defRPr/>
            </a:pPr>
            <a:r>
              <a:rPr lang="en-US" sz="2000" kern="0" dirty="0"/>
              <a:t>Developing</a:t>
            </a:r>
          </a:p>
          <a:p>
            <a:pPr lvl="1">
              <a:defRPr/>
            </a:pPr>
            <a:r>
              <a:rPr lang="en-US" sz="2000" kern="0" dirty="0"/>
              <a:t>Consensus building</a:t>
            </a:r>
          </a:p>
          <a:p>
            <a:pPr lvl="1">
              <a:defRPr/>
            </a:pPr>
            <a:r>
              <a:rPr lang="en-US" sz="2000" kern="0" dirty="0"/>
              <a:t>emphasizing</a:t>
            </a:r>
          </a:p>
        </p:txBody>
      </p:sp>
    </p:spTree>
    <p:extLst>
      <p:ext uri="{BB962C8B-B14F-4D97-AF65-F5344CB8AC3E}">
        <p14:creationId xmlns:p14="http://schemas.microsoft.com/office/powerpoint/2010/main" val="3700853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Conflict Management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1004876"/>
              </p:ext>
            </p:extLst>
          </p:nvPr>
        </p:nvGraphicFramePr>
        <p:xfrm>
          <a:off x="1355035" y="2061819"/>
          <a:ext cx="7086600" cy="3697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1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9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5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45105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Agreement</a:t>
                      </a:r>
                    </a:p>
                    <a:p>
                      <a:pPr algn="ctr"/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Disagreement</a:t>
                      </a:r>
                      <a:endParaRPr lang="en-US" sz="1800" dirty="0"/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3273">
                <a:tc>
                  <a:txBody>
                    <a:bodyPr/>
                    <a:lstStyle/>
                    <a:p>
                      <a:endParaRPr lang="en-US" sz="1800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8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Agreement</a:t>
                      </a:r>
                    </a:p>
                    <a:p>
                      <a:endParaRPr lang="en-US" sz="1800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T="45727" marB="45727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/>
                    </a:p>
                    <a:p>
                      <a:pPr algn="ctr"/>
                      <a:endParaRPr lang="en-US" sz="1800" b="1" dirty="0" smtClean="0"/>
                    </a:p>
                    <a:p>
                      <a:pPr algn="ctr"/>
                      <a:r>
                        <a:rPr lang="en-US" sz="1800" b="1" dirty="0" smtClean="0"/>
                        <a:t>Unity</a:t>
                      </a:r>
                    </a:p>
                    <a:p>
                      <a:pPr algn="ctr"/>
                      <a:endParaRPr lang="en-US" sz="1800" b="1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/>
                    </a:p>
                    <a:p>
                      <a:pPr algn="ctr"/>
                      <a:endParaRPr lang="en-US" sz="1800" b="1" dirty="0" smtClean="0"/>
                    </a:p>
                    <a:p>
                      <a:pPr algn="ctr"/>
                      <a:r>
                        <a:rPr lang="en-US" sz="1800" b="1" dirty="0" smtClean="0"/>
                        <a:t>Disagreement</a:t>
                      </a:r>
                      <a:endParaRPr lang="en-US" sz="1800" b="1" dirty="0"/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909">
                <a:tc>
                  <a:txBody>
                    <a:bodyPr/>
                    <a:lstStyle/>
                    <a:p>
                      <a:endParaRPr lang="en-US" sz="18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Disagreement</a:t>
                      </a:r>
                    </a:p>
                    <a:p>
                      <a:endParaRPr lang="en-US" sz="1800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T="45727" marB="45727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/>
                    </a:p>
                    <a:p>
                      <a:pPr algn="ctr"/>
                      <a:r>
                        <a:rPr lang="en-US" sz="1800" b="1" dirty="0" smtClean="0"/>
                        <a:t>Conformity</a:t>
                      </a:r>
                      <a:endParaRPr lang="en-US" sz="1800" b="1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/>
                    </a:p>
                    <a:p>
                      <a:pPr algn="ctr"/>
                      <a:r>
                        <a:rPr lang="en-US" sz="1800" b="1" dirty="0" smtClean="0"/>
                        <a:t>Confrontation</a:t>
                      </a:r>
                      <a:endParaRPr lang="en-US" sz="1800" b="1" dirty="0"/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74435" y="1630018"/>
            <a:ext cx="3276600" cy="431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00" b="1" dirty="0">
                <a:latin typeface="+mj-lt"/>
              </a:rPr>
              <a:t>Rational  Conflict</a:t>
            </a:r>
          </a:p>
        </p:txBody>
      </p:sp>
      <p:sp>
        <p:nvSpPr>
          <p:cNvPr id="6" name="TextBox 5"/>
          <p:cNvSpPr txBox="1"/>
          <p:nvPr/>
        </p:nvSpPr>
        <p:spPr>
          <a:xfrm rot="16200000">
            <a:off x="-601558" y="4196212"/>
            <a:ext cx="3276600" cy="430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00" b="1" dirty="0">
                <a:latin typeface="+mj-lt"/>
              </a:rPr>
              <a:t>Emotional Conflict</a:t>
            </a:r>
          </a:p>
        </p:txBody>
      </p:sp>
    </p:spTree>
    <p:extLst>
      <p:ext uri="{BB962C8B-B14F-4D97-AF65-F5344CB8AC3E}">
        <p14:creationId xmlns:p14="http://schemas.microsoft.com/office/powerpoint/2010/main" val="1276517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344557" y="0"/>
            <a:ext cx="8686800" cy="1600200"/>
          </a:xfrm>
        </p:spPr>
        <p:txBody>
          <a:bodyPr/>
          <a:lstStyle/>
          <a:p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Providing Feedback to Team Members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1073426" y="1931988"/>
            <a:ext cx="8382000" cy="4316412"/>
          </a:xfrm>
        </p:spPr>
        <p:txBody>
          <a:bodyPr>
            <a:normAutofit/>
          </a:bodyPr>
          <a:lstStyle/>
          <a:p>
            <a:pPr marL="342900" lvl="2" indent="-342900"/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Focus on behaviors </a:t>
            </a:r>
          </a:p>
          <a:p>
            <a:pPr marL="342900" lvl="2" indent="-342900"/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Focus on observations</a:t>
            </a:r>
          </a:p>
          <a:p>
            <a:pPr marL="342900" lvl="2" indent="-342900"/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Focus on description</a:t>
            </a:r>
          </a:p>
          <a:p>
            <a:pPr marL="342900" lvl="2" indent="-342900"/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Focus on specific situation / incident</a:t>
            </a:r>
          </a:p>
          <a:p>
            <a:pPr marL="342900" lvl="2" indent="-342900"/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Focus on the present</a:t>
            </a:r>
          </a:p>
          <a:p>
            <a:pPr marL="342900" lvl="2" indent="-342900"/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Share ideas and information</a:t>
            </a:r>
          </a:p>
          <a:p>
            <a:pPr marL="342900" lvl="2" indent="-342900"/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 feedback that is valuable</a:t>
            </a:r>
          </a:p>
          <a:p>
            <a:pPr marL="342900" lvl="2" indent="-342900"/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 feedback at appropriate time and place  </a:t>
            </a:r>
          </a:p>
          <a:p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891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01523" y="-157701"/>
            <a:ext cx="10114384" cy="2641913"/>
          </a:xfrm>
        </p:spPr>
        <p:txBody>
          <a:bodyPr/>
          <a:lstStyle/>
          <a:p>
            <a:pPr algn="ctr"/>
            <a:r>
              <a:rPr lang="en-US" sz="4000" dirty="0" smtClean="0"/>
              <a:t>International Virtual Teams</a:t>
            </a:r>
            <a:endParaRPr lang="en-US" sz="4000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>
            <a:noAutofit/>
          </a:bodyPr>
          <a:lstStyle/>
          <a:p>
            <a:pPr algn="l"/>
            <a:r>
              <a:rPr lang="en-US" sz="3000" dirty="0" smtClean="0">
                <a:solidFill>
                  <a:schemeClr val="tx1"/>
                </a:solidFill>
              </a:rPr>
              <a:t>Angers, France</a:t>
            </a:r>
          </a:p>
          <a:p>
            <a:pPr algn="l"/>
            <a:r>
              <a:rPr lang="en-US" sz="3000" dirty="0" smtClean="0">
                <a:solidFill>
                  <a:schemeClr val="tx1"/>
                </a:solidFill>
              </a:rPr>
              <a:t>Summer 2018</a:t>
            </a:r>
            <a:endParaRPr lang="en-U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005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673" y="577402"/>
            <a:ext cx="8229600" cy="1143000"/>
          </a:xfrm>
        </p:spPr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sz="4000" b="1" dirty="0"/>
              <a:t>Electronic Communication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572" y="1514343"/>
            <a:ext cx="9147220" cy="4525963"/>
          </a:xfrm>
        </p:spPr>
        <p:txBody>
          <a:bodyPr>
            <a:noAutofit/>
          </a:bodyPr>
          <a:lstStyle/>
          <a:p>
            <a:r>
              <a:rPr lang="en-US" sz="3000" dirty="0"/>
              <a:t>What are some electronic communication channels</a:t>
            </a:r>
            <a:r>
              <a:rPr lang="en-US" sz="3000" dirty="0" smtClean="0"/>
              <a:t>?</a:t>
            </a:r>
          </a:p>
          <a:p>
            <a:pPr marL="0" indent="0">
              <a:buNone/>
            </a:pPr>
            <a:endParaRPr lang="en-US" sz="3000" dirty="0"/>
          </a:p>
          <a:p>
            <a:r>
              <a:rPr lang="en-US" sz="3000" dirty="0"/>
              <a:t>What are some advantages of electronic </a:t>
            </a:r>
            <a:r>
              <a:rPr lang="en-US" sz="3000" dirty="0" smtClean="0"/>
              <a:t>communication?</a:t>
            </a:r>
          </a:p>
          <a:p>
            <a:pPr marL="0" indent="0">
              <a:buNone/>
            </a:pPr>
            <a:endParaRPr lang="en-US" sz="3000" dirty="0"/>
          </a:p>
          <a:p>
            <a:r>
              <a:rPr lang="en-US" sz="3000" dirty="0"/>
              <a:t>What are some potential disadvantages of electronic communication?</a:t>
            </a:r>
          </a:p>
        </p:txBody>
      </p:sp>
    </p:spTree>
    <p:extLst>
      <p:ext uri="{BB962C8B-B14F-4D97-AF65-F5344CB8AC3E}">
        <p14:creationId xmlns:p14="http://schemas.microsoft.com/office/powerpoint/2010/main" val="1322583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614" y="609601"/>
            <a:ext cx="861060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Virtual Teams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867" y="1752601"/>
            <a:ext cx="7924800" cy="4802745"/>
          </a:xfrm>
        </p:spPr>
        <p:txBody>
          <a:bodyPr>
            <a:noAutofit/>
          </a:bodyPr>
          <a:lstStyle/>
          <a:p>
            <a:r>
              <a:rPr lang="en-US" sz="2900" dirty="0" smtClean="0"/>
              <a:t> What are some of the advantages of using virtual teams?</a:t>
            </a:r>
          </a:p>
          <a:p>
            <a:endParaRPr lang="en-US" sz="2900" dirty="0" smtClean="0"/>
          </a:p>
          <a:p>
            <a:r>
              <a:rPr lang="en-US" sz="2900" dirty="0" smtClean="0"/>
              <a:t>What are some of the challenges of using virtual teams?</a:t>
            </a:r>
          </a:p>
          <a:p>
            <a:endParaRPr lang="en-US" sz="2900" dirty="0" smtClean="0"/>
          </a:p>
          <a:p>
            <a:r>
              <a:rPr lang="en-US" sz="2900" dirty="0" smtClean="0"/>
              <a:t>What are the challenges detailed in </a:t>
            </a:r>
            <a:r>
              <a:rPr lang="en-US" sz="2900" dirty="0" err="1" smtClean="0"/>
              <a:t>Oertig</a:t>
            </a:r>
            <a:r>
              <a:rPr lang="en-US" sz="2900" dirty="0" smtClean="0"/>
              <a:t> &amp; </a:t>
            </a:r>
            <a:r>
              <a:rPr lang="en-US" sz="2900" dirty="0" err="1" smtClean="0"/>
              <a:t>Buergi’s</a:t>
            </a:r>
            <a:r>
              <a:rPr lang="en-US" sz="2900" dirty="0" smtClean="0"/>
              <a:t> article?</a:t>
            </a:r>
          </a:p>
          <a:p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7187040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3603" y="416417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Virtual team challenges</a:t>
            </a:r>
            <a:endParaRPr lang="en-US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603" y="1559417"/>
            <a:ext cx="8458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Leadership challenge</a:t>
            </a:r>
          </a:p>
          <a:p>
            <a:r>
              <a:rPr lang="en-US" dirty="0" smtClean="0"/>
              <a:t>Time differences</a:t>
            </a:r>
          </a:p>
          <a:p>
            <a:r>
              <a:rPr lang="en-US" dirty="0" smtClean="0"/>
              <a:t>Lack of face-to-face contact </a:t>
            </a:r>
          </a:p>
          <a:p>
            <a:r>
              <a:rPr lang="en-US" dirty="0" smtClean="0"/>
              <a:t>Also</a:t>
            </a:r>
          </a:p>
          <a:p>
            <a:pPr lvl="1"/>
            <a:r>
              <a:rPr lang="en-US" dirty="0" smtClean="0"/>
              <a:t>Managing the task</a:t>
            </a:r>
          </a:p>
          <a:p>
            <a:pPr lvl="1"/>
            <a:r>
              <a:rPr lang="en-US" dirty="0" smtClean="0"/>
              <a:t>Managing people</a:t>
            </a:r>
          </a:p>
          <a:p>
            <a:pPr lvl="1"/>
            <a:r>
              <a:rPr lang="en-US" dirty="0" smtClean="0"/>
              <a:t>Managing language and cultural issues</a:t>
            </a:r>
          </a:p>
          <a:p>
            <a:pPr lvl="1"/>
            <a:r>
              <a:rPr lang="en-US" dirty="0" smtClean="0"/>
              <a:t>Managing the matrix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3742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614" y="609601"/>
            <a:ext cx="861060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International Virtual Teams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867" y="1752601"/>
            <a:ext cx="7924800" cy="4802745"/>
          </a:xfrm>
        </p:spPr>
        <p:txBody>
          <a:bodyPr>
            <a:noAutofit/>
          </a:bodyPr>
          <a:lstStyle/>
          <a:p>
            <a:r>
              <a:rPr lang="en-US" sz="2900" dirty="0" smtClean="0"/>
              <a:t>What are some of the recommendations made in </a:t>
            </a:r>
            <a:r>
              <a:rPr lang="en-US" sz="2900" dirty="0" err="1" smtClean="0"/>
              <a:t>Oertig</a:t>
            </a:r>
            <a:r>
              <a:rPr lang="en-US" sz="2900" dirty="0" smtClean="0"/>
              <a:t> </a:t>
            </a:r>
            <a:r>
              <a:rPr lang="en-US" sz="2900" dirty="0"/>
              <a:t>&amp; </a:t>
            </a:r>
            <a:r>
              <a:rPr lang="en-US" sz="2900" dirty="0" err="1"/>
              <a:t>Buergi’s</a:t>
            </a:r>
            <a:r>
              <a:rPr lang="en-US" sz="2900" dirty="0"/>
              <a:t> article</a:t>
            </a:r>
            <a:r>
              <a:rPr lang="en-US" sz="2900" dirty="0" smtClean="0"/>
              <a:t> to addressing the challenges international virtual teams can face?</a:t>
            </a:r>
          </a:p>
          <a:p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2441595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217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/>
              <a:t>Groups and Teams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888" y="1086117"/>
            <a:ext cx="6038397" cy="5443471"/>
          </a:xfrm>
        </p:spPr>
        <p:txBody>
          <a:bodyPr>
            <a:noAutofit/>
          </a:bodyPr>
          <a:lstStyle/>
          <a:p>
            <a:r>
              <a:rPr lang="en-US" sz="3000" dirty="0" smtClean="0"/>
              <a:t>How </a:t>
            </a:r>
            <a:r>
              <a:rPr lang="en-US" sz="3000" dirty="0"/>
              <a:t>are groups and teams different?</a:t>
            </a:r>
          </a:p>
          <a:p>
            <a:r>
              <a:rPr lang="en-US" sz="3000" dirty="0"/>
              <a:t>What are the three key differences between groups and teams?</a:t>
            </a:r>
          </a:p>
          <a:p>
            <a:r>
              <a:rPr lang="en-US" sz="3000" dirty="0"/>
              <a:t>What are some of the benefits of using teams?</a:t>
            </a:r>
          </a:p>
          <a:p>
            <a:r>
              <a:rPr lang="en-US" sz="3000" dirty="0"/>
              <a:t>Are there any disadvantages to using teams?</a:t>
            </a:r>
          </a:p>
        </p:txBody>
      </p:sp>
      <p:pic>
        <p:nvPicPr>
          <p:cNvPr id="4" name="Picture 2" descr="Ocean's Eleven Poster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9014" y="1524000"/>
            <a:ext cx="2857500" cy="425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367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2248080" y="680860"/>
            <a:ext cx="4941988" cy="1247913"/>
            <a:chOff x="2120348" y="817218"/>
            <a:chExt cx="4119217" cy="1247913"/>
          </a:xfrm>
        </p:grpSpPr>
        <p:sp>
          <p:nvSpPr>
            <p:cNvPr id="2" name="Left-Right Arrow Callout 1"/>
            <p:cNvSpPr/>
            <p:nvPr/>
          </p:nvSpPr>
          <p:spPr>
            <a:xfrm>
              <a:off x="2120348" y="817218"/>
              <a:ext cx="4119217" cy="1247913"/>
            </a:xfrm>
            <a:prstGeom prst="leftRightArrowCallou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Task Complexity</a:t>
              </a: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374378" y="1247914"/>
              <a:ext cx="8755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Simple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5135221" y="1252812"/>
              <a:ext cx="10759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Complex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272812" y="2236904"/>
            <a:ext cx="4818100" cy="1247913"/>
            <a:chOff x="2206941" y="2394244"/>
            <a:chExt cx="4278357" cy="1247913"/>
          </a:xfrm>
        </p:grpSpPr>
        <p:sp>
          <p:nvSpPr>
            <p:cNvPr id="5" name="Left-Right Arrow Callout 4"/>
            <p:cNvSpPr/>
            <p:nvPr/>
          </p:nvSpPr>
          <p:spPr>
            <a:xfrm>
              <a:off x="2206941" y="2394244"/>
              <a:ext cx="4119217" cy="1247913"/>
            </a:xfrm>
            <a:prstGeom prst="leftRightArrowCallou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Time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449928" y="2808984"/>
              <a:ext cx="1000595" cy="36933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No time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824266" y="2808984"/>
              <a:ext cx="16610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Plenty of time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283855" y="3827172"/>
            <a:ext cx="4627840" cy="1247913"/>
            <a:chOff x="2217984" y="3984512"/>
            <a:chExt cx="4119217" cy="1247913"/>
          </a:xfrm>
        </p:grpSpPr>
        <p:sp>
          <p:nvSpPr>
            <p:cNvPr id="8" name="Left-Right Arrow Callout 7"/>
            <p:cNvSpPr/>
            <p:nvPr/>
          </p:nvSpPr>
          <p:spPr>
            <a:xfrm>
              <a:off x="2217984" y="3984512"/>
              <a:ext cx="4119217" cy="1247913"/>
            </a:xfrm>
            <a:prstGeom prst="leftRightArrowCallou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Commitment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218025" y="4415208"/>
              <a:ext cx="1527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Not essential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155556" y="4398020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Essential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 rot="16200000">
            <a:off x="155659" y="2476610"/>
            <a:ext cx="3155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Assign to Individual</a:t>
            </a:r>
          </a:p>
        </p:txBody>
      </p:sp>
      <p:sp>
        <p:nvSpPr>
          <p:cNvPr id="15" name="TextBox 14"/>
          <p:cNvSpPr txBox="1"/>
          <p:nvPr/>
        </p:nvSpPr>
        <p:spPr>
          <a:xfrm rot="5400000">
            <a:off x="5843135" y="2661277"/>
            <a:ext cx="3155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Assign to Team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957453" y="5406788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000" b="1" dirty="0"/>
              <a:t>Factors in the use of Teams </a:t>
            </a:r>
          </a:p>
        </p:txBody>
      </p:sp>
    </p:spTree>
    <p:extLst>
      <p:ext uri="{BB962C8B-B14F-4D97-AF65-F5344CB8AC3E}">
        <p14:creationId xmlns:p14="http://schemas.microsoft.com/office/powerpoint/2010/main" val="3235677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614" y="609601"/>
            <a:ext cx="8610600" cy="1143000"/>
          </a:xfrm>
        </p:spPr>
        <p:txBody>
          <a:bodyPr>
            <a:normAutofit/>
          </a:bodyPr>
          <a:lstStyle/>
          <a:p>
            <a:r>
              <a:rPr lang="en-US" sz="4000" b="1" dirty="0"/>
              <a:t>Structural Issues </a:t>
            </a:r>
            <a:r>
              <a:rPr lang="en-US" sz="4000" b="1" dirty="0" smtClean="0"/>
              <a:t>in Teams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867" y="1752601"/>
            <a:ext cx="7924800" cy="4802745"/>
          </a:xfrm>
        </p:spPr>
        <p:txBody>
          <a:bodyPr>
            <a:noAutofit/>
          </a:bodyPr>
          <a:lstStyle/>
          <a:p>
            <a:r>
              <a:rPr lang="en-US" sz="2900" dirty="0"/>
              <a:t>How big should the group be? Is there an ideal group size?</a:t>
            </a:r>
          </a:p>
          <a:p>
            <a:endParaRPr lang="en-US" sz="2900" dirty="0" smtClean="0"/>
          </a:p>
          <a:p>
            <a:r>
              <a:rPr lang="en-US" sz="2900" dirty="0" smtClean="0"/>
              <a:t>How </a:t>
            </a:r>
            <a:r>
              <a:rPr lang="en-US" sz="2900" dirty="0"/>
              <a:t>should we select group members? What determines group composition?</a:t>
            </a:r>
          </a:p>
          <a:p>
            <a:pPr lvl="1"/>
            <a:endParaRPr lang="en-US" sz="2500" dirty="0" smtClean="0"/>
          </a:p>
          <a:p>
            <a:r>
              <a:rPr lang="en-US" sz="2900" dirty="0" smtClean="0"/>
              <a:t>Are there some additional considerations when working in international teams?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2701526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2091" y="5354050"/>
            <a:ext cx="78485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 </a:t>
            </a:r>
          </a:p>
          <a:p>
            <a:pPr algn="ctr"/>
            <a:r>
              <a:rPr lang="en-US" sz="3000" b="1" dirty="0"/>
              <a:t>Stages of Team Development </a:t>
            </a:r>
          </a:p>
        </p:txBody>
      </p:sp>
      <p:sp>
        <p:nvSpPr>
          <p:cNvPr id="14" name="Round Diagonal Corner Rectangle 13"/>
          <p:cNvSpPr/>
          <p:nvPr/>
        </p:nvSpPr>
        <p:spPr>
          <a:xfrm>
            <a:off x="467629" y="3252305"/>
            <a:ext cx="2480970" cy="938696"/>
          </a:xfrm>
          <a:prstGeom prst="round2Diag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Forming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513489" y="4189509"/>
            <a:ext cx="9351728" cy="1038041"/>
            <a:chOff x="585304" y="4660378"/>
            <a:chExt cx="8238435" cy="1038041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20" name="Right Arrow 19"/>
            <p:cNvSpPr/>
            <p:nvPr/>
          </p:nvSpPr>
          <p:spPr>
            <a:xfrm>
              <a:off x="585304" y="4660378"/>
              <a:ext cx="8238435" cy="1038041"/>
            </a:xfrm>
            <a:prstGeom prst="rightArrow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Group Maturity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85304" y="4965178"/>
              <a:ext cx="20794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Ineffective Group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833704" y="4965178"/>
              <a:ext cx="15751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Mature Team</a:t>
              </a:r>
            </a:p>
          </p:txBody>
        </p:sp>
      </p:grpSp>
      <p:sp>
        <p:nvSpPr>
          <p:cNvPr id="25" name="Round Diagonal Corner Rectangle 24"/>
          <p:cNvSpPr/>
          <p:nvPr/>
        </p:nvSpPr>
        <p:spPr>
          <a:xfrm>
            <a:off x="2151737" y="2641191"/>
            <a:ext cx="2480970" cy="938696"/>
          </a:xfrm>
          <a:prstGeom prst="round2Diag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Storming</a:t>
            </a:r>
          </a:p>
        </p:txBody>
      </p:sp>
      <p:sp>
        <p:nvSpPr>
          <p:cNvPr id="12" name="Round Diagonal Corner Rectangle 11"/>
          <p:cNvSpPr/>
          <p:nvPr/>
        </p:nvSpPr>
        <p:spPr>
          <a:xfrm>
            <a:off x="3901729" y="2031569"/>
            <a:ext cx="2480970" cy="938696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Norming</a:t>
            </a:r>
          </a:p>
        </p:txBody>
      </p:sp>
      <p:sp>
        <p:nvSpPr>
          <p:cNvPr id="13" name="Round Diagonal Corner Rectangle 12"/>
          <p:cNvSpPr/>
          <p:nvPr/>
        </p:nvSpPr>
        <p:spPr>
          <a:xfrm>
            <a:off x="5508151" y="1427923"/>
            <a:ext cx="2480970" cy="938696"/>
          </a:xfrm>
          <a:prstGeom prst="round2Diag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Performing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505839" y="844223"/>
            <a:ext cx="1662450" cy="9144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Adjourning</a:t>
            </a:r>
          </a:p>
        </p:txBody>
      </p:sp>
    </p:spTree>
    <p:extLst>
      <p:ext uri="{BB962C8B-B14F-4D97-AF65-F5344CB8AC3E}">
        <p14:creationId xmlns:p14="http://schemas.microsoft.com/office/powerpoint/2010/main" val="3092745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3603" y="416417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Helping </a:t>
            </a:r>
            <a:r>
              <a:rPr lang="en-US" b="1" dirty="0"/>
              <a:t>Teams Become Effective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603" y="1559417"/>
            <a:ext cx="8458200" cy="4525963"/>
          </a:xfrm>
        </p:spPr>
        <p:txBody>
          <a:bodyPr>
            <a:normAutofit/>
          </a:bodyPr>
          <a:lstStyle/>
          <a:p>
            <a:pPr marL="457200" indent="-457200"/>
            <a:r>
              <a:rPr lang="en-US" b="1" dirty="0" smtClean="0"/>
              <a:t>Clear common goals</a:t>
            </a:r>
            <a:r>
              <a:rPr lang="en-US" dirty="0" smtClean="0"/>
              <a:t>: SMART goals</a:t>
            </a:r>
            <a:endParaRPr lang="en-US" dirty="0"/>
          </a:p>
          <a:p>
            <a:pPr marL="457200" indent="-457200"/>
            <a:r>
              <a:rPr lang="en-US" b="1" dirty="0" smtClean="0"/>
              <a:t>Careful selection</a:t>
            </a:r>
            <a:r>
              <a:rPr lang="en-US" dirty="0" smtClean="0"/>
              <a:t>: complementary skills &amp; diversity</a:t>
            </a:r>
          </a:p>
          <a:p>
            <a:pPr marL="457200" indent="-457200"/>
            <a:r>
              <a:rPr lang="en-US" b="1" dirty="0" smtClean="0"/>
              <a:t>Building cohesion</a:t>
            </a:r>
            <a:r>
              <a:rPr lang="en-US" dirty="0" smtClean="0"/>
              <a:t>: give teams time to establish norms</a:t>
            </a:r>
            <a:endParaRPr lang="en-US" dirty="0"/>
          </a:p>
          <a:p>
            <a:pPr marL="457200" indent="-457200"/>
            <a:r>
              <a:rPr lang="en-US" b="1" dirty="0"/>
              <a:t>Developing </a:t>
            </a:r>
            <a:r>
              <a:rPr lang="en-US" b="1" dirty="0" smtClean="0"/>
              <a:t>Trust</a:t>
            </a:r>
            <a:r>
              <a:rPr lang="en-US" dirty="0" smtClean="0"/>
              <a:t>: develop mutual accountability</a:t>
            </a:r>
            <a:endParaRPr lang="en-US" dirty="0"/>
          </a:p>
          <a:p>
            <a:pPr marL="457200" indent="-457200"/>
            <a:r>
              <a:rPr lang="en-US" b="1" dirty="0"/>
              <a:t>Team </a:t>
            </a:r>
            <a:r>
              <a:rPr lang="en-US" b="1" dirty="0" smtClean="0"/>
              <a:t>Leadership</a:t>
            </a:r>
            <a:r>
              <a:rPr lang="en-US" dirty="0" smtClean="0"/>
              <a:t>: leader as coach / facilitator</a:t>
            </a:r>
          </a:p>
          <a:p>
            <a:pPr marL="457200" indent="-457200"/>
            <a:r>
              <a:rPr lang="en-US" b="1" dirty="0" smtClean="0"/>
              <a:t>Training</a:t>
            </a:r>
            <a:r>
              <a:rPr lang="en-US" dirty="0" smtClean="0"/>
              <a:t>: task relevant skills training</a:t>
            </a:r>
            <a:endParaRPr lang="en-US" dirty="0"/>
          </a:p>
          <a:p>
            <a:pPr marL="457200" indent="-457200"/>
            <a:r>
              <a:rPr lang="en-US" b="1" dirty="0"/>
              <a:t>Managing Team </a:t>
            </a:r>
            <a:r>
              <a:rPr lang="en-US" b="1" dirty="0" smtClean="0"/>
              <a:t>Conflict</a:t>
            </a:r>
            <a:r>
              <a:rPr lang="en-US" dirty="0" smtClean="0"/>
              <a:t>: conflict can be functional</a:t>
            </a:r>
            <a:endParaRPr lang="en-US" dirty="0"/>
          </a:p>
          <a:p>
            <a:pPr marL="457200" indent="-457200"/>
            <a:r>
              <a:rPr lang="en-US" b="1" dirty="0"/>
              <a:t>Reward </a:t>
            </a:r>
            <a:r>
              <a:rPr lang="en-US" b="1" dirty="0" smtClean="0"/>
              <a:t>Structure</a:t>
            </a:r>
            <a:r>
              <a:rPr lang="en-US" dirty="0" smtClean="0"/>
              <a:t>: combine individual &amp; team rewards</a:t>
            </a:r>
            <a:endParaRPr lang="en-US" dirty="0"/>
          </a:p>
          <a:p>
            <a:pPr marL="457200" indent="-457200"/>
            <a:r>
              <a:rPr lang="en-US" b="1" dirty="0"/>
              <a:t>Organizational </a:t>
            </a:r>
            <a:r>
              <a:rPr lang="en-US" b="1" dirty="0" smtClean="0"/>
              <a:t>Structure</a:t>
            </a:r>
            <a:r>
              <a:rPr lang="en-US" dirty="0" smtClean="0"/>
              <a:t>: structural changes</a:t>
            </a:r>
            <a:endParaRPr lang="en-US" dirty="0"/>
          </a:p>
          <a:p>
            <a:pPr marL="457200" indent="-457200"/>
            <a:r>
              <a:rPr lang="en-US" b="1" dirty="0"/>
              <a:t>Building an Ethical Collaborative </a:t>
            </a:r>
            <a:r>
              <a:rPr lang="en-US" b="1" dirty="0" smtClean="0"/>
              <a:t>Culture</a:t>
            </a:r>
            <a:r>
              <a:rPr lang="en-US" dirty="0" smtClean="0"/>
              <a:t>: collaborative culture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497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1689" y="5871212"/>
            <a:ext cx="58871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/>
              <a:t>Building Trust</a:t>
            </a:r>
          </a:p>
        </p:txBody>
      </p:sp>
      <p:sp>
        <p:nvSpPr>
          <p:cNvPr id="8" name="Oval 7"/>
          <p:cNvSpPr/>
          <p:nvPr/>
        </p:nvSpPr>
        <p:spPr>
          <a:xfrm>
            <a:off x="3968125" y="2471896"/>
            <a:ext cx="1435652" cy="132521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Trust</a:t>
            </a:r>
          </a:p>
        </p:txBody>
      </p:sp>
      <p:grpSp>
        <p:nvGrpSpPr>
          <p:cNvPr id="23" name="Group 22"/>
          <p:cNvGrpSpPr/>
          <p:nvPr/>
        </p:nvGrpSpPr>
        <p:grpSpPr>
          <a:xfrm rot="18646186">
            <a:off x="1903684" y="1317349"/>
            <a:ext cx="1833774" cy="1824383"/>
            <a:chOff x="1369391" y="549964"/>
            <a:chExt cx="1833774" cy="1824383"/>
          </a:xfrm>
        </p:grpSpPr>
        <p:sp>
          <p:nvSpPr>
            <p:cNvPr id="11" name="Chevron 10"/>
            <p:cNvSpPr/>
            <p:nvPr/>
          </p:nvSpPr>
          <p:spPr>
            <a:xfrm rot="5400000">
              <a:off x="1349883" y="569472"/>
              <a:ext cx="1824383" cy="1785368"/>
            </a:xfrm>
            <a:prstGeom prst="chevron">
              <a:avLst>
                <a:gd name="adj" fmla="val 39485"/>
              </a:avLst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410687" y="1163166"/>
              <a:ext cx="179247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Open </a:t>
              </a:r>
            </a:p>
            <a:p>
              <a:pPr algn="ctr"/>
              <a:r>
                <a:rPr lang="en-US" dirty="0"/>
                <a:t>Communication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813524" y="525225"/>
            <a:ext cx="1785368" cy="1824383"/>
            <a:chOff x="3544964" y="118458"/>
            <a:chExt cx="1785368" cy="1824383"/>
          </a:xfrm>
        </p:grpSpPr>
        <p:sp>
          <p:nvSpPr>
            <p:cNvPr id="13" name="Chevron 12"/>
            <p:cNvSpPr/>
            <p:nvPr/>
          </p:nvSpPr>
          <p:spPr>
            <a:xfrm rot="5400000">
              <a:off x="3525456" y="137966"/>
              <a:ext cx="1824383" cy="1785368"/>
            </a:xfrm>
            <a:prstGeom prst="chevron">
              <a:avLst>
                <a:gd name="adj" fmla="val 39485"/>
              </a:avLst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892523" y="952520"/>
              <a:ext cx="10695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Integrity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 rot="3017307">
            <a:off x="5766041" y="1315944"/>
            <a:ext cx="1785368" cy="1824383"/>
            <a:chOff x="6336749" y="591929"/>
            <a:chExt cx="1785368" cy="1824383"/>
          </a:xfrm>
        </p:grpSpPr>
        <p:sp>
          <p:nvSpPr>
            <p:cNvPr id="15" name="Chevron 14"/>
            <p:cNvSpPr/>
            <p:nvPr/>
          </p:nvSpPr>
          <p:spPr>
            <a:xfrm rot="5400000">
              <a:off x="6317241" y="611437"/>
              <a:ext cx="1824383" cy="1785368"/>
            </a:xfrm>
            <a:prstGeom prst="chevron">
              <a:avLst>
                <a:gd name="adj" fmla="val 39485"/>
              </a:avLst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52774" y="1205131"/>
              <a:ext cx="144302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Reward</a:t>
              </a:r>
            </a:p>
            <a:p>
              <a:pPr algn="ctr"/>
              <a:r>
                <a:rPr lang="en-US" dirty="0"/>
                <a:t>Cooperation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 rot="14829243">
            <a:off x="1888221" y="3282485"/>
            <a:ext cx="1785368" cy="1824383"/>
            <a:chOff x="892313" y="2469322"/>
            <a:chExt cx="1785368" cy="1824383"/>
          </a:xfrm>
        </p:grpSpPr>
        <p:sp>
          <p:nvSpPr>
            <p:cNvPr id="17" name="Chevron 16"/>
            <p:cNvSpPr/>
            <p:nvPr/>
          </p:nvSpPr>
          <p:spPr>
            <a:xfrm rot="5400000">
              <a:off x="872805" y="2488830"/>
              <a:ext cx="1824383" cy="1785368"/>
            </a:xfrm>
            <a:prstGeom prst="chevron">
              <a:avLst>
                <a:gd name="adj" fmla="val 39485"/>
              </a:avLst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61049" y="3082525"/>
              <a:ext cx="15376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Fairness and </a:t>
              </a:r>
            </a:p>
            <a:p>
              <a:pPr algn="ctr"/>
              <a:r>
                <a:rPr lang="en-US" dirty="0"/>
                <a:t>Equity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721476" y="3958108"/>
            <a:ext cx="1923925" cy="1824383"/>
            <a:chOff x="3452915" y="3551341"/>
            <a:chExt cx="1923925" cy="1824383"/>
          </a:xfrm>
        </p:grpSpPr>
        <p:sp>
          <p:nvSpPr>
            <p:cNvPr id="19" name="Chevron 18"/>
            <p:cNvSpPr/>
            <p:nvPr/>
          </p:nvSpPr>
          <p:spPr>
            <a:xfrm rot="16200000">
              <a:off x="3525457" y="3570849"/>
              <a:ext cx="1824383" cy="1785368"/>
            </a:xfrm>
            <a:prstGeom prst="chevron">
              <a:avLst>
                <a:gd name="adj" fmla="val 39485"/>
              </a:avLst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452915" y="4060977"/>
              <a:ext cx="19239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Competence and</a:t>
              </a:r>
            </a:p>
            <a:p>
              <a:pPr algn="ctr"/>
              <a:r>
                <a:rPr lang="en-US" dirty="0"/>
                <a:t>Hard work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 rot="7364243">
            <a:off x="5744010" y="3215111"/>
            <a:ext cx="1785368" cy="1824383"/>
            <a:chOff x="6475856" y="3627553"/>
            <a:chExt cx="1785368" cy="1824383"/>
          </a:xfrm>
        </p:grpSpPr>
        <p:sp>
          <p:nvSpPr>
            <p:cNvPr id="21" name="Chevron 20"/>
            <p:cNvSpPr/>
            <p:nvPr/>
          </p:nvSpPr>
          <p:spPr>
            <a:xfrm rot="5400000">
              <a:off x="6456348" y="3647061"/>
              <a:ext cx="1824383" cy="1785368"/>
            </a:xfrm>
            <a:prstGeom prst="chevron">
              <a:avLst>
                <a:gd name="adj" fmla="val 39485"/>
              </a:avLst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03675" y="4396015"/>
              <a:ext cx="143526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Respect and</a:t>
              </a:r>
            </a:p>
            <a:p>
              <a:pPr algn="ctr"/>
              <a:r>
                <a:rPr lang="en-US" dirty="0"/>
                <a:t>Support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0668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3603" y="416417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Team Decision 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603" y="1559417"/>
            <a:ext cx="8458200" cy="4525963"/>
          </a:xfrm>
        </p:spPr>
        <p:txBody>
          <a:bodyPr>
            <a:normAutofit/>
          </a:bodyPr>
          <a:lstStyle/>
          <a:p>
            <a:pPr marL="457200" indent="-457200"/>
            <a:r>
              <a:rPr lang="en-US" b="1" dirty="0" smtClean="0"/>
              <a:t>Significant cross-cultural differences in how decisions are made</a:t>
            </a:r>
          </a:p>
          <a:p>
            <a:pPr marL="857250" lvl="1" indent="-457200"/>
            <a:r>
              <a:rPr lang="en-US" sz="1800" b="1" dirty="0" smtClean="0"/>
              <a:t>What people consider to be the purpose of meetings</a:t>
            </a:r>
          </a:p>
          <a:p>
            <a:pPr marL="857250" lvl="1" indent="-457200"/>
            <a:r>
              <a:rPr lang="en-US" sz="1800" b="1" dirty="0" smtClean="0"/>
              <a:t>How people view compromise</a:t>
            </a:r>
          </a:p>
          <a:p>
            <a:pPr marL="857250" lvl="1" indent="-457200"/>
            <a:r>
              <a:rPr lang="en-US" sz="1800" b="1" dirty="0" smtClean="0"/>
              <a:t>Preferred decision making method</a:t>
            </a:r>
          </a:p>
          <a:p>
            <a:pPr marL="857250" lvl="1" indent="-457200"/>
            <a:r>
              <a:rPr lang="en-US" sz="1800" b="1" dirty="0" smtClean="0"/>
              <a:t>Time frame</a:t>
            </a:r>
          </a:p>
          <a:p>
            <a:pPr marL="857250" lvl="1" indent="-457200"/>
            <a:r>
              <a:rPr lang="en-US" sz="1800" b="1" dirty="0" smtClean="0"/>
              <a:t>Finality factor</a:t>
            </a:r>
          </a:p>
          <a:p>
            <a:pPr marL="857250" lvl="1" indent="-457200"/>
            <a:r>
              <a:rPr lang="en-US" sz="1800" b="1" dirty="0" smtClean="0"/>
              <a:t>Speed of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2983070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3603" y="416417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Team Leadership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603" y="1559417"/>
            <a:ext cx="8458200" cy="4525963"/>
          </a:xfrm>
        </p:spPr>
        <p:txBody>
          <a:bodyPr>
            <a:normAutofit/>
          </a:bodyPr>
          <a:lstStyle/>
          <a:p>
            <a:pPr marL="457200" indent="-457200"/>
            <a:r>
              <a:rPr lang="en-US" sz="2000" dirty="0" smtClean="0"/>
              <a:t>Leader’s role changes as team matures</a:t>
            </a:r>
          </a:p>
          <a:p>
            <a:pPr marL="457200" indent="-457200"/>
            <a:r>
              <a:rPr lang="en-US" sz="2000" dirty="0" smtClean="0"/>
              <a:t>International team leaders MUST be aware of cultural differences</a:t>
            </a:r>
          </a:p>
          <a:p>
            <a:pPr marL="857250" lvl="1" indent="-457200"/>
            <a:r>
              <a:rPr lang="en-US" sz="1800" dirty="0" smtClean="0"/>
              <a:t>Communication challenge 	</a:t>
            </a:r>
          </a:p>
          <a:p>
            <a:pPr marL="857250" lvl="1" indent="-457200"/>
            <a:r>
              <a:rPr lang="en-US" sz="1800" dirty="0" smtClean="0"/>
              <a:t>Leadership </a:t>
            </a:r>
            <a:r>
              <a:rPr lang="en-US" sz="1800" dirty="0" smtClean="0"/>
              <a:t>style</a:t>
            </a:r>
          </a:p>
          <a:p>
            <a:pPr marL="857250" lvl="1" indent="-457200"/>
            <a:r>
              <a:rPr lang="en-US" sz="1800" dirty="0" smtClean="0"/>
              <a:t>Language </a:t>
            </a:r>
          </a:p>
          <a:p>
            <a:pPr marL="857250" lvl="1" indent="-457200"/>
            <a:r>
              <a:rPr lang="en-US" sz="1800" dirty="0" smtClean="0"/>
              <a:t>Meeting management</a:t>
            </a:r>
            <a:endParaRPr lang="en-US" sz="1800" dirty="0" smtClean="0"/>
          </a:p>
          <a:p>
            <a:pPr marL="457200" indent="-457200"/>
            <a:r>
              <a:rPr lang="en-US" sz="2000" dirty="0" smtClean="0"/>
              <a:t>Balance stance between team and HQ</a:t>
            </a:r>
          </a:p>
          <a:p>
            <a:pPr marL="457200" indent="-457200"/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7553453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1622</TotalTime>
  <Words>754</Words>
  <Application>Microsoft Office PowerPoint</Application>
  <PresentationFormat>Widescreen</PresentationFormat>
  <Paragraphs>253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Working in International Teams</vt:lpstr>
      <vt:lpstr>Groups and Teams</vt:lpstr>
      <vt:lpstr>PowerPoint Presentation</vt:lpstr>
      <vt:lpstr>Structural Issues in Teams</vt:lpstr>
      <vt:lpstr>PowerPoint Presentation</vt:lpstr>
      <vt:lpstr> Helping Teams Become Effective </vt:lpstr>
      <vt:lpstr>PowerPoint Presentation</vt:lpstr>
      <vt:lpstr> Team Decision Making</vt:lpstr>
      <vt:lpstr> Team Leadership </vt:lpstr>
      <vt:lpstr>Team Leadership &amp; Cohesiveness</vt:lpstr>
      <vt:lpstr>Cultural Differences &amp; Leadership Style</vt:lpstr>
      <vt:lpstr>Roles in Teams</vt:lpstr>
      <vt:lpstr>Conflict Management</vt:lpstr>
      <vt:lpstr> Providing Feedback to Team Members</vt:lpstr>
      <vt:lpstr>International Virtual Teams</vt:lpstr>
      <vt:lpstr>Electronic Communication </vt:lpstr>
      <vt:lpstr>Virtual Teams</vt:lpstr>
      <vt:lpstr> Virtual team challenges</vt:lpstr>
      <vt:lpstr>International Virtual Teams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in International Teams</dc:title>
  <dc:creator>Shinnar, Rachel Sheli</dc:creator>
  <cp:lastModifiedBy>Shinnar, Rachel Sheli</cp:lastModifiedBy>
  <cp:revision>29</cp:revision>
  <cp:lastPrinted>2018-06-01T17:43:42Z</cp:lastPrinted>
  <dcterms:created xsi:type="dcterms:W3CDTF">2018-05-17T17:26:27Z</dcterms:created>
  <dcterms:modified xsi:type="dcterms:W3CDTF">2018-06-01T17:47:28Z</dcterms:modified>
</cp:coreProperties>
</file>