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7C9EA-206B-4C49-9DBB-5366964F1083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797BE-203B-4147-AD14-79BFA9F3E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52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1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393494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797BE-203B-4147-AD14-79BFA9F3E2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79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0966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38667" y="4400550"/>
            <a:ext cx="6050843" cy="4066117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797BE-203B-4147-AD14-79BFA9F3E2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3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428" y="541176"/>
            <a:ext cx="10114384" cy="2641913"/>
          </a:xfrm>
        </p:spPr>
        <p:txBody>
          <a:bodyPr/>
          <a:lstStyle/>
          <a:p>
            <a:pPr algn="l"/>
            <a:r>
              <a:rPr lang="en-US" sz="4000" dirty="0" smtClean="0"/>
              <a:t>International Management:</a:t>
            </a:r>
            <a:br>
              <a:rPr lang="en-US" sz="4000" dirty="0" smtClean="0"/>
            </a:br>
            <a:r>
              <a:rPr lang="en-US" sz="4000" dirty="0" smtClean="0"/>
              <a:t>Institutional Context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Angers, France</a:t>
            </a:r>
          </a:p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Summer </a:t>
            </a:r>
            <a:r>
              <a:rPr lang="en-US" sz="3000" dirty="0" smtClean="0">
                <a:solidFill>
                  <a:schemeClr val="tx1"/>
                </a:solidFill>
              </a:rPr>
              <a:t>2018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029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5616"/>
            <a:ext cx="8596668" cy="4725747"/>
          </a:xfrm>
        </p:spPr>
        <p:txBody>
          <a:bodyPr>
            <a:normAutofit/>
          </a:bodyPr>
          <a:lstStyle/>
          <a:p>
            <a:r>
              <a:rPr lang="en-US" sz="2600" b="1" dirty="0" smtClean="0"/>
              <a:t>Economic system</a:t>
            </a:r>
            <a:r>
              <a:rPr lang="en-US" sz="2600" dirty="0" smtClean="0"/>
              <a:t>: capitalism / socialism / mixed economy </a:t>
            </a:r>
            <a:r>
              <a:rPr lang="en-US" sz="2600" dirty="0" smtClean="0">
                <a:sym typeface="Wingdings" panose="05000000000000000000" pitchFamily="2" charset="2"/>
              </a:rPr>
              <a:t> impact MNCs due to </a:t>
            </a:r>
          </a:p>
          <a:p>
            <a:pPr lvl="2"/>
            <a:r>
              <a:rPr lang="en-US" sz="2200" dirty="0" smtClean="0">
                <a:sym typeface="Wingdings" panose="05000000000000000000" pitchFamily="2" charset="2"/>
              </a:rPr>
              <a:t>(1) government intervention levels	</a:t>
            </a:r>
          </a:p>
          <a:p>
            <a:pPr lvl="2"/>
            <a:r>
              <a:rPr lang="en-US" sz="2200" dirty="0" smtClean="0">
                <a:sym typeface="Wingdings" panose="05000000000000000000" pitchFamily="2" charset="2"/>
              </a:rPr>
              <a:t> (2) market transitions</a:t>
            </a:r>
            <a:endParaRPr lang="en-US" sz="2200" dirty="0" smtClean="0"/>
          </a:p>
          <a:p>
            <a:r>
              <a:rPr lang="en-US" sz="2600" b="1" dirty="0" smtClean="0"/>
              <a:t>Level of industrialization</a:t>
            </a:r>
            <a:r>
              <a:rPr lang="en-US" sz="2600" dirty="0" smtClean="0"/>
              <a:t>: linked to economic development levels </a:t>
            </a:r>
            <a:endParaRPr lang="en-US" sz="2600" b="1" dirty="0" smtClean="0"/>
          </a:p>
          <a:p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Religion</a:t>
            </a:r>
            <a:r>
              <a:rPr lang="en-US" sz="2600" dirty="0" smtClean="0">
                <a:solidFill>
                  <a:schemeClr val="bg2">
                    <a:lumMod val="75000"/>
                  </a:schemeClr>
                </a:solidFill>
              </a:rPr>
              <a:t>:</a:t>
            </a:r>
            <a:endParaRPr lang="en-US" sz="26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Education system</a:t>
            </a:r>
          </a:p>
          <a:p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Social inequality </a:t>
            </a:r>
            <a:endParaRPr lang="en-US" sz="26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269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5616"/>
            <a:ext cx="8596668" cy="4725747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Economic system</a:t>
            </a:r>
            <a:r>
              <a:rPr lang="en-US" sz="2600" dirty="0" smtClean="0">
                <a:solidFill>
                  <a:schemeClr val="bg2">
                    <a:lumMod val="75000"/>
                  </a:schemeClr>
                </a:solidFill>
              </a:rPr>
              <a:t>: </a:t>
            </a:r>
          </a:p>
          <a:p>
            <a:r>
              <a:rPr lang="en-US" sz="2600" b="1" dirty="0" smtClean="0">
                <a:solidFill>
                  <a:schemeClr val="bg2">
                    <a:lumMod val="75000"/>
                  </a:schemeClr>
                </a:solidFill>
              </a:rPr>
              <a:t>Level of industrialization</a:t>
            </a:r>
            <a:r>
              <a:rPr lang="en-US" sz="2600" dirty="0" smtClean="0">
                <a:solidFill>
                  <a:schemeClr val="bg2">
                    <a:lumMod val="75000"/>
                  </a:schemeClr>
                </a:solidFill>
              </a:rPr>
              <a:t>: </a:t>
            </a:r>
          </a:p>
          <a:p>
            <a:r>
              <a:rPr lang="en-US" sz="2600" b="1" dirty="0" smtClean="0">
                <a:solidFill>
                  <a:schemeClr val="tx1"/>
                </a:solidFill>
              </a:rPr>
              <a:t>Religion</a:t>
            </a:r>
            <a:r>
              <a:rPr lang="en-US" sz="2600" dirty="0" smtClean="0">
                <a:solidFill>
                  <a:schemeClr val="tx1"/>
                </a:solidFill>
              </a:rPr>
              <a:t>: MNCs influenced by dominant religious practices</a:t>
            </a:r>
            <a:endParaRPr lang="en-US" sz="2600" b="1" dirty="0" smtClean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Education system: </a:t>
            </a:r>
            <a:r>
              <a:rPr lang="en-US" sz="2600" dirty="0" smtClean="0">
                <a:solidFill>
                  <a:schemeClr val="tx1"/>
                </a:solidFill>
              </a:rPr>
              <a:t>impacts human capital potential</a:t>
            </a:r>
            <a:endParaRPr lang="en-US" sz="2600" b="1" dirty="0" smtClean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Social inequality: </a:t>
            </a:r>
            <a:r>
              <a:rPr lang="en-US" sz="2600" dirty="0" smtClean="0">
                <a:solidFill>
                  <a:schemeClr val="tx1"/>
                </a:solidFill>
              </a:rPr>
              <a:t>implications for business ethics &amp; choice of location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endParaRPr lang="en-US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8130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</TotalTime>
  <Words>70</Words>
  <Application>Microsoft Office PowerPoint</Application>
  <PresentationFormat>Widescreen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Trebuchet MS</vt:lpstr>
      <vt:lpstr>Wingdings</vt:lpstr>
      <vt:lpstr>Wingdings 3</vt:lpstr>
      <vt:lpstr>Facet</vt:lpstr>
      <vt:lpstr>International Management: Institutional Context</vt:lpstr>
      <vt:lpstr>Social Institutions</vt:lpstr>
      <vt:lpstr>Social Institutions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Shinnar, Rachel Sheli</dc:creator>
  <cp:lastModifiedBy>Shinnar, Rachel Sheli</cp:lastModifiedBy>
  <cp:revision>15</cp:revision>
  <dcterms:created xsi:type="dcterms:W3CDTF">2017-05-10T14:50:30Z</dcterms:created>
  <dcterms:modified xsi:type="dcterms:W3CDTF">2018-05-17T17:15:22Z</dcterms:modified>
</cp:coreProperties>
</file>