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63" r:id="rId4"/>
    <p:sldId id="274" r:id="rId5"/>
    <p:sldId id="264" r:id="rId6"/>
    <p:sldId id="276" r:id="rId7"/>
    <p:sldId id="267" r:id="rId8"/>
    <p:sldId id="268" r:id="rId9"/>
    <p:sldId id="277" r:id="rId10"/>
    <p:sldId id="270" r:id="rId11"/>
    <p:sldId id="271" r:id="rId12"/>
    <p:sldId id="278" r:id="rId13"/>
    <p:sldId id="272" r:id="rId14"/>
    <p:sldId id="273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7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Hofstede Cultural Dimensions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Power Distance</c:v>
                </c:pt>
                <c:pt idx="1">
                  <c:v>Individualism</c:v>
                </c:pt>
                <c:pt idx="2">
                  <c:v>Masculinity</c:v>
                </c:pt>
                <c:pt idx="3">
                  <c:v>Uncertainty Avoidance</c:v>
                </c:pt>
                <c:pt idx="4">
                  <c:v>Long Term Orientation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68</c:v>
                </c:pt>
                <c:pt idx="1">
                  <c:v>71</c:v>
                </c:pt>
                <c:pt idx="2">
                  <c:v>43</c:v>
                </c:pt>
                <c:pt idx="3">
                  <c:v>86</c:v>
                </c:pt>
                <c:pt idx="4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6-41BE-A411-B19F97CFED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United States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Power Distance</c:v>
                </c:pt>
                <c:pt idx="1">
                  <c:v>Individualism</c:v>
                </c:pt>
                <c:pt idx="2">
                  <c:v>Masculinity</c:v>
                </c:pt>
                <c:pt idx="3">
                  <c:v>Uncertainty Avoidance</c:v>
                </c:pt>
                <c:pt idx="4">
                  <c:v>Long Term Orientation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40</c:v>
                </c:pt>
                <c:pt idx="1">
                  <c:v>91</c:v>
                </c:pt>
                <c:pt idx="2">
                  <c:v>62</c:v>
                </c:pt>
                <c:pt idx="3">
                  <c:v>46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06-41BE-A411-B19F97CFED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Spain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Power Distance</c:v>
                </c:pt>
                <c:pt idx="1">
                  <c:v>Individualism</c:v>
                </c:pt>
                <c:pt idx="2">
                  <c:v>Masculinity</c:v>
                </c:pt>
                <c:pt idx="3">
                  <c:v>Uncertainty Avoidance</c:v>
                </c:pt>
                <c:pt idx="4">
                  <c:v>Long Term Orientation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57</c:v>
                </c:pt>
                <c:pt idx="1">
                  <c:v>51</c:v>
                </c:pt>
                <c:pt idx="2">
                  <c:v>42</c:v>
                </c:pt>
                <c:pt idx="3">
                  <c:v>86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06-41BE-A411-B19F97CFED6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Power Distance</c:v>
                </c:pt>
                <c:pt idx="1">
                  <c:v>Individualism</c:v>
                </c:pt>
                <c:pt idx="2">
                  <c:v>Masculinity</c:v>
                </c:pt>
                <c:pt idx="3">
                  <c:v>Uncertainty Avoidance</c:v>
                </c:pt>
                <c:pt idx="4">
                  <c:v>Long Term Orientation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80</c:v>
                </c:pt>
                <c:pt idx="1">
                  <c:v>20</c:v>
                </c:pt>
                <c:pt idx="2">
                  <c:v>66</c:v>
                </c:pt>
                <c:pt idx="3">
                  <c:v>30</c:v>
                </c:pt>
                <c:pt idx="4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06-41BE-A411-B19F97CFE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4149072"/>
        <c:axId val="424149856"/>
      </c:barChart>
      <c:catAx>
        <c:axId val="42414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149856"/>
        <c:crosses val="autoZero"/>
        <c:auto val="1"/>
        <c:lblAlgn val="ctr"/>
        <c:lblOffset val="100"/>
        <c:noMultiLvlLbl val="0"/>
      </c:catAx>
      <c:valAx>
        <c:axId val="42414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14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15D9E8-96BB-4CED-BD11-B73A0A76EF9A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C6C91E-1B3F-42F5-90B5-2F35CC63D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2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9ED39-0253-4253-8827-A648AC0BCE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45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70A560-6757-4301-9307-4278142E248F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75" y="803275"/>
            <a:ext cx="5692775" cy="3201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573" y="4599782"/>
            <a:ext cx="6309360" cy="39993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2943" indent="-232943">
              <a:lnSpc>
                <a:spcPct val="90000"/>
              </a:lnSpc>
            </a:pPr>
            <a:r>
              <a:rPr lang="en-US" altLang="en-US" dirty="0" smtClean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3170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9D023F-AC8F-44AC-96FD-CC0F5E9C8FA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4525" y="976313"/>
            <a:ext cx="5281613" cy="2970212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573" y="4565889"/>
            <a:ext cx="6309360" cy="40332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2943" indent="-232943">
              <a:lnSpc>
                <a:spcPct val="90000"/>
              </a:lnSpc>
            </a:pPr>
            <a:r>
              <a:rPr lang="en-US" altLang="en-US" dirty="0" smtClean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1304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6C91E-1B3F-42F5-90B5-2F35CC63D6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54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B56EDF-6AD5-4118-BC26-AD0EDDABBE7D}" type="slidenum">
              <a:rPr lang="en-US" altLang="en-US" sz="1200">
                <a:latin typeface="Arial" panose="020B0604020202020204" pitchFamily="34" charset="0"/>
              </a:rPr>
              <a:pPr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3063" y="696913"/>
            <a:ext cx="3381375" cy="19018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112" y="2598473"/>
            <a:ext cx="6624179" cy="64429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100" b="1" dirty="0" smtClean="0"/>
              <a:t> </a:t>
            </a:r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266787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2C39F4-06FB-462B-AA70-5FB11415FF46}" type="slidenum">
              <a:rPr lang="en-US" altLang="en-US" sz="120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229" y="4501330"/>
            <a:ext cx="514096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545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1FFA0D-4DAB-47E5-9653-88F63977D0C5}" type="slidenum">
              <a:rPr lang="en-GB" altLang="en-US" sz="1200"/>
              <a:pPr/>
              <a:t>2</a:t>
            </a:fld>
            <a:endParaRPr lang="en-GB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833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5F39073-D086-4B18-894D-115E3D0BA398}" type="slidenum">
              <a:rPr lang="en-US" altLang="en-US" sz="1200"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3263"/>
            <a:ext cx="6175375" cy="3473450"/>
          </a:xfrm>
          <a:ln w="12700" cap="flat">
            <a:solidFill>
              <a:schemeClr val="tx1"/>
            </a:solidFill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07" tIns="45295" rIns="92207" bIns="45295"/>
          <a:lstStyle/>
          <a:p>
            <a:pPr marL="349415" indent="-349415"/>
            <a:r>
              <a:rPr lang="en-US" altLang="en-US" b="1" dirty="0" smtClean="0"/>
              <a:t>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6215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20E1A6-A534-4F5F-98E5-4A7C23E32AFB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3554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87C360-404F-4E57-B1E4-F07198837C8B}" type="slidenum">
              <a:rPr lang="en-GB" altLang="en-US" sz="1200"/>
              <a:pPr/>
              <a:t>5</a:t>
            </a:fld>
            <a:endParaRPr lang="en-GB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8988" y="696913"/>
            <a:ext cx="5079017" cy="285651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136" y="2012607"/>
            <a:ext cx="6551154" cy="70287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1100" b="1" dirty="0" smtClean="0"/>
              <a:t> </a:t>
            </a:r>
            <a:endParaRPr lang="en-US" sz="1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3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6C91E-1B3F-42F5-90B5-2F35CC63D6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39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xfrm>
            <a:off x="486834" y="4356074"/>
            <a:ext cx="5741388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 </a:t>
            </a:r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CEAD91-127B-4E3E-A16A-BC454D234356}" type="slidenum">
              <a:rPr lang="en-GB" altLang="en-US" sz="1200"/>
              <a:pPr/>
              <a:t>7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383623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FD80C8-8B89-46B8-9C12-B3149E9818FD}" type="slidenum">
              <a:rPr lang="en-GB" altLang="en-US" sz="1200"/>
              <a:pPr/>
              <a:t>8</a:t>
            </a:fld>
            <a:endParaRPr lang="en-GB" altLang="en-US" sz="1200"/>
          </a:p>
        </p:txBody>
      </p:sp>
      <p:sp>
        <p:nvSpPr>
          <p:cNvPr id="27652" name="Notes Placeholder 1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solidFill>
                  <a:srgbClr val="0033CC"/>
                </a:solidFill>
              </a:rPr>
              <a:t>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3354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6C91E-1B3F-42F5-90B5-2F35CC63D6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9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05" y="274761"/>
            <a:ext cx="11761611" cy="10294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4556" y="1456228"/>
            <a:ext cx="5663259" cy="51856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213593" y="1456228"/>
            <a:ext cx="5663259" cy="5185629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37600" y="6243638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4-</a:t>
            </a:r>
            <a:fld id="{85E8B1DC-50C7-4E11-9048-13DA257EF6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3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2429" y="447870"/>
            <a:ext cx="10114384" cy="2641913"/>
          </a:xfrm>
        </p:spPr>
        <p:txBody>
          <a:bodyPr/>
          <a:lstStyle/>
          <a:p>
            <a:pPr algn="l"/>
            <a:r>
              <a:rPr lang="en-US" sz="4000" dirty="0" smtClean="0"/>
              <a:t>International Management:</a:t>
            </a:r>
            <a:br>
              <a:rPr lang="en-US" sz="4000" dirty="0" smtClean="0"/>
            </a:br>
            <a:r>
              <a:rPr lang="en-US" sz="4000" dirty="0" smtClean="0"/>
              <a:t>Cultural Context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3000" dirty="0" smtClean="0">
                <a:solidFill>
                  <a:schemeClr val="tx1"/>
                </a:solidFill>
              </a:rPr>
              <a:t>Angers, France</a:t>
            </a:r>
          </a:p>
          <a:p>
            <a:pPr algn="l"/>
            <a:r>
              <a:rPr lang="en-US" sz="3000" dirty="0" smtClean="0">
                <a:solidFill>
                  <a:schemeClr val="tx1"/>
                </a:solidFill>
              </a:rPr>
              <a:t>Summer </a:t>
            </a:r>
            <a:r>
              <a:rPr lang="en-US" sz="3000" dirty="0" smtClean="0">
                <a:solidFill>
                  <a:schemeClr val="tx1"/>
                </a:solidFill>
              </a:rPr>
              <a:t>2018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5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6673" y="5231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ahoma" panose="020B0604030504040204" pitchFamily="34" charset="0"/>
              </a:rPr>
              <a:t>High-&amp; Low-Context Cultures</a:t>
            </a:r>
          </a:p>
        </p:txBody>
      </p:sp>
      <p:pic>
        <p:nvPicPr>
          <p:cNvPr id="30723" name="Picture 7" descr="Fig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00" y="1799675"/>
            <a:ext cx="7731125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4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117" y="708820"/>
            <a:ext cx="9060801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latin typeface="Tahoma" panose="020B0604030504040204" pitchFamily="34" charset="0"/>
              </a:rPr>
              <a:t>Interpersonal Space for Business Conversations</a:t>
            </a:r>
          </a:p>
        </p:txBody>
      </p:sp>
      <p:grpSp>
        <p:nvGrpSpPr>
          <p:cNvPr id="32771" name="Group 5"/>
          <p:cNvGrpSpPr>
            <a:grpSpLocks/>
          </p:cNvGrpSpPr>
          <p:nvPr/>
        </p:nvGrpSpPr>
        <p:grpSpPr bwMode="auto">
          <a:xfrm>
            <a:off x="3338770" y="2962701"/>
            <a:ext cx="5561013" cy="2201862"/>
            <a:chOff x="1056" y="1488"/>
            <a:chExt cx="3504" cy="1440"/>
          </a:xfrm>
        </p:grpSpPr>
        <p:sp>
          <p:nvSpPr>
            <p:cNvPr id="32786" name="Line 6"/>
            <p:cNvSpPr>
              <a:spLocks noChangeShapeType="1"/>
            </p:cNvSpPr>
            <p:nvPr/>
          </p:nvSpPr>
          <p:spPr bwMode="auto">
            <a:xfrm>
              <a:off x="1056" y="2928"/>
              <a:ext cx="35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7" name="Line 7"/>
            <p:cNvSpPr>
              <a:spLocks noChangeShapeType="1"/>
            </p:cNvSpPr>
            <p:nvPr/>
          </p:nvSpPr>
          <p:spPr bwMode="auto">
            <a:xfrm>
              <a:off x="1056" y="2640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8" name="Line 8"/>
            <p:cNvSpPr>
              <a:spLocks noChangeShapeType="1"/>
            </p:cNvSpPr>
            <p:nvPr/>
          </p:nvSpPr>
          <p:spPr bwMode="auto">
            <a:xfrm>
              <a:off x="1056" y="2352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9" name="Line 9"/>
            <p:cNvSpPr>
              <a:spLocks noChangeShapeType="1"/>
            </p:cNvSpPr>
            <p:nvPr/>
          </p:nvSpPr>
          <p:spPr bwMode="auto">
            <a:xfrm>
              <a:off x="1056" y="2064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0" name="Line 10"/>
            <p:cNvSpPr>
              <a:spLocks noChangeShapeType="1"/>
            </p:cNvSpPr>
            <p:nvPr/>
          </p:nvSpPr>
          <p:spPr bwMode="auto">
            <a:xfrm>
              <a:off x="1056" y="1776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1" name="Line 11"/>
            <p:cNvSpPr>
              <a:spLocks noChangeShapeType="1"/>
            </p:cNvSpPr>
            <p:nvPr/>
          </p:nvSpPr>
          <p:spPr bwMode="auto">
            <a:xfrm>
              <a:off x="1056" y="1488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2772" name="Line 12"/>
          <p:cNvSpPr>
            <a:spLocks noChangeShapeType="1"/>
          </p:cNvSpPr>
          <p:nvPr/>
        </p:nvSpPr>
        <p:spPr bwMode="auto">
          <a:xfrm flipV="1">
            <a:off x="3330205" y="2405275"/>
            <a:ext cx="0" cy="2789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3" name="Rectangle 13"/>
          <p:cNvSpPr>
            <a:spLocks noChangeArrowheads="1"/>
          </p:cNvSpPr>
          <p:nvPr/>
        </p:nvSpPr>
        <p:spPr bwMode="auto">
          <a:xfrm>
            <a:off x="5295900" y="4938713"/>
            <a:ext cx="762000" cy="2206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74" name="Rectangle 14"/>
          <p:cNvSpPr>
            <a:spLocks noChangeArrowheads="1"/>
          </p:cNvSpPr>
          <p:nvPr/>
        </p:nvSpPr>
        <p:spPr bwMode="auto">
          <a:xfrm>
            <a:off x="6970713" y="4865689"/>
            <a:ext cx="762000" cy="293687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3" name="Text Box 15"/>
          <p:cNvSpPr txBox="1">
            <a:spLocks noChangeArrowheads="1"/>
          </p:cNvSpPr>
          <p:nvPr/>
        </p:nvSpPr>
        <p:spPr bwMode="auto">
          <a:xfrm>
            <a:off x="2787410" y="2782095"/>
            <a:ext cx="687387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>
            <a:spAutoFit/>
          </a:bodyPr>
          <a:lstStyle>
            <a:lvl1pPr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333" b="1">
                <a:latin typeface="Tahoma" panose="020B0604030504040204" pitchFamily="34" charset="0"/>
              </a:rPr>
              <a:t>12.0</a:t>
            </a:r>
          </a:p>
          <a:p>
            <a:pPr eaLnBrk="1" hangingPunct="1">
              <a:lnSpc>
                <a:spcPct val="180000"/>
              </a:lnSpc>
              <a:spcBef>
                <a:spcPct val="50000"/>
              </a:spcBef>
              <a:defRPr/>
            </a:pPr>
            <a:endParaRPr lang="en-US" altLang="en-US" sz="1333" b="1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1333" b="1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1333" b="1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333" b="1">
                <a:latin typeface="Tahoma" panose="020B0604030504040204" pitchFamily="34" charset="0"/>
              </a:rPr>
              <a:t>4.0</a:t>
            </a:r>
          </a:p>
          <a:p>
            <a:pPr eaLnBrk="1" hangingPunct="1">
              <a:lnSpc>
                <a:spcPct val="20000"/>
              </a:lnSpc>
              <a:spcBef>
                <a:spcPct val="50000"/>
              </a:spcBef>
              <a:defRPr/>
            </a:pPr>
            <a:endParaRPr lang="en-US" altLang="en-US" sz="1333" b="1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333" b="1">
                <a:latin typeface="Tahoma" panose="020B0604030504040204" pitchFamily="34" charset="0"/>
              </a:rPr>
              <a:t>1.5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333" b="1">
                <a:latin typeface="Tahoma" panose="020B0604030504040204" pitchFamily="34" charset="0"/>
              </a:rPr>
              <a:t>     0</a:t>
            </a:r>
          </a:p>
        </p:txBody>
      </p:sp>
      <p:sp>
        <p:nvSpPr>
          <p:cNvPr id="32776" name="Line 16"/>
          <p:cNvSpPr>
            <a:spLocks noChangeShapeType="1"/>
          </p:cNvSpPr>
          <p:nvPr/>
        </p:nvSpPr>
        <p:spPr bwMode="auto">
          <a:xfrm>
            <a:off x="3025405" y="4827799"/>
            <a:ext cx="0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7" name="Line 17"/>
          <p:cNvSpPr>
            <a:spLocks noChangeShapeType="1"/>
          </p:cNvSpPr>
          <p:nvPr/>
        </p:nvSpPr>
        <p:spPr bwMode="auto">
          <a:xfrm>
            <a:off x="3024627" y="4425475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8" name="Line 18"/>
          <p:cNvSpPr>
            <a:spLocks noChangeShapeType="1"/>
          </p:cNvSpPr>
          <p:nvPr/>
        </p:nvSpPr>
        <p:spPr bwMode="auto">
          <a:xfrm>
            <a:off x="3025405" y="2992650"/>
            <a:ext cx="0" cy="1247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9" name="Line 19"/>
          <p:cNvSpPr>
            <a:spLocks noChangeShapeType="1"/>
          </p:cNvSpPr>
          <p:nvPr/>
        </p:nvSpPr>
        <p:spPr bwMode="auto">
          <a:xfrm>
            <a:off x="3025405" y="2479886"/>
            <a:ext cx="0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8" name="Text Box 20"/>
          <p:cNvSpPr txBox="1">
            <a:spLocks noChangeArrowheads="1"/>
          </p:cNvSpPr>
          <p:nvPr/>
        </p:nvSpPr>
        <p:spPr bwMode="auto">
          <a:xfrm rot="-5400000">
            <a:off x="-329146" y="3679828"/>
            <a:ext cx="33750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>
            <a:spAutoFit/>
          </a:bodyPr>
          <a:lstStyle>
            <a:lvl1pPr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778" b="1" dirty="0">
                <a:latin typeface="Tahoma" panose="020B0604030504040204" pitchFamily="34" charset="0"/>
              </a:rPr>
              <a:t>US Interpersonal Zones </a:t>
            </a:r>
            <a:r>
              <a:rPr lang="en-US" altLang="en-US" sz="1556" dirty="0">
                <a:latin typeface="Tahoma" panose="020B0604030504040204" pitchFamily="34" charset="0"/>
              </a:rPr>
              <a:t>(distance in feet)</a:t>
            </a:r>
          </a:p>
        </p:txBody>
      </p:sp>
      <p:sp>
        <p:nvSpPr>
          <p:cNvPr id="19469" name="Text Box 21"/>
          <p:cNvSpPr txBox="1">
            <a:spLocks noChangeArrowheads="1"/>
          </p:cNvSpPr>
          <p:nvPr/>
        </p:nvSpPr>
        <p:spPr bwMode="auto">
          <a:xfrm>
            <a:off x="1625859" y="2591596"/>
            <a:ext cx="11430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>
            <a:spAutoFit/>
          </a:bodyPr>
          <a:lstStyle>
            <a:lvl1pPr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333" b="1" dirty="0">
                <a:latin typeface="Tahoma" panose="020B0604030504040204" pitchFamily="34" charset="0"/>
              </a:rPr>
              <a:t>Public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en-US" altLang="en-US" sz="1333" b="1" dirty="0">
              <a:latin typeface="Tahoma" panose="020B0604030504040204" pitchFamily="34" charset="0"/>
            </a:endParaRPr>
          </a:p>
          <a:p>
            <a:pPr algn="r" eaLnBrk="1" hangingPunct="1">
              <a:spcBef>
                <a:spcPct val="50000"/>
              </a:spcBef>
              <a:defRPr/>
            </a:pPr>
            <a:endParaRPr lang="en-US" altLang="en-US" sz="1333" b="1" dirty="0">
              <a:latin typeface="Tahoma" panose="020B0604030504040204" pitchFamily="34" charset="0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333" b="1" dirty="0">
                <a:latin typeface="Tahoma" panose="020B0604030504040204" pitchFamily="34" charset="0"/>
              </a:rPr>
              <a:t>Social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en-US" altLang="en-US" sz="1333" b="1" dirty="0">
              <a:latin typeface="Tahoma" panose="020B0604030504040204" pitchFamily="34" charset="0"/>
            </a:endParaRPr>
          </a:p>
          <a:p>
            <a:pPr algn="r" eaLnBrk="1" hangingPunct="1">
              <a:lnSpc>
                <a:spcPct val="70000"/>
              </a:lnSpc>
              <a:spcBef>
                <a:spcPct val="50000"/>
              </a:spcBef>
              <a:defRPr/>
            </a:pPr>
            <a:endParaRPr lang="en-US" altLang="en-US" sz="1333" b="1" dirty="0">
              <a:latin typeface="Tahoma" panose="020B0604030504040204" pitchFamily="34" charset="0"/>
            </a:endParaRPr>
          </a:p>
          <a:p>
            <a:pPr algn="r" eaLnBrk="1" hangingPunct="1">
              <a:lnSpc>
                <a:spcPct val="70000"/>
              </a:lnSpc>
              <a:spcBef>
                <a:spcPct val="50000"/>
              </a:spcBef>
              <a:defRPr/>
            </a:pPr>
            <a:endParaRPr lang="en-US" altLang="en-US" sz="1333" b="1" dirty="0">
              <a:latin typeface="Tahoma" panose="020B0604030504040204" pitchFamily="34" charset="0"/>
            </a:endParaRPr>
          </a:p>
          <a:p>
            <a:pPr algn="r" eaLnBrk="1" hangingPunct="1"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altLang="en-US" sz="1333" b="1" dirty="0">
                <a:latin typeface="Tahoma" panose="020B0604030504040204" pitchFamily="34" charset="0"/>
              </a:rPr>
              <a:t>Personal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en-US" altLang="en-US" sz="1333" b="1" dirty="0">
              <a:latin typeface="Tahoma" panose="020B0604030504040204" pitchFamily="34" charset="0"/>
            </a:endParaRPr>
          </a:p>
          <a:p>
            <a:pPr algn="r" eaLnBrk="1" hangingPunct="1">
              <a:lnSpc>
                <a:spcPct val="10000"/>
              </a:lnSpc>
              <a:spcBef>
                <a:spcPct val="50000"/>
              </a:spcBef>
              <a:defRPr/>
            </a:pPr>
            <a:r>
              <a:rPr lang="en-US" altLang="en-US" sz="1333" b="1" dirty="0">
                <a:latin typeface="Tahoma" panose="020B0604030504040204" pitchFamily="34" charset="0"/>
              </a:rPr>
              <a:t>Intimate</a:t>
            </a:r>
          </a:p>
        </p:txBody>
      </p:sp>
      <p:sp>
        <p:nvSpPr>
          <p:cNvPr id="32782" name="Rectangle 22"/>
          <p:cNvSpPr>
            <a:spLocks noChangeArrowheads="1"/>
          </p:cNvSpPr>
          <p:nvPr/>
        </p:nvSpPr>
        <p:spPr bwMode="auto">
          <a:xfrm>
            <a:off x="8572500" y="4457701"/>
            <a:ext cx="762000" cy="6588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71" name="Text Box 23"/>
          <p:cNvSpPr txBox="1">
            <a:spLocks noChangeArrowheads="1"/>
          </p:cNvSpPr>
          <p:nvPr/>
        </p:nvSpPr>
        <p:spPr bwMode="auto">
          <a:xfrm>
            <a:off x="3911860" y="5379246"/>
            <a:ext cx="106521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>
            <a:spAutoFit/>
          </a:bodyPr>
          <a:lstStyle>
            <a:lvl1pPr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333" b="1">
                <a:latin typeface="Tahoma" panose="020B0604030504040204" pitchFamily="34" charset="0"/>
              </a:rPr>
              <a:t>Arab</a:t>
            </a:r>
          </a:p>
        </p:txBody>
      </p:sp>
      <p:sp>
        <p:nvSpPr>
          <p:cNvPr id="19472" name="Text Box 24"/>
          <p:cNvSpPr txBox="1">
            <a:spLocks noChangeArrowheads="1"/>
          </p:cNvSpPr>
          <p:nvPr/>
        </p:nvSpPr>
        <p:spPr bwMode="auto">
          <a:xfrm>
            <a:off x="5588260" y="5379246"/>
            <a:ext cx="12176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>
            <a:spAutoFit/>
          </a:bodyPr>
          <a:lstStyle>
            <a:lvl1pPr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333" b="1">
                <a:latin typeface="Tahoma" panose="020B0604030504040204" pitchFamily="34" charset="0"/>
              </a:rPr>
              <a:t>Asian + Latin American Cultures</a:t>
            </a:r>
          </a:p>
        </p:txBody>
      </p:sp>
      <p:sp>
        <p:nvSpPr>
          <p:cNvPr id="19473" name="Text Box 25"/>
          <p:cNvSpPr txBox="1">
            <a:spLocks noChangeArrowheads="1"/>
          </p:cNvSpPr>
          <p:nvPr/>
        </p:nvSpPr>
        <p:spPr bwMode="auto">
          <a:xfrm>
            <a:off x="7186872" y="5379246"/>
            <a:ext cx="12192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>
            <a:spAutoFit/>
          </a:bodyPr>
          <a:lstStyle>
            <a:lvl1pPr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9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333" b="1">
                <a:latin typeface="Tahoma" panose="020B0604030504040204" pitchFamily="34" charset="0"/>
              </a:rPr>
              <a:t>North American + Northern European</a:t>
            </a:r>
          </a:p>
        </p:txBody>
      </p:sp>
    </p:spTree>
    <p:extLst>
      <p:ext uri="{BB962C8B-B14F-4D97-AF65-F5344CB8AC3E}">
        <p14:creationId xmlns:p14="http://schemas.microsoft.com/office/powerpoint/2010/main" val="40118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Cultural Negotiations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8841"/>
            <a:ext cx="8596668" cy="435252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Preparation</a:t>
            </a:r>
          </a:p>
          <a:p>
            <a:r>
              <a:rPr lang="en-US" sz="2400" dirty="0" smtClean="0"/>
              <a:t>Build relationship &amp; trust</a:t>
            </a:r>
          </a:p>
          <a:p>
            <a:r>
              <a:rPr lang="en-US" sz="2400" dirty="0" smtClean="0"/>
              <a:t>Information exchange / offer</a:t>
            </a:r>
          </a:p>
          <a:p>
            <a:r>
              <a:rPr lang="en-US" sz="2400" dirty="0" smtClean="0"/>
              <a:t>Persuasion</a:t>
            </a:r>
          </a:p>
          <a:p>
            <a:r>
              <a:rPr lang="en-US" sz="2400" dirty="0" smtClean="0"/>
              <a:t>Concession / agreement</a:t>
            </a:r>
          </a:p>
          <a:p>
            <a:r>
              <a:rPr lang="en-US" sz="2400" dirty="0" smtClean="0"/>
              <a:t>Post-agreement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265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Chinese Cultural Values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n"/>
            </a:pPr>
            <a:r>
              <a:rPr lang="en-US" altLang="en-US" sz="2200" b="1" dirty="0"/>
              <a:t> </a:t>
            </a:r>
            <a:r>
              <a:rPr lang="en-US" altLang="en-US" sz="2200" dirty="0" err="1" smtClean="0"/>
              <a:t>Guanxi</a:t>
            </a:r>
            <a:r>
              <a:rPr lang="en-US" altLang="en-US" sz="2200" dirty="0" smtClean="0"/>
              <a:t> (personal connections)</a:t>
            </a: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en-US" altLang="en-US" sz="2200" b="1" dirty="0"/>
              <a:t> </a:t>
            </a:r>
            <a:r>
              <a:rPr lang="en-US" altLang="en-US" sz="2200" dirty="0" err="1" smtClean="0"/>
              <a:t>Shehui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Dengji</a:t>
            </a:r>
            <a:r>
              <a:rPr lang="en-US" altLang="en-US" sz="2200" dirty="0" smtClean="0"/>
              <a:t> (social status)</a:t>
            </a: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en-US" altLang="en-US" sz="2200" b="1" dirty="0" smtClean="0"/>
              <a:t> </a:t>
            </a:r>
            <a:r>
              <a:rPr lang="en-US" altLang="en-US" sz="2200" dirty="0" err="1" smtClean="0"/>
              <a:t>Renji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Hexie</a:t>
            </a:r>
            <a:r>
              <a:rPr lang="en-US" altLang="en-US" sz="2200" b="1" dirty="0" smtClean="0"/>
              <a:t> </a:t>
            </a:r>
            <a:r>
              <a:rPr lang="en-US" altLang="en-US" sz="2200" dirty="0" smtClean="0"/>
              <a:t>(interpersonal harmony)</a:t>
            </a: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Jiejian</a:t>
            </a:r>
            <a:r>
              <a:rPr lang="en-US" altLang="en-US" sz="2200" dirty="0" smtClean="0"/>
              <a:t> (Thrift).</a:t>
            </a: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Miazi</a:t>
            </a:r>
            <a:r>
              <a:rPr lang="en-US" altLang="en-US" sz="2200" dirty="0" smtClean="0"/>
              <a:t> (face, social capital).</a:t>
            </a: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Chiku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Nailao</a:t>
            </a:r>
            <a:r>
              <a:rPr lang="en-US" altLang="en-US" sz="2200" dirty="0" smtClean="0"/>
              <a:t> (endurance, relentlessness)</a:t>
            </a:r>
          </a:p>
          <a:p>
            <a:pPr eaLnBrk="1" hangingPunct="1">
              <a:buFont typeface="Wingdings" panose="05000000000000000000" pitchFamily="2" charset="2"/>
              <a:buChar char="n"/>
            </a:pP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9991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96082" y="803794"/>
            <a:ext cx="6859588" cy="9588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Culture and Individuals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1967" y="1854978"/>
            <a:ext cx="7318375" cy="431958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dirty="0" smtClean="0"/>
              <a:t>National / Societal Culture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dirty="0" smtClean="0"/>
              <a:t>Sub-national culture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dirty="0" smtClean="0"/>
              <a:t>Organizational Culture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dirty="0" smtClean="0"/>
              <a:t>	</a:t>
            </a:r>
            <a:r>
              <a:rPr lang="en-US" altLang="en-US" sz="2000" dirty="0" smtClean="0"/>
              <a:t>Ex. </a:t>
            </a:r>
            <a:r>
              <a:rPr lang="en-US" altLang="en-US" sz="2000" dirty="0"/>
              <a:t>The culture of Nissan and Sony versus the Japanese culture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dirty="0" smtClean="0"/>
              <a:t>Individual culture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dirty="0" smtClean="0"/>
              <a:t>	</a:t>
            </a:r>
            <a:r>
              <a:rPr lang="en-US" altLang="en-US" sz="2000" dirty="0"/>
              <a:t>Function of different affiliations, extent of socialization, learned through experience …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dirty="0" smtClean="0"/>
              <a:t>Stereotyping vs. CQ</a:t>
            </a:r>
          </a:p>
        </p:txBody>
      </p:sp>
    </p:spTree>
    <p:extLst>
      <p:ext uri="{BB962C8B-B14F-4D97-AF65-F5344CB8AC3E}">
        <p14:creationId xmlns:p14="http://schemas.microsoft.com/office/powerpoint/2010/main" val="32132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E717B1-DBCB-445C-A248-EB6131879953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2600">
              <a:solidFill>
                <a:schemeClr val="bg1"/>
              </a:solidFill>
            </a:endParaRPr>
          </a:p>
        </p:txBody>
      </p:sp>
      <p:sp>
        <p:nvSpPr>
          <p:cNvPr id="10243" name="AutoShape 2"/>
          <p:cNvSpPr>
            <a:spLocks noGrp="1" noChangeArrowheads="1"/>
          </p:cNvSpPr>
          <p:nvPr>
            <p:ph type="title"/>
          </p:nvPr>
        </p:nvSpPr>
        <p:spPr>
          <a:xfrm>
            <a:off x="677334" y="609600"/>
            <a:ext cx="8596668" cy="833051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 Societal Culture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86196" y="1442651"/>
            <a:ext cx="3317271" cy="4781273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lnSpc>
                <a:spcPct val="17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3000" b="1" dirty="0" smtClean="0"/>
              <a:t>Culture</a:t>
            </a:r>
            <a:r>
              <a:rPr lang="en-US" altLang="en-US" sz="3000" dirty="0" smtClean="0"/>
              <a:t> = set of values, beliefs and learned behaviors, shared with others in a particular society; gives a sense of belongingness and identity. Culture shapes behavior and cognition of individuals; transmitted across generation.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endParaRPr lang="en-US" altLang="en-US" b="1" dirty="0" smtClean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9" y="1442651"/>
            <a:ext cx="5449078" cy="478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89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5635" y="712107"/>
            <a:ext cx="8316912" cy="1030288"/>
          </a:xfrm>
        </p:spPr>
        <p:txBody>
          <a:bodyPr/>
          <a:lstStyle/>
          <a:p>
            <a:pPr eaLnBrk="1" hangingPunct="1"/>
            <a:r>
              <a:rPr lang="en-US" altLang="en-US" sz="5200" dirty="0">
                <a:latin typeface="Tahoma" panose="020B0604030504040204" pitchFamily="34" charset="0"/>
              </a:rPr>
              <a:t>Interpreting Behavior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5635" y="1938338"/>
            <a:ext cx="8020050" cy="4365625"/>
          </a:xfrm>
        </p:spPr>
        <p:txBody>
          <a:bodyPr>
            <a:normAutofit lnSpcReduction="10000"/>
          </a:bodyPr>
          <a:lstStyle/>
          <a:p>
            <a:pPr marL="385763" indent="-385763"/>
            <a:r>
              <a:rPr lang="en-US" altLang="en-US" sz="2200" dirty="0"/>
              <a:t>A Chinese manager ignores the clock he received as a gift from  his European business partner.</a:t>
            </a:r>
          </a:p>
          <a:p>
            <a:pPr marL="385763" indent="-385763"/>
            <a:r>
              <a:rPr lang="en-US" altLang="en-US" sz="2200" dirty="0"/>
              <a:t>An Asian executive for a multinational company, transferred from Taiwan to the Midwest, appears aloof and autocratic to his peers.</a:t>
            </a:r>
          </a:p>
          <a:p>
            <a:pPr marL="385763" indent="-385763"/>
            <a:r>
              <a:rPr lang="en-US" altLang="en-US" sz="2200" dirty="0"/>
              <a:t>A West Coast bank embarks on a “friendly teller” campaign, but its Filipino female tellers won’t cooperate.</a:t>
            </a:r>
          </a:p>
          <a:p>
            <a:pPr marL="385763" indent="-385763"/>
            <a:r>
              <a:rPr lang="en-US" altLang="en-US" sz="2200" dirty="0"/>
              <a:t>The visiting scholar from Argentina made a comment about a colleagues weight.</a:t>
            </a:r>
          </a:p>
          <a:p>
            <a:pPr marL="385763" indent="-385763"/>
            <a:r>
              <a:rPr lang="en-US" altLang="en-US" sz="2200" dirty="0"/>
              <a:t>A business man from India, while hosted for dinner at his Kenyan counterpart’s home, leaves some of his food on his plate during dinner time.   </a:t>
            </a:r>
          </a:p>
          <a:p>
            <a:pPr marL="385763" indent="-385763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547019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1" y="577056"/>
            <a:ext cx="6369050" cy="8826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Culture and Stereotyping</a:t>
            </a:r>
          </a:p>
        </p:txBody>
      </p:sp>
      <p:graphicFrame>
        <p:nvGraphicFramePr>
          <p:cNvPr id="2181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88560"/>
              </p:ext>
            </p:extLst>
          </p:nvPr>
        </p:nvGraphicFramePr>
        <p:xfrm>
          <a:off x="1369818" y="1620416"/>
          <a:ext cx="6858000" cy="40386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8994" name="Text Box 82"/>
          <p:cNvSpPr txBox="1">
            <a:spLocks noChangeArrowheads="1"/>
          </p:cNvSpPr>
          <p:nvPr/>
        </p:nvSpPr>
        <p:spPr bwMode="auto">
          <a:xfrm>
            <a:off x="3285930" y="5278016"/>
            <a:ext cx="262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ahoma" panose="020B0604030504040204" pitchFamily="34" charset="0"/>
              </a:rPr>
              <a:t>Norms and Values</a:t>
            </a:r>
          </a:p>
        </p:txBody>
      </p:sp>
      <p:sp>
        <p:nvSpPr>
          <p:cNvPr id="38995" name="Text Box 83"/>
          <p:cNvSpPr txBox="1">
            <a:spLocks noChangeArrowheads="1"/>
          </p:cNvSpPr>
          <p:nvPr/>
        </p:nvSpPr>
        <p:spPr bwMode="auto">
          <a:xfrm>
            <a:off x="1533330" y="4225504"/>
            <a:ext cx="9906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French Culture</a:t>
            </a:r>
          </a:p>
        </p:txBody>
      </p:sp>
      <p:sp>
        <p:nvSpPr>
          <p:cNvPr id="38996" name="Text Box 84"/>
          <p:cNvSpPr txBox="1">
            <a:spLocks noChangeArrowheads="1"/>
          </p:cNvSpPr>
          <p:nvPr/>
        </p:nvSpPr>
        <p:spPr bwMode="auto">
          <a:xfrm>
            <a:off x="7021319" y="4423941"/>
            <a:ext cx="104298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American Culture</a:t>
            </a:r>
          </a:p>
        </p:txBody>
      </p:sp>
      <p:sp>
        <p:nvSpPr>
          <p:cNvPr id="38997" name="Text Box 85"/>
          <p:cNvSpPr txBox="1">
            <a:spLocks noChangeArrowheads="1"/>
          </p:cNvSpPr>
          <p:nvPr/>
        </p:nvSpPr>
        <p:spPr bwMode="auto">
          <a:xfrm>
            <a:off x="1036444" y="2001416"/>
            <a:ext cx="1984375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How the Americans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see the French: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600">
                <a:latin typeface="Tahoma" panose="020B0604030504040204" pitchFamily="34" charset="0"/>
              </a:rPr>
              <a:t>arrogant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 flamboyant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 hierarchical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 emotional</a:t>
            </a:r>
          </a:p>
        </p:txBody>
      </p:sp>
      <p:sp>
        <p:nvSpPr>
          <p:cNvPr id="38998" name="Text Box 86"/>
          <p:cNvSpPr txBox="1">
            <a:spLocks noChangeArrowheads="1"/>
          </p:cNvSpPr>
          <p:nvPr/>
        </p:nvSpPr>
        <p:spPr bwMode="auto">
          <a:xfrm>
            <a:off x="6124381" y="1868066"/>
            <a:ext cx="2005013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How the French see the Americans: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600">
                <a:latin typeface="Tahoma" panose="020B0604030504040204" pitchFamily="34" charset="0"/>
              </a:rPr>
              <a:t>naive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 aggressive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 unprincipled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 workaholic</a:t>
            </a:r>
          </a:p>
        </p:txBody>
      </p:sp>
      <p:sp>
        <p:nvSpPr>
          <p:cNvPr id="38999" name="Freeform 87"/>
          <p:cNvSpPr>
            <a:spLocks/>
          </p:cNvSpPr>
          <p:nvPr/>
        </p:nvSpPr>
        <p:spPr bwMode="auto">
          <a:xfrm>
            <a:off x="1761930" y="2001416"/>
            <a:ext cx="4953000" cy="3276600"/>
          </a:xfrm>
          <a:custGeom>
            <a:avLst/>
            <a:gdLst>
              <a:gd name="T0" fmla="*/ 0 w 2992"/>
              <a:gd name="T1" fmla="*/ 2147483646 h 1118"/>
              <a:gd name="T2" fmla="*/ 2147483646 w 2992"/>
              <a:gd name="T3" fmla="*/ 2147483646 h 1118"/>
              <a:gd name="T4" fmla="*/ 2147483646 w 2992"/>
              <a:gd name="T5" fmla="*/ 2147483646 h 1118"/>
              <a:gd name="T6" fmla="*/ 2147483646 w 2992"/>
              <a:gd name="T7" fmla="*/ 2147483646 h 1118"/>
              <a:gd name="T8" fmla="*/ 2147483646 w 2992"/>
              <a:gd name="T9" fmla="*/ 2147483646 h 1118"/>
              <a:gd name="T10" fmla="*/ 2147483646 w 2992"/>
              <a:gd name="T11" fmla="*/ 2147483646 h 1118"/>
              <a:gd name="T12" fmla="*/ 2147483646 w 2992"/>
              <a:gd name="T13" fmla="*/ 2147483646 h 1118"/>
              <a:gd name="T14" fmla="*/ 2147483646 w 2992"/>
              <a:gd name="T15" fmla="*/ 2147483646 h 1118"/>
              <a:gd name="T16" fmla="*/ 2147483646 w 2992"/>
              <a:gd name="T17" fmla="*/ 2147483646 h 1118"/>
              <a:gd name="T18" fmla="*/ 2147483646 w 2992"/>
              <a:gd name="T19" fmla="*/ 2147483646 h 1118"/>
              <a:gd name="T20" fmla="*/ 2147483646 w 2992"/>
              <a:gd name="T21" fmla="*/ 2147483646 h 1118"/>
              <a:gd name="T22" fmla="*/ 2147483646 w 2992"/>
              <a:gd name="T23" fmla="*/ 2147483646 h 1118"/>
              <a:gd name="T24" fmla="*/ 2147483646 w 2992"/>
              <a:gd name="T25" fmla="*/ 2147483646 h 1118"/>
              <a:gd name="T26" fmla="*/ 2147483646 w 2992"/>
              <a:gd name="T27" fmla="*/ 2147483646 h 1118"/>
              <a:gd name="T28" fmla="*/ 2147483646 w 2992"/>
              <a:gd name="T29" fmla="*/ 2147483646 h 1118"/>
              <a:gd name="T30" fmla="*/ 2147483646 w 2992"/>
              <a:gd name="T31" fmla="*/ 2147483646 h 1118"/>
              <a:gd name="T32" fmla="*/ 2147483646 w 2992"/>
              <a:gd name="T33" fmla="*/ 2147483646 h 1118"/>
              <a:gd name="T34" fmla="*/ 2147483646 w 2992"/>
              <a:gd name="T35" fmla="*/ 2147483646 h 1118"/>
              <a:gd name="T36" fmla="*/ 2147483646 w 2992"/>
              <a:gd name="T37" fmla="*/ 2147483646 h 1118"/>
              <a:gd name="T38" fmla="*/ 2147483646 w 2992"/>
              <a:gd name="T39" fmla="*/ 2147483646 h 1118"/>
              <a:gd name="T40" fmla="*/ 2147483646 w 2992"/>
              <a:gd name="T41" fmla="*/ 2147483646 h 1118"/>
              <a:gd name="T42" fmla="*/ 2147483646 w 2992"/>
              <a:gd name="T43" fmla="*/ 2147483646 h 1118"/>
              <a:gd name="T44" fmla="*/ 2147483646 w 2992"/>
              <a:gd name="T45" fmla="*/ 2147483646 h 1118"/>
              <a:gd name="T46" fmla="*/ 2147483646 w 2992"/>
              <a:gd name="T47" fmla="*/ 2147483646 h 1118"/>
              <a:gd name="T48" fmla="*/ 2147483646 w 2992"/>
              <a:gd name="T49" fmla="*/ 2147483646 h 1118"/>
              <a:gd name="T50" fmla="*/ 2147483646 w 2992"/>
              <a:gd name="T51" fmla="*/ 2147483646 h 11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992" h="1118">
                <a:moveTo>
                  <a:pt x="0" y="1103"/>
                </a:moveTo>
                <a:cubicBezTo>
                  <a:pt x="40" y="1090"/>
                  <a:pt x="258" y="1097"/>
                  <a:pt x="277" y="1096"/>
                </a:cubicBezTo>
                <a:cubicBezTo>
                  <a:pt x="327" y="1078"/>
                  <a:pt x="383" y="1058"/>
                  <a:pt x="426" y="1028"/>
                </a:cubicBezTo>
                <a:cubicBezTo>
                  <a:pt x="460" y="1004"/>
                  <a:pt x="493" y="973"/>
                  <a:pt x="524" y="946"/>
                </a:cubicBezTo>
                <a:cubicBezTo>
                  <a:pt x="591" y="889"/>
                  <a:pt x="508" y="954"/>
                  <a:pt x="561" y="901"/>
                </a:cubicBezTo>
                <a:cubicBezTo>
                  <a:pt x="588" y="874"/>
                  <a:pt x="618" y="847"/>
                  <a:pt x="651" y="826"/>
                </a:cubicBezTo>
                <a:cubicBezTo>
                  <a:pt x="670" y="798"/>
                  <a:pt x="695" y="785"/>
                  <a:pt x="718" y="759"/>
                </a:cubicBezTo>
                <a:cubicBezTo>
                  <a:pt x="768" y="702"/>
                  <a:pt x="821" y="646"/>
                  <a:pt x="868" y="587"/>
                </a:cubicBezTo>
                <a:cubicBezTo>
                  <a:pt x="951" y="482"/>
                  <a:pt x="1022" y="368"/>
                  <a:pt x="1107" y="265"/>
                </a:cubicBezTo>
                <a:cubicBezTo>
                  <a:pt x="1140" y="224"/>
                  <a:pt x="1182" y="167"/>
                  <a:pt x="1227" y="138"/>
                </a:cubicBezTo>
                <a:cubicBezTo>
                  <a:pt x="1274" y="69"/>
                  <a:pt x="1350" y="24"/>
                  <a:pt x="1429" y="3"/>
                </a:cubicBezTo>
                <a:cubicBezTo>
                  <a:pt x="1463" y="5"/>
                  <a:pt x="1562" y="0"/>
                  <a:pt x="1608" y="26"/>
                </a:cubicBezTo>
                <a:cubicBezTo>
                  <a:pt x="1689" y="72"/>
                  <a:pt x="1624" y="38"/>
                  <a:pt x="1676" y="78"/>
                </a:cubicBezTo>
                <a:cubicBezTo>
                  <a:pt x="1690" y="89"/>
                  <a:pt x="1720" y="108"/>
                  <a:pt x="1720" y="108"/>
                </a:cubicBezTo>
                <a:cubicBezTo>
                  <a:pt x="1736" y="133"/>
                  <a:pt x="1780" y="175"/>
                  <a:pt x="1780" y="175"/>
                </a:cubicBezTo>
                <a:cubicBezTo>
                  <a:pt x="1811" y="265"/>
                  <a:pt x="1882" y="332"/>
                  <a:pt x="1937" y="407"/>
                </a:cubicBezTo>
                <a:cubicBezTo>
                  <a:pt x="1967" y="494"/>
                  <a:pt x="2046" y="528"/>
                  <a:pt x="2102" y="594"/>
                </a:cubicBezTo>
                <a:cubicBezTo>
                  <a:pt x="2116" y="610"/>
                  <a:pt x="2125" y="631"/>
                  <a:pt x="2139" y="647"/>
                </a:cubicBezTo>
                <a:cubicBezTo>
                  <a:pt x="2177" y="689"/>
                  <a:pt x="2219" y="719"/>
                  <a:pt x="2259" y="759"/>
                </a:cubicBezTo>
                <a:cubicBezTo>
                  <a:pt x="2298" y="798"/>
                  <a:pt x="2355" y="825"/>
                  <a:pt x="2394" y="864"/>
                </a:cubicBezTo>
                <a:cubicBezTo>
                  <a:pt x="2434" y="904"/>
                  <a:pt x="2481" y="936"/>
                  <a:pt x="2528" y="968"/>
                </a:cubicBezTo>
                <a:cubicBezTo>
                  <a:pt x="2537" y="974"/>
                  <a:pt x="2549" y="976"/>
                  <a:pt x="2558" y="983"/>
                </a:cubicBezTo>
                <a:cubicBezTo>
                  <a:pt x="2577" y="999"/>
                  <a:pt x="2587" y="1028"/>
                  <a:pt x="2611" y="1036"/>
                </a:cubicBezTo>
                <a:cubicBezTo>
                  <a:pt x="2646" y="1047"/>
                  <a:pt x="2675" y="1067"/>
                  <a:pt x="2708" y="1081"/>
                </a:cubicBezTo>
                <a:cubicBezTo>
                  <a:pt x="2761" y="1103"/>
                  <a:pt x="2831" y="1110"/>
                  <a:pt x="2887" y="1118"/>
                </a:cubicBezTo>
                <a:cubicBezTo>
                  <a:pt x="2922" y="1115"/>
                  <a:pt x="2992" y="1110"/>
                  <a:pt x="2992" y="111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000" name="Freeform 88"/>
          <p:cNvSpPr>
            <a:spLocks/>
          </p:cNvSpPr>
          <p:nvPr/>
        </p:nvSpPr>
        <p:spPr bwMode="auto">
          <a:xfrm>
            <a:off x="2676330" y="2001416"/>
            <a:ext cx="5105400" cy="3276600"/>
          </a:xfrm>
          <a:custGeom>
            <a:avLst/>
            <a:gdLst>
              <a:gd name="T0" fmla="*/ 0 w 2992"/>
              <a:gd name="T1" fmla="*/ 2147483646 h 1118"/>
              <a:gd name="T2" fmla="*/ 2147483646 w 2992"/>
              <a:gd name="T3" fmla="*/ 2147483646 h 1118"/>
              <a:gd name="T4" fmla="*/ 2147483646 w 2992"/>
              <a:gd name="T5" fmla="*/ 2147483646 h 1118"/>
              <a:gd name="T6" fmla="*/ 2147483646 w 2992"/>
              <a:gd name="T7" fmla="*/ 2147483646 h 1118"/>
              <a:gd name="T8" fmla="*/ 2147483646 w 2992"/>
              <a:gd name="T9" fmla="*/ 2147483646 h 1118"/>
              <a:gd name="T10" fmla="*/ 2147483646 w 2992"/>
              <a:gd name="T11" fmla="*/ 2147483646 h 1118"/>
              <a:gd name="T12" fmla="*/ 2147483646 w 2992"/>
              <a:gd name="T13" fmla="*/ 2147483646 h 1118"/>
              <a:gd name="T14" fmla="*/ 2147483646 w 2992"/>
              <a:gd name="T15" fmla="*/ 2147483646 h 1118"/>
              <a:gd name="T16" fmla="*/ 2147483646 w 2992"/>
              <a:gd name="T17" fmla="*/ 2147483646 h 1118"/>
              <a:gd name="T18" fmla="*/ 2147483646 w 2992"/>
              <a:gd name="T19" fmla="*/ 2147483646 h 1118"/>
              <a:gd name="T20" fmla="*/ 2147483646 w 2992"/>
              <a:gd name="T21" fmla="*/ 2147483646 h 1118"/>
              <a:gd name="T22" fmla="*/ 2147483646 w 2992"/>
              <a:gd name="T23" fmla="*/ 2147483646 h 1118"/>
              <a:gd name="T24" fmla="*/ 2147483646 w 2992"/>
              <a:gd name="T25" fmla="*/ 2147483646 h 1118"/>
              <a:gd name="T26" fmla="*/ 2147483646 w 2992"/>
              <a:gd name="T27" fmla="*/ 2147483646 h 1118"/>
              <a:gd name="T28" fmla="*/ 2147483646 w 2992"/>
              <a:gd name="T29" fmla="*/ 2147483646 h 1118"/>
              <a:gd name="T30" fmla="*/ 2147483646 w 2992"/>
              <a:gd name="T31" fmla="*/ 2147483646 h 1118"/>
              <a:gd name="T32" fmla="*/ 2147483646 w 2992"/>
              <a:gd name="T33" fmla="*/ 2147483646 h 1118"/>
              <a:gd name="T34" fmla="*/ 2147483646 w 2992"/>
              <a:gd name="T35" fmla="*/ 2147483646 h 1118"/>
              <a:gd name="T36" fmla="*/ 2147483646 w 2992"/>
              <a:gd name="T37" fmla="*/ 2147483646 h 1118"/>
              <a:gd name="T38" fmla="*/ 2147483646 w 2992"/>
              <a:gd name="T39" fmla="*/ 2147483646 h 1118"/>
              <a:gd name="T40" fmla="*/ 2147483646 w 2992"/>
              <a:gd name="T41" fmla="*/ 2147483646 h 1118"/>
              <a:gd name="T42" fmla="*/ 2147483646 w 2992"/>
              <a:gd name="T43" fmla="*/ 2147483646 h 1118"/>
              <a:gd name="T44" fmla="*/ 2147483646 w 2992"/>
              <a:gd name="T45" fmla="*/ 2147483646 h 1118"/>
              <a:gd name="T46" fmla="*/ 2147483646 w 2992"/>
              <a:gd name="T47" fmla="*/ 2147483646 h 1118"/>
              <a:gd name="T48" fmla="*/ 2147483646 w 2992"/>
              <a:gd name="T49" fmla="*/ 2147483646 h 1118"/>
              <a:gd name="T50" fmla="*/ 2147483646 w 2992"/>
              <a:gd name="T51" fmla="*/ 2147483646 h 11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992" h="1118">
                <a:moveTo>
                  <a:pt x="0" y="1103"/>
                </a:moveTo>
                <a:cubicBezTo>
                  <a:pt x="40" y="1090"/>
                  <a:pt x="258" y="1097"/>
                  <a:pt x="277" y="1096"/>
                </a:cubicBezTo>
                <a:cubicBezTo>
                  <a:pt x="327" y="1078"/>
                  <a:pt x="383" y="1058"/>
                  <a:pt x="426" y="1028"/>
                </a:cubicBezTo>
                <a:cubicBezTo>
                  <a:pt x="460" y="1004"/>
                  <a:pt x="493" y="973"/>
                  <a:pt x="524" y="946"/>
                </a:cubicBezTo>
                <a:cubicBezTo>
                  <a:pt x="591" y="889"/>
                  <a:pt x="508" y="954"/>
                  <a:pt x="561" y="901"/>
                </a:cubicBezTo>
                <a:cubicBezTo>
                  <a:pt x="588" y="874"/>
                  <a:pt x="618" y="847"/>
                  <a:pt x="651" y="826"/>
                </a:cubicBezTo>
                <a:cubicBezTo>
                  <a:pt x="670" y="798"/>
                  <a:pt x="695" y="785"/>
                  <a:pt x="718" y="759"/>
                </a:cubicBezTo>
                <a:cubicBezTo>
                  <a:pt x="768" y="702"/>
                  <a:pt x="821" y="646"/>
                  <a:pt x="868" y="587"/>
                </a:cubicBezTo>
                <a:cubicBezTo>
                  <a:pt x="951" y="482"/>
                  <a:pt x="1022" y="368"/>
                  <a:pt x="1107" y="265"/>
                </a:cubicBezTo>
                <a:cubicBezTo>
                  <a:pt x="1140" y="224"/>
                  <a:pt x="1182" y="167"/>
                  <a:pt x="1227" y="138"/>
                </a:cubicBezTo>
                <a:cubicBezTo>
                  <a:pt x="1274" y="69"/>
                  <a:pt x="1350" y="24"/>
                  <a:pt x="1429" y="3"/>
                </a:cubicBezTo>
                <a:cubicBezTo>
                  <a:pt x="1463" y="5"/>
                  <a:pt x="1562" y="0"/>
                  <a:pt x="1608" y="26"/>
                </a:cubicBezTo>
                <a:cubicBezTo>
                  <a:pt x="1689" y="72"/>
                  <a:pt x="1624" y="38"/>
                  <a:pt x="1676" y="78"/>
                </a:cubicBezTo>
                <a:cubicBezTo>
                  <a:pt x="1690" y="89"/>
                  <a:pt x="1720" y="108"/>
                  <a:pt x="1720" y="108"/>
                </a:cubicBezTo>
                <a:cubicBezTo>
                  <a:pt x="1736" y="133"/>
                  <a:pt x="1780" y="175"/>
                  <a:pt x="1780" y="175"/>
                </a:cubicBezTo>
                <a:cubicBezTo>
                  <a:pt x="1811" y="265"/>
                  <a:pt x="1882" y="332"/>
                  <a:pt x="1937" y="407"/>
                </a:cubicBezTo>
                <a:cubicBezTo>
                  <a:pt x="1967" y="494"/>
                  <a:pt x="2046" y="528"/>
                  <a:pt x="2102" y="594"/>
                </a:cubicBezTo>
                <a:cubicBezTo>
                  <a:pt x="2116" y="610"/>
                  <a:pt x="2125" y="631"/>
                  <a:pt x="2139" y="647"/>
                </a:cubicBezTo>
                <a:cubicBezTo>
                  <a:pt x="2177" y="689"/>
                  <a:pt x="2219" y="719"/>
                  <a:pt x="2259" y="759"/>
                </a:cubicBezTo>
                <a:cubicBezTo>
                  <a:pt x="2298" y="798"/>
                  <a:pt x="2355" y="825"/>
                  <a:pt x="2394" y="864"/>
                </a:cubicBezTo>
                <a:cubicBezTo>
                  <a:pt x="2434" y="904"/>
                  <a:pt x="2481" y="936"/>
                  <a:pt x="2528" y="968"/>
                </a:cubicBezTo>
                <a:cubicBezTo>
                  <a:pt x="2537" y="974"/>
                  <a:pt x="2549" y="976"/>
                  <a:pt x="2558" y="983"/>
                </a:cubicBezTo>
                <a:cubicBezTo>
                  <a:pt x="2577" y="999"/>
                  <a:pt x="2587" y="1028"/>
                  <a:pt x="2611" y="1036"/>
                </a:cubicBezTo>
                <a:cubicBezTo>
                  <a:pt x="2646" y="1047"/>
                  <a:pt x="2675" y="1067"/>
                  <a:pt x="2708" y="1081"/>
                </a:cubicBezTo>
                <a:cubicBezTo>
                  <a:pt x="2761" y="1103"/>
                  <a:pt x="2831" y="1110"/>
                  <a:pt x="2887" y="1118"/>
                </a:cubicBezTo>
                <a:cubicBezTo>
                  <a:pt x="2922" y="1115"/>
                  <a:pt x="2992" y="1110"/>
                  <a:pt x="2992" y="111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001" name="Freeform 89" descr="40%"/>
          <p:cNvSpPr>
            <a:spLocks/>
          </p:cNvSpPr>
          <p:nvPr/>
        </p:nvSpPr>
        <p:spPr bwMode="auto">
          <a:xfrm>
            <a:off x="1357118" y="3179341"/>
            <a:ext cx="2081212" cy="2090738"/>
          </a:xfrm>
          <a:custGeom>
            <a:avLst/>
            <a:gdLst>
              <a:gd name="T0" fmla="*/ 2147483646 w 1311"/>
              <a:gd name="T1" fmla="*/ 2147483646 h 1317"/>
              <a:gd name="T2" fmla="*/ 2147483646 w 1311"/>
              <a:gd name="T3" fmla="*/ 2147483646 h 1317"/>
              <a:gd name="T4" fmla="*/ 2147483646 w 1311"/>
              <a:gd name="T5" fmla="*/ 2147483646 h 1317"/>
              <a:gd name="T6" fmla="*/ 2147483646 w 1311"/>
              <a:gd name="T7" fmla="*/ 2147483646 h 1317"/>
              <a:gd name="T8" fmla="*/ 2147483646 w 1311"/>
              <a:gd name="T9" fmla="*/ 2147483646 h 1317"/>
              <a:gd name="T10" fmla="*/ 2147483646 w 1311"/>
              <a:gd name="T11" fmla="*/ 2147483646 h 1317"/>
              <a:gd name="T12" fmla="*/ 2147483646 w 1311"/>
              <a:gd name="T13" fmla="*/ 2147483646 h 1317"/>
              <a:gd name="T14" fmla="*/ 2147483646 w 1311"/>
              <a:gd name="T15" fmla="*/ 2147483646 h 1317"/>
              <a:gd name="T16" fmla="*/ 2147483646 w 1311"/>
              <a:gd name="T17" fmla="*/ 2147483646 h 1317"/>
              <a:gd name="T18" fmla="*/ 2147483646 w 1311"/>
              <a:gd name="T19" fmla="*/ 2147483646 h 1317"/>
              <a:gd name="T20" fmla="*/ 2147483646 w 1311"/>
              <a:gd name="T21" fmla="*/ 0 h 1317"/>
              <a:gd name="T22" fmla="*/ 2147483646 w 1311"/>
              <a:gd name="T23" fmla="*/ 2147483646 h 1317"/>
              <a:gd name="T24" fmla="*/ 2147483646 w 1311"/>
              <a:gd name="T25" fmla="*/ 2147483646 h 13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11" h="1317">
                <a:moveTo>
                  <a:pt x="40" y="1317"/>
                </a:moveTo>
                <a:cubicBezTo>
                  <a:pt x="82" y="1307"/>
                  <a:pt x="0" y="1313"/>
                  <a:pt x="43" y="1310"/>
                </a:cubicBezTo>
                <a:cubicBezTo>
                  <a:pt x="234" y="1297"/>
                  <a:pt x="396" y="1273"/>
                  <a:pt x="586" y="1250"/>
                </a:cubicBezTo>
                <a:cubicBezTo>
                  <a:pt x="640" y="1243"/>
                  <a:pt x="678" y="1141"/>
                  <a:pt x="736" y="1115"/>
                </a:cubicBezTo>
                <a:cubicBezTo>
                  <a:pt x="794" y="1059"/>
                  <a:pt x="804" y="983"/>
                  <a:pt x="855" y="921"/>
                </a:cubicBezTo>
                <a:cubicBezTo>
                  <a:pt x="888" y="882"/>
                  <a:pt x="919" y="777"/>
                  <a:pt x="919" y="777"/>
                </a:cubicBezTo>
                <a:cubicBezTo>
                  <a:pt x="931" y="754"/>
                  <a:pt x="974" y="708"/>
                  <a:pt x="989" y="688"/>
                </a:cubicBezTo>
                <a:cubicBezTo>
                  <a:pt x="1002" y="668"/>
                  <a:pt x="1017" y="636"/>
                  <a:pt x="1028" y="613"/>
                </a:cubicBezTo>
                <a:cubicBezTo>
                  <a:pt x="1068" y="544"/>
                  <a:pt x="1101" y="511"/>
                  <a:pt x="1129" y="433"/>
                </a:cubicBezTo>
                <a:cubicBezTo>
                  <a:pt x="1148" y="381"/>
                  <a:pt x="1207" y="269"/>
                  <a:pt x="1207" y="269"/>
                </a:cubicBezTo>
                <a:cubicBezTo>
                  <a:pt x="1226" y="187"/>
                  <a:pt x="1268" y="72"/>
                  <a:pt x="1304" y="0"/>
                </a:cubicBezTo>
                <a:cubicBezTo>
                  <a:pt x="1308" y="327"/>
                  <a:pt x="1296" y="720"/>
                  <a:pt x="1308" y="1047"/>
                </a:cubicBezTo>
                <a:cubicBezTo>
                  <a:pt x="1311" y="1135"/>
                  <a:pt x="1277" y="1214"/>
                  <a:pt x="1277" y="1309"/>
                </a:cubicBezTo>
              </a:path>
            </a:pathLst>
          </a:custGeom>
          <a:pattFill prst="pct40">
            <a:fgClr>
              <a:srgbClr val="FFFF00"/>
            </a:fgClr>
            <a:bgClr>
              <a:srgbClr val="FFFFFF"/>
            </a:bgClr>
          </a:patt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002" name="Freeform 90" descr="40%"/>
          <p:cNvSpPr>
            <a:spLocks/>
          </p:cNvSpPr>
          <p:nvPr/>
        </p:nvSpPr>
        <p:spPr bwMode="auto">
          <a:xfrm>
            <a:off x="5983094" y="3168229"/>
            <a:ext cx="1755775" cy="2125662"/>
          </a:xfrm>
          <a:custGeom>
            <a:avLst/>
            <a:gdLst>
              <a:gd name="T0" fmla="*/ 2147483646 w 1107"/>
              <a:gd name="T1" fmla="*/ 2147483646 h 1339"/>
              <a:gd name="T2" fmla="*/ 2147483646 w 1107"/>
              <a:gd name="T3" fmla="*/ 2147483646 h 1339"/>
              <a:gd name="T4" fmla="*/ 2147483646 w 1107"/>
              <a:gd name="T5" fmla="*/ 2147483646 h 1339"/>
              <a:gd name="T6" fmla="*/ 2147483646 w 1107"/>
              <a:gd name="T7" fmla="*/ 2147483646 h 1339"/>
              <a:gd name="T8" fmla="*/ 2147483646 w 1107"/>
              <a:gd name="T9" fmla="*/ 2147483646 h 1339"/>
              <a:gd name="T10" fmla="*/ 2147483646 w 1107"/>
              <a:gd name="T11" fmla="*/ 2147483646 h 1339"/>
              <a:gd name="T12" fmla="*/ 2147483646 w 1107"/>
              <a:gd name="T13" fmla="*/ 2147483646 h 1339"/>
              <a:gd name="T14" fmla="*/ 2147483646 w 1107"/>
              <a:gd name="T15" fmla="*/ 2147483646 h 1339"/>
              <a:gd name="T16" fmla="*/ 2147483646 w 1107"/>
              <a:gd name="T17" fmla="*/ 2147483646 h 1339"/>
              <a:gd name="T18" fmla="*/ 2147483646 w 1107"/>
              <a:gd name="T19" fmla="*/ 2147483646 h 1339"/>
              <a:gd name="T20" fmla="*/ 2147483646 w 1107"/>
              <a:gd name="T21" fmla="*/ 2147483646 h 1339"/>
              <a:gd name="T22" fmla="*/ 2147483646 w 1107"/>
              <a:gd name="T23" fmla="*/ 2147483646 h 1339"/>
              <a:gd name="T24" fmla="*/ 2147483646 w 1107"/>
              <a:gd name="T25" fmla="*/ 2147483646 h 1339"/>
              <a:gd name="T26" fmla="*/ 2147483646 w 1107"/>
              <a:gd name="T27" fmla="*/ 2147483646 h 1339"/>
              <a:gd name="T28" fmla="*/ 2147483646 w 1107"/>
              <a:gd name="T29" fmla="*/ 2147483646 h 1339"/>
              <a:gd name="T30" fmla="*/ 2147483646 w 1107"/>
              <a:gd name="T31" fmla="*/ 2147483646 h 1339"/>
              <a:gd name="T32" fmla="*/ 2147483646 w 1107"/>
              <a:gd name="T33" fmla="*/ 2147483646 h 13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07" h="1339">
                <a:moveTo>
                  <a:pt x="29" y="1339"/>
                </a:moveTo>
                <a:cubicBezTo>
                  <a:pt x="39" y="1039"/>
                  <a:pt x="29" y="733"/>
                  <a:pt x="14" y="449"/>
                </a:cubicBezTo>
                <a:cubicBezTo>
                  <a:pt x="17" y="380"/>
                  <a:pt x="10" y="264"/>
                  <a:pt x="14" y="194"/>
                </a:cubicBezTo>
                <a:cubicBezTo>
                  <a:pt x="17" y="147"/>
                  <a:pt x="0" y="58"/>
                  <a:pt x="14" y="15"/>
                </a:cubicBezTo>
                <a:cubicBezTo>
                  <a:pt x="19" y="0"/>
                  <a:pt x="65" y="126"/>
                  <a:pt x="73" y="138"/>
                </a:cubicBezTo>
                <a:cubicBezTo>
                  <a:pt x="82" y="149"/>
                  <a:pt x="94" y="156"/>
                  <a:pt x="103" y="166"/>
                </a:cubicBezTo>
                <a:cubicBezTo>
                  <a:pt x="126" y="215"/>
                  <a:pt x="152" y="258"/>
                  <a:pt x="176" y="307"/>
                </a:cubicBezTo>
                <a:cubicBezTo>
                  <a:pt x="196" y="351"/>
                  <a:pt x="219" y="373"/>
                  <a:pt x="239" y="404"/>
                </a:cubicBezTo>
                <a:cubicBezTo>
                  <a:pt x="259" y="435"/>
                  <a:pt x="268" y="440"/>
                  <a:pt x="297" y="490"/>
                </a:cubicBezTo>
                <a:cubicBezTo>
                  <a:pt x="334" y="567"/>
                  <a:pt x="354" y="652"/>
                  <a:pt x="411" y="703"/>
                </a:cubicBezTo>
                <a:cubicBezTo>
                  <a:pt x="425" y="731"/>
                  <a:pt x="435" y="749"/>
                  <a:pt x="448" y="778"/>
                </a:cubicBezTo>
                <a:cubicBezTo>
                  <a:pt x="467" y="819"/>
                  <a:pt x="485" y="874"/>
                  <a:pt x="512" y="914"/>
                </a:cubicBezTo>
                <a:cubicBezTo>
                  <a:pt x="604" y="1044"/>
                  <a:pt x="475" y="823"/>
                  <a:pt x="572" y="983"/>
                </a:cubicBezTo>
                <a:cubicBezTo>
                  <a:pt x="608" y="1042"/>
                  <a:pt x="574" y="1015"/>
                  <a:pt x="624" y="1040"/>
                </a:cubicBezTo>
                <a:cubicBezTo>
                  <a:pt x="636" y="1066"/>
                  <a:pt x="666" y="1082"/>
                  <a:pt x="680" y="1107"/>
                </a:cubicBezTo>
                <a:cubicBezTo>
                  <a:pt x="707" y="1154"/>
                  <a:pt x="730" y="1198"/>
                  <a:pt x="767" y="1223"/>
                </a:cubicBezTo>
                <a:cubicBezTo>
                  <a:pt x="879" y="1300"/>
                  <a:pt x="975" y="1331"/>
                  <a:pt x="1107" y="1331"/>
                </a:cubicBezTo>
              </a:path>
            </a:pathLst>
          </a:custGeom>
          <a:pattFill prst="pct40">
            <a:fgClr>
              <a:srgbClr val="FFFF00"/>
            </a:fgClr>
            <a:bgClr>
              <a:srgbClr val="FFFFFF"/>
            </a:bgClr>
          </a:patt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72CB1F-4937-4FEF-825C-307943FD0198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2600">
              <a:solidFill>
                <a:schemeClr val="bg1"/>
              </a:solidFill>
            </a:endParaRPr>
          </a:p>
        </p:txBody>
      </p:sp>
      <p:sp>
        <p:nvSpPr>
          <p:cNvPr id="1843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400" dirty="0"/>
              <a:t>Cross Cultural Management Studies: </a:t>
            </a:r>
            <a:r>
              <a:rPr lang="en-GB" altLang="en-US" sz="3400" b="1" dirty="0"/>
              <a:t>Hofstede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518" y="1930401"/>
            <a:ext cx="8519483" cy="4110962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latin typeface="Tahoma" panose="020B0604030504040204" pitchFamily="34" charset="0"/>
              </a:rPr>
              <a:t>Power distance (PD)</a:t>
            </a:r>
            <a:r>
              <a:rPr lang="en-US" altLang="en-US" dirty="0" smtClean="0">
                <a:latin typeface="Tahoma" panose="020B0604030504040204" pitchFamily="34" charset="0"/>
              </a:rPr>
              <a:t>: degree to which power is unequally distributed in society.</a:t>
            </a: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endParaRPr lang="en-US" altLang="en-US" dirty="0" smtClean="0">
              <a:latin typeface="Tahoma" panose="020B0604030504040204" pitchFamily="34" charset="0"/>
            </a:endParaRPr>
          </a:p>
          <a:p>
            <a:pPr marL="457200" indent="-457200"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latin typeface="Tahoma" panose="020B0604030504040204" pitchFamily="34" charset="0"/>
              </a:rPr>
              <a:t>Uncertainty avoidance (UA)</a:t>
            </a:r>
            <a:r>
              <a:rPr lang="en-US" altLang="en-US" dirty="0" smtClean="0">
                <a:latin typeface="Tahoma" panose="020B0604030504040204" pitchFamily="34" charset="0"/>
              </a:rPr>
              <a:t>:</a:t>
            </a:r>
            <a:r>
              <a:rPr lang="en-US" altLang="en-US" b="1" dirty="0" smtClean="0">
                <a:latin typeface="Tahoma" panose="020B0604030504040204" pitchFamily="34" charset="0"/>
              </a:rPr>
              <a:t> </a:t>
            </a:r>
            <a:r>
              <a:rPr lang="en-US" altLang="en-US" dirty="0" smtClean="0">
                <a:latin typeface="Tahoma" panose="020B0604030504040204" pitchFamily="34" charset="0"/>
              </a:rPr>
              <a:t>degree to which ambiguity is tolerated, perceived threat by ambiguous / unknown situations.</a:t>
            </a:r>
          </a:p>
          <a:p>
            <a:pPr marL="457200" indent="-457200">
              <a:buClr>
                <a:schemeClr val="hlink"/>
              </a:buClr>
              <a:buFont typeface="Wingdings" panose="05000000000000000000" pitchFamily="2" charset="2"/>
              <a:buChar char="§"/>
            </a:pPr>
            <a:endParaRPr lang="en-US" altLang="en-US" b="1" dirty="0" smtClean="0">
              <a:latin typeface="Tahoma" panose="020B0604030504040204" pitchFamily="34" charset="0"/>
            </a:endParaRPr>
          </a:p>
          <a:p>
            <a:pPr marL="457200" indent="-457200"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latin typeface="Tahoma" panose="020B0604030504040204" pitchFamily="34" charset="0"/>
              </a:rPr>
              <a:t>Individualism / collectivism (IDV)</a:t>
            </a:r>
            <a:r>
              <a:rPr lang="en-US" altLang="en-US" dirty="0" smtClean="0">
                <a:latin typeface="Tahoma" panose="020B0604030504040204" pitchFamily="34" charset="0"/>
              </a:rPr>
              <a:t>: relationship between the individual and the group.</a:t>
            </a:r>
          </a:p>
          <a:p>
            <a:pPr marL="457200" indent="-457200">
              <a:buClr>
                <a:schemeClr val="hlink"/>
              </a:buClr>
              <a:buFont typeface="Wingdings" panose="05000000000000000000" pitchFamily="2" charset="2"/>
              <a:buChar char="§"/>
            </a:pPr>
            <a:endParaRPr lang="en-US" altLang="en-US" b="1" dirty="0" smtClean="0">
              <a:latin typeface="Tahoma" panose="020B0604030504040204" pitchFamily="34" charset="0"/>
            </a:endParaRPr>
          </a:p>
          <a:p>
            <a:pPr marL="457200" indent="-457200"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latin typeface="Tahoma" panose="020B0604030504040204" pitchFamily="34" charset="0"/>
              </a:rPr>
              <a:t>Masculinity / femininity</a:t>
            </a:r>
            <a:r>
              <a:rPr lang="en-US" altLang="en-US" dirty="0" smtClean="0">
                <a:latin typeface="Tahoma" panose="020B0604030504040204" pitchFamily="34" charset="0"/>
              </a:rPr>
              <a:t> </a:t>
            </a:r>
            <a:r>
              <a:rPr lang="en-US" altLang="en-US" b="1" dirty="0" smtClean="0">
                <a:latin typeface="Tahoma" panose="020B0604030504040204" pitchFamily="34" charset="0"/>
              </a:rPr>
              <a:t>(MAS): </a:t>
            </a:r>
            <a:r>
              <a:rPr lang="en-US" altLang="en-US" dirty="0" smtClean="0">
                <a:latin typeface="Tahoma" panose="020B0604030504040204" pitchFamily="34" charset="0"/>
              </a:rPr>
              <a:t>expectations regarding gender roles.</a:t>
            </a:r>
            <a:r>
              <a:rPr lang="en-US" altLang="en-US" b="1" dirty="0" smtClean="0">
                <a:latin typeface="Tahoma" panose="020B0604030504040204" pitchFamily="34" charset="0"/>
              </a:rPr>
              <a:t> </a:t>
            </a:r>
          </a:p>
          <a:p>
            <a:pPr marL="457200" indent="-457200">
              <a:buClr>
                <a:schemeClr val="hlink"/>
              </a:buClr>
              <a:buFont typeface="Wingdings" panose="05000000000000000000" pitchFamily="2" charset="2"/>
              <a:buChar char="§"/>
            </a:pPr>
            <a:endParaRPr lang="en-US" altLang="en-US" b="1" dirty="0" smtClean="0">
              <a:latin typeface="Tahoma" panose="020B0604030504040204" pitchFamily="34" charset="0"/>
            </a:endParaRPr>
          </a:p>
          <a:p>
            <a:pPr marL="457200" indent="-457200"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latin typeface="Tahoma" panose="020B0604030504040204" pitchFamily="34" charset="0"/>
              </a:rPr>
              <a:t>Long-term Orientation (LTO)</a:t>
            </a:r>
            <a:r>
              <a:rPr lang="en-US" altLang="en-US" dirty="0" smtClean="0">
                <a:latin typeface="Tahoma" panose="020B0604030504040204" pitchFamily="34" charset="0"/>
              </a:rPr>
              <a:t>: orientation toward time.</a:t>
            </a:r>
          </a:p>
          <a:p>
            <a:pPr marL="457200" indent="-457200">
              <a:buClr>
                <a:schemeClr val="hlink"/>
              </a:buClr>
              <a:buFont typeface="Wingdings" panose="05000000000000000000" pitchFamily="2" charset="2"/>
              <a:buChar char="§"/>
            </a:pPr>
            <a:endParaRPr lang="en-US" altLang="en-US" b="1" dirty="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94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France, U.S., Spain &amp; China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680904"/>
              </p:ext>
            </p:extLst>
          </p:nvPr>
        </p:nvGraphicFramePr>
        <p:xfrm>
          <a:off x="677862" y="1505416"/>
          <a:ext cx="8700313" cy="46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15895" y="6345044"/>
            <a:ext cx="364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www.geert-hofstede.com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3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Cross Cultural Management Studies: </a:t>
            </a:r>
            <a:r>
              <a:rPr lang="en-GB" altLang="en-US" b="1" dirty="0" smtClean="0"/>
              <a:t>GLOBE</a:t>
            </a:r>
            <a:endParaRPr lang="en-US" altLang="en-US" b="1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In-group &amp; Institutional Collectivism </a:t>
            </a:r>
          </a:p>
          <a:p>
            <a:r>
              <a:rPr lang="en-US" altLang="en-US" dirty="0" smtClean="0"/>
              <a:t>Future Orientation</a:t>
            </a:r>
          </a:p>
          <a:p>
            <a:r>
              <a:rPr lang="en-US" altLang="en-US" dirty="0" smtClean="0"/>
              <a:t>Uncertainty avoidance</a:t>
            </a:r>
          </a:p>
          <a:p>
            <a:r>
              <a:rPr lang="en-US" altLang="en-US" dirty="0" smtClean="0"/>
              <a:t>Power distance</a:t>
            </a:r>
          </a:p>
          <a:p>
            <a:r>
              <a:rPr lang="en-US" altLang="en-US" dirty="0" smtClean="0"/>
              <a:t>Gender egalitarianism &amp; Assertiveness</a:t>
            </a:r>
            <a:endParaRPr lang="en-US" altLang="en-US" dirty="0"/>
          </a:p>
          <a:p>
            <a:r>
              <a:rPr lang="en-US" altLang="en-US" dirty="0"/>
              <a:t>Performance </a:t>
            </a:r>
            <a:r>
              <a:rPr lang="en-US" altLang="en-US" dirty="0" smtClean="0"/>
              <a:t>orientation</a:t>
            </a:r>
            <a:r>
              <a:rPr lang="en-US" altLang="en-US" dirty="0"/>
              <a:t> </a:t>
            </a:r>
            <a:r>
              <a:rPr lang="en-US" altLang="en-US" dirty="0" smtClean="0"/>
              <a:t>– degree to which a society encourages innovation, performance, assertiveness, excellence.  </a:t>
            </a:r>
            <a:endParaRPr lang="en-US" altLang="en-US" dirty="0"/>
          </a:p>
          <a:p>
            <a:r>
              <a:rPr lang="en-US" altLang="en-US" dirty="0"/>
              <a:t>Humane </a:t>
            </a:r>
            <a:r>
              <a:rPr lang="en-US" altLang="en-US" dirty="0" smtClean="0"/>
              <a:t>orientation – degree to which a society encourages fairness, altruism, caring, generosity. </a:t>
            </a:r>
            <a:endParaRPr lang="en-US" altLang="en-US" dirty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789942-2536-462C-BECF-E12A577FD8BA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300" dirty="0"/>
              <a:t>Cross Cultural Management Studies: </a:t>
            </a:r>
            <a:r>
              <a:rPr lang="en-GB" altLang="en-US" sz="3300" dirty="0" smtClean="0"/>
              <a:t/>
            </a:r>
            <a:br>
              <a:rPr lang="en-GB" altLang="en-US" sz="3300" dirty="0" smtClean="0"/>
            </a:br>
            <a:r>
              <a:rPr lang="en-GB" altLang="en-US" sz="3300" b="1" dirty="0" smtClean="0"/>
              <a:t>7d cultural model </a:t>
            </a:r>
            <a:endParaRPr lang="en-US" altLang="en-US" sz="3300" b="1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B3493A-E945-47CE-9A2D-C813A9F0D0FD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2600">
              <a:solidFill>
                <a:schemeClr val="bg1"/>
              </a:solidFill>
            </a:endParaRPr>
          </a:p>
        </p:txBody>
      </p:sp>
      <p:graphicFrame>
        <p:nvGraphicFramePr>
          <p:cNvPr id="6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304075"/>
              </p:ext>
            </p:extLst>
          </p:nvPr>
        </p:nvGraphicFramePr>
        <p:xfrm>
          <a:off x="677334" y="1852281"/>
          <a:ext cx="8596668" cy="4554206"/>
        </p:xfrm>
        <a:graphic>
          <a:graphicData uri="http://schemas.openxmlformats.org/drawingml/2006/table">
            <a:tbl>
              <a:tblPr/>
              <a:tblGrid>
                <a:gridCol w="2657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9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Universalism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Particularism</a:t>
                      </a:r>
                    </a:p>
                  </a:txBody>
                  <a:tcPr marL="91436" marR="91436" marT="45723" marB="45723" horzOverflow="overflow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choice of dealing with other people based on rules or based on personal relationships</a:t>
                      </a:r>
                    </a:p>
                  </a:txBody>
                  <a:tcPr marL="91436" marR="91436" marT="45723" marB="45723" horzOverflow="overflow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Communitarianism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Individualism</a:t>
                      </a:r>
                    </a:p>
                  </a:txBody>
                  <a:tcPr marL="91436" marR="91436" marT="45723" marB="45723" horzOverflow="overflow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Focus on group membership versus individual characteristics</a:t>
                      </a:r>
                    </a:p>
                  </a:txBody>
                  <a:tcPr marL="91436" marR="91436" marT="45723" marB="45723" horzOverflow="overflow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Neutral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Affective</a:t>
                      </a:r>
                    </a:p>
                  </a:txBody>
                  <a:tcPr marL="91436" marR="91436" marT="45723" marB="45723" horzOverflow="overflow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range of feelings outwardly expressed in a society, little emotional display (objective and functional focus in business) emotions are part of life and business</a:t>
                      </a:r>
                    </a:p>
                  </a:txBody>
                  <a:tcPr marL="91436" marR="91436" marT="45723" marB="45723" horzOverflow="overflow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Diffuse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Specific</a:t>
                      </a:r>
                    </a:p>
                  </a:txBody>
                  <a:tcPr marL="91436" marR="91436" marT="45723" marB="45723" horzOverflow="overflow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 of involvement people have with each other ranging from all aspects of life to specific components</a:t>
                      </a:r>
                    </a:p>
                  </a:txBody>
                  <a:tcPr marL="91436" marR="91436" marT="45723" marB="45723" horzOverflow="overflow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Achievement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Ascription</a:t>
                      </a:r>
                    </a:p>
                  </a:txBody>
                  <a:tcPr marL="91436" marR="91436" marT="45723" marB="45723" horzOverflow="overflow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Assignment of status in the society based on performance vs. assignments based on heritage</a:t>
                      </a:r>
                    </a:p>
                  </a:txBody>
                  <a:tcPr marL="91436" marR="91436" marT="45723" marB="45723" horzOverflow="overflow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4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Sequential / Synchronic concept of time</a:t>
                      </a:r>
                    </a:p>
                  </a:txBody>
                  <a:tcPr marL="91436" marR="91436" marT="45723" marB="45723" horzOverflow="overflow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Orientation of society to time, history (past), future, or present </a:t>
                      </a:r>
                    </a:p>
                  </a:txBody>
                  <a:tcPr marL="91436" marR="91436" marT="45723" marB="45723" horzOverflow="overflow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Internal / External Control </a:t>
                      </a:r>
                    </a:p>
                  </a:txBody>
                  <a:tcPr marL="91436" marR="91436" marT="45723" marB="45723" horzOverflow="overflow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Nature viewed as something to be controlled and altered or something to be accepted</a:t>
                      </a:r>
                    </a:p>
                  </a:txBody>
                  <a:tcPr marL="91436" marR="91436" marT="45723" marB="45723" horzOverflow="overflow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6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Cross-Cultural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Context (high vs. low)</a:t>
            </a:r>
          </a:p>
          <a:p>
            <a:r>
              <a:rPr lang="en-US" sz="2200" dirty="0" smtClean="0"/>
              <a:t>Communication style (direct vs. indirect; formal vs. informal)</a:t>
            </a:r>
          </a:p>
          <a:p>
            <a:r>
              <a:rPr lang="en-US" sz="2200" dirty="0" smtClean="0"/>
              <a:t>Non-verbal (facial expressions, hand gestures, eye contact)</a:t>
            </a:r>
          </a:p>
          <a:p>
            <a:r>
              <a:rPr lang="en-US" sz="2200" dirty="0" smtClean="0"/>
              <a:t>Proxemics and touch</a:t>
            </a:r>
          </a:p>
          <a:p>
            <a:r>
              <a:rPr lang="en-US" sz="2200" dirty="0" smtClean="0"/>
              <a:t>Interpreters</a:t>
            </a:r>
          </a:p>
          <a:p>
            <a:r>
              <a:rPr lang="en-US" sz="2200" dirty="0" smtClean="0"/>
              <a:t>Corporate language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794427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</TotalTime>
  <Words>650</Words>
  <Application>Microsoft Office PowerPoint</Application>
  <PresentationFormat>Widescreen</PresentationFormat>
  <Paragraphs>151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Trebuchet MS</vt:lpstr>
      <vt:lpstr>Wingdings</vt:lpstr>
      <vt:lpstr>Wingdings 3</vt:lpstr>
      <vt:lpstr>Facet</vt:lpstr>
      <vt:lpstr>International Management: Cultural Context</vt:lpstr>
      <vt:lpstr> Societal Culture</vt:lpstr>
      <vt:lpstr>Interpreting Behavior</vt:lpstr>
      <vt:lpstr>Culture and Stereotyping</vt:lpstr>
      <vt:lpstr>Cross Cultural Management Studies: Hofstede</vt:lpstr>
      <vt:lpstr>France, U.S., Spain &amp; China</vt:lpstr>
      <vt:lpstr>Cross Cultural Management Studies: GLOBE</vt:lpstr>
      <vt:lpstr>Cross Cultural Management Studies:  7d cultural model </vt:lpstr>
      <vt:lpstr>Cross-Cultural Communication</vt:lpstr>
      <vt:lpstr>High-&amp; Low-Context Cultures</vt:lpstr>
      <vt:lpstr>Interpersonal Space for Business Conversations</vt:lpstr>
      <vt:lpstr>Cross Cultural Negotiations</vt:lpstr>
      <vt:lpstr>Chinese Cultural Values</vt:lpstr>
      <vt:lpstr>Culture and Individuals</vt:lpstr>
    </vt:vector>
  </TitlesOfParts>
  <Company>Appalachian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Management: Culture</dc:title>
  <dc:creator>Shinnar, Rachel Sheli</dc:creator>
  <cp:lastModifiedBy>Shinnar, Rachel Sheli</cp:lastModifiedBy>
  <cp:revision>25</cp:revision>
  <cp:lastPrinted>2017-05-18T15:46:41Z</cp:lastPrinted>
  <dcterms:created xsi:type="dcterms:W3CDTF">2017-05-09T17:54:15Z</dcterms:created>
  <dcterms:modified xsi:type="dcterms:W3CDTF">2018-05-17T17:12:46Z</dcterms:modified>
</cp:coreProperties>
</file>