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7" r:id="rId2"/>
    <p:sldId id="258" r:id="rId3"/>
    <p:sldId id="259" r:id="rId4"/>
    <p:sldId id="266" r:id="rId5"/>
    <p:sldId id="260" r:id="rId6"/>
    <p:sldId id="261" r:id="rId7"/>
    <p:sldId id="262" r:id="rId8"/>
    <p:sldId id="263" r:id="rId9"/>
    <p:sldId id="264" r:id="rId10"/>
    <p:sldId id="265" r:id="rId11"/>
    <p:sldId id="267"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7981" autoAdjust="0"/>
    <p:restoredTop sz="94660"/>
  </p:normalViewPr>
  <p:slideViewPr>
    <p:cSldViewPr snapToGrid="0">
      <p:cViewPr varScale="1">
        <p:scale>
          <a:sx n="103" d="100"/>
          <a:sy n="103" d="100"/>
        </p:scale>
        <p:origin x="150" y="288"/>
      </p:cViewPr>
      <p:guideLst/>
    </p:cSldViewPr>
  </p:slideViewPr>
  <p:notesTextViewPr>
    <p:cViewPr>
      <p:scale>
        <a:sx n="1" d="1"/>
        <a:sy n="1" d="1"/>
      </p:scale>
      <p:origin x="0" y="0"/>
    </p:cViewPr>
  </p:notesTextViewPr>
  <p:notesViewPr>
    <p:cSldViewPr snapToGrid="0">
      <p:cViewPr varScale="1">
        <p:scale>
          <a:sx n="83" d="100"/>
          <a:sy n="83" d="100"/>
        </p:scale>
        <p:origin x="3174"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7454370-564B-490D-B6B6-4D9450A81734}" type="datetimeFigureOut">
              <a:rPr lang="en-US" smtClean="0"/>
              <a:t>5/30/2018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F7B6488-C185-49C6-9833-B7D69587F2AD}" type="slidenum">
              <a:rPr lang="en-US" smtClean="0"/>
              <a:t>‹#›</a:t>
            </a:fld>
            <a:endParaRPr lang="en-US"/>
          </a:p>
        </p:txBody>
      </p:sp>
    </p:spTree>
    <p:extLst>
      <p:ext uri="{BB962C8B-B14F-4D97-AF65-F5344CB8AC3E}">
        <p14:creationId xmlns:p14="http://schemas.microsoft.com/office/powerpoint/2010/main" val="590134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to manage PCNs and HCNs</a:t>
            </a:r>
            <a:endParaRPr lang="en-US" dirty="0"/>
          </a:p>
        </p:txBody>
      </p:sp>
      <p:sp>
        <p:nvSpPr>
          <p:cNvPr id="4" name="Slide Number Placeholder 3"/>
          <p:cNvSpPr>
            <a:spLocks noGrp="1"/>
          </p:cNvSpPr>
          <p:nvPr>
            <p:ph type="sldNum" sz="quarter" idx="10"/>
          </p:nvPr>
        </p:nvSpPr>
        <p:spPr/>
        <p:txBody>
          <a:bodyPr/>
          <a:lstStyle/>
          <a:p>
            <a:fld id="{0099ED39-0253-4253-8827-A648AC0BCE6D}" type="slidenum">
              <a:rPr lang="en-US" smtClean="0"/>
              <a:t>1</a:t>
            </a:fld>
            <a:endParaRPr lang="en-US"/>
          </a:p>
        </p:txBody>
      </p:sp>
    </p:spTree>
    <p:extLst>
      <p:ext uri="{BB962C8B-B14F-4D97-AF65-F5344CB8AC3E}">
        <p14:creationId xmlns:p14="http://schemas.microsoft.com/office/powerpoint/2010/main" val="6426140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Turnover with in 2 years post repatriation in US firms – 33-50%</a:t>
            </a:r>
          </a:p>
          <a:p>
            <a:pPr marL="174708" indent="-174708">
              <a:buFontTx/>
              <a:buChar char="-"/>
            </a:pPr>
            <a:r>
              <a:rPr lang="en-US" dirty="0" smtClean="0"/>
              <a:t>Reverse culture shock</a:t>
            </a:r>
          </a:p>
          <a:p>
            <a:pPr marL="174708" indent="-174708">
              <a:buFontTx/>
              <a:buChar char="-"/>
            </a:pPr>
            <a:r>
              <a:rPr lang="en-US" dirty="0" smtClean="0"/>
              <a:t>Readjustment (self &amp; family)</a:t>
            </a:r>
          </a:p>
          <a:p>
            <a:pPr marL="174708" indent="-174708">
              <a:buFontTx/>
              <a:buChar char="-"/>
            </a:pPr>
            <a:r>
              <a:rPr lang="en-US" dirty="0" smtClean="0"/>
              <a:t>Career (expectation for vertical move not demotion)</a:t>
            </a:r>
          </a:p>
          <a:p>
            <a:pPr marL="174708" indent="-174708">
              <a:buFontTx/>
              <a:buChar char="-"/>
            </a:pPr>
            <a:r>
              <a:rPr lang="en-US" dirty="0" smtClean="0"/>
              <a:t>Kingpin syndrome (from high autonomy to org hierarchy)</a:t>
            </a:r>
          </a:p>
          <a:p>
            <a:pPr marL="174708" indent="-174708">
              <a:buFontTx/>
              <a:buChar char="-"/>
            </a:pPr>
            <a:r>
              <a:rPr lang="en-US" dirty="0" smtClean="0"/>
              <a:t>Opportunity to use new skills / knowledge (use Intl. experience)</a:t>
            </a:r>
          </a:p>
          <a:p>
            <a:pPr marL="174708" indent="-174708">
              <a:buFontTx/>
              <a:buChar char="-"/>
            </a:pPr>
            <a:endParaRPr lang="en-US" dirty="0"/>
          </a:p>
          <a:p>
            <a:r>
              <a:rPr lang="en-US" dirty="0" smtClean="0"/>
              <a:t>REPATRIATION</a:t>
            </a:r>
          </a:p>
          <a:p>
            <a:r>
              <a:rPr lang="en-US" dirty="0" smtClean="0"/>
              <a:t>(1) Use expat for strategic purposes – benefit from new knowledge acquired</a:t>
            </a:r>
          </a:p>
          <a:p>
            <a:r>
              <a:rPr lang="en-US" dirty="0" smtClean="0"/>
              <a:t>(2) Plan ahead – assign mentor to alleviate “out of sight out of mind,” stay in touch, advocate for jobs, feature in newsletter, include on virtual teams, home leave</a:t>
            </a:r>
          </a:p>
          <a:p>
            <a:r>
              <a:rPr lang="en-US" dirty="0" smtClean="0"/>
              <a:t>(3) Recognize reverse culture shock and provide support upon return with housing, education etc.</a:t>
            </a:r>
          </a:p>
          <a:p>
            <a:endParaRPr lang="en-US" dirty="0" smtClean="0"/>
          </a:p>
          <a:p>
            <a:r>
              <a:rPr lang="en-US" dirty="0" smtClean="0"/>
              <a:t> </a:t>
            </a:r>
          </a:p>
          <a:p>
            <a:pPr marL="174708" indent="-174708">
              <a:buFontTx/>
              <a:buChar char="-"/>
            </a:pPr>
            <a:endParaRPr lang="en-US" dirty="0"/>
          </a:p>
          <a:p>
            <a:pPr marL="174708" indent="-174708">
              <a:buFontTx/>
              <a:buChar char="-"/>
            </a:pPr>
            <a:endParaRPr lang="en-US" dirty="0"/>
          </a:p>
        </p:txBody>
      </p:sp>
      <p:sp>
        <p:nvSpPr>
          <p:cNvPr id="4" name="Slide Number Placeholder 3"/>
          <p:cNvSpPr>
            <a:spLocks noGrp="1"/>
          </p:cNvSpPr>
          <p:nvPr>
            <p:ph type="sldNum" sz="quarter" idx="10"/>
          </p:nvPr>
        </p:nvSpPr>
        <p:spPr/>
        <p:txBody>
          <a:bodyPr/>
          <a:lstStyle/>
          <a:p>
            <a:fld id="{5F7B6488-C185-49C6-9833-B7D69587F2AD}" type="slidenum">
              <a:rPr lang="en-US" smtClean="0"/>
              <a:t>10</a:t>
            </a:fld>
            <a:endParaRPr lang="en-US"/>
          </a:p>
        </p:txBody>
      </p:sp>
    </p:spTree>
    <p:extLst>
      <p:ext uri="{BB962C8B-B14F-4D97-AF65-F5344CB8AC3E}">
        <p14:creationId xmlns:p14="http://schemas.microsoft.com/office/powerpoint/2010/main" val="19410825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75" y="496888"/>
            <a:ext cx="3125788" cy="1757362"/>
          </a:xfrm>
        </p:spPr>
      </p:sp>
      <p:sp>
        <p:nvSpPr>
          <p:cNvPr id="3" name="Notes Placeholder 2"/>
          <p:cNvSpPr>
            <a:spLocks noGrp="1"/>
          </p:cNvSpPr>
          <p:nvPr>
            <p:ph type="body" idx="1"/>
          </p:nvPr>
        </p:nvSpPr>
        <p:spPr>
          <a:xfrm>
            <a:off x="389467" y="2410178"/>
            <a:ext cx="6338209" cy="6335324"/>
          </a:xfrm>
        </p:spPr>
        <p:txBody>
          <a:bodyPr/>
          <a:lstStyle/>
          <a:p>
            <a:r>
              <a:rPr lang="en-US" dirty="0" smtClean="0"/>
              <a:t>RECRUITMENT: in US preference for public advertisements and selection based on skills in other nations (Mexico) preference for less formal methods, word-of-mouth, importance on social network. Individualism vs. Collectivism, Universalism vs. particularism, achievement vs. ascription</a:t>
            </a:r>
          </a:p>
          <a:p>
            <a:endParaRPr lang="en-US" dirty="0" smtClean="0"/>
          </a:p>
          <a:p>
            <a:r>
              <a:rPr lang="en-US" dirty="0" smtClean="0"/>
              <a:t>SELECTION: </a:t>
            </a:r>
            <a:r>
              <a:rPr lang="en-US" dirty="0" smtClean="0">
                <a:sym typeface="Wingdings" panose="05000000000000000000" pitchFamily="2" charset="2"/>
              </a:rPr>
              <a:t> in US rooted in ability to do the job (qualifications, skills, experience). Collectivism societies place more value on trust, loyalty, social ties, personal characteristics. </a:t>
            </a:r>
            <a:r>
              <a:rPr lang="en-US" b="1" dirty="0" smtClean="0">
                <a:sym typeface="Wingdings" panose="05000000000000000000" pitchFamily="2" charset="2"/>
              </a:rPr>
              <a:t> </a:t>
            </a:r>
            <a:r>
              <a:rPr lang="en-US" dirty="0" smtClean="0">
                <a:sym typeface="Wingdings" panose="05000000000000000000" pitchFamily="2" charset="2"/>
              </a:rPr>
              <a:t>In </a:t>
            </a:r>
            <a:r>
              <a:rPr lang="en-US" dirty="0">
                <a:sym typeface="Wingdings" panose="05000000000000000000" pitchFamily="2" charset="2"/>
              </a:rPr>
              <a:t>US illegal to discriminate against women, in Japan &amp; Korea, uncommon for mothers to have senior </a:t>
            </a:r>
            <a:r>
              <a:rPr lang="en-US" dirty="0" smtClean="0">
                <a:sym typeface="Wingdings" panose="05000000000000000000" pitchFamily="2" charset="2"/>
              </a:rPr>
              <a:t>positions.</a:t>
            </a:r>
          </a:p>
          <a:p>
            <a:r>
              <a:rPr lang="en-US" dirty="0" smtClean="0">
                <a:sym typeface="Wingdings" panose="05000000000000000000" pitchFamily="2" charset="2"/>
              </a:rPr>
              <a:t>Nepotism is frowned upon in US, but can be the expected norm elsewhere.</a:t>
            </a:r>
          </a:p>
          <a:p>
            <a:endParaRPr lang="en-US" dirty="0" smtClean="0">
              <a:sym typeface="Wingdings" panose="05000000000000000000" pitchFamily="2" charset="2"/>
            </a:endParaRPr>
          </a:p>
          <a:p>
            <a:r>
              <a:rPr lang="en-US" dirty="0" smtClean="0">
                <a:sym typeface="Wingdings" panose="05000000000000000000" pitchFamily="2" charset="2"/>
              </a:rPr>
              <a:t>TRAINING: can be mandated by government (Australia 1.5% of payroll expense on training) or cultural norms (life time employment in Japan, slow development through job rotations) (in Germany strong vocational education &amp; training)</a:t>
            </a:r>
          </a:p>
          <a:p>
            <a:endParaRPr lang="en-US" dirty="0">
              <a:sym typeface="Wingdings" panose="05000000000000000000" pitchFamily="2" charset="2"/>
            </a:endParaRPr>
          </a:p>
          <a:p>
            <a:r>
              <a:rPr lang="en-US" dirty="0" smtClean="0">
                <a:sym typeface="Wingdings" panose="05000000000000000000" pitchFamily="2" charset="2"/>
              </a:rPr>
              <a:t>PERFORMANCE MGMT: in US rational and legal approach, performance evaluated/measured based on set standards, feedback is provided and used to share HR decisions regarding promotion, compensation or termination.  In collectivist societies, age &amp; in-group membership ate taken into consideration when making HR decisions, not just performance.  Importance of saving face, providing feedback indirectly, interpersonal harmony</a:t>
            </a:r>
          </a:p>
          <a:p>
            <a:r>
              <a:rPr lang="en-US" dirty="0" smtClean="0">
                <a:sym typeface="Wingdings" panose="05000000000000000000" pitchFamily="2" charset="2"/>
              </a:rPr>
              <a:t>360</a:t>
            </a:r>
            <a:r>
              <a:rPr lang="en-US" baseline="30000" dirty="0" smtClean="0">
                <a:sym typeface="Wingdings" panose="05000000000000000000" pitchFamily="2" charset="2"/>
              </a:rPr>
              <a:t>o</a:t>
            </a:r>
            <a:r>
              <a:rPr lang="en-US" dirty="0" smtClean="0">
                <a:sym typeface="Wingdings" panose="05000000000000000000" pitchFamily="2" charset="2"/>
              </a:rPr>
              <a:t> feedback will not work well in high PD culture</a:t>
            </a:r>
          </a:p>
          <a:p>
            <a:endParaRPr lang="en-US" dirty="0">
              <a:sym typeface="Wingdings" panose="05000000000000000000" pitchFamily="2" charset="2"/>
            </a:endParaRPr>
          </a:p>
          <a:p>
            <a:r>
              <a:rPr lang="en-US" dirty="0" smtClean="0">
                <a:sym typeface="Wingdings" panose="05000000000000000000" pitchFamily="2" charset="2"/>
              </a:rPr>
              <a:t>COMPENSATION: In US organizations try to link performance and compensation as much as possible, this is considered less important elsewhere.</a:t>
            </a:r>
            <a:endParaRPr lang="en-US" dirty="0"/>
          </a:p>
          <a:p>
            <a:r>
              <a:rPr lang="en-US" dirty="0" smtClean="0"/>
              <a:t>Some convergence in pay BUT pay for performance may not work in high UA culture</a:t>
            </a:r>
          </a:p>
          <a:p>
            <a:r>
              <a:rPr lang="en-US" dirty="0" smtClean="0"/>
              <a:t>In US pay is based on salary surveys to ensure external equity, &amp; how much job is worth to the company, raises based on merit. In Japan, family status may effect pay.</a:t>
            </a:r>
          </a:p>
          <a:p>
            <a:endParaRPr lang="en-US" dirty="0"/>
          </a:p>
          <a:p>
            <a:r>
              <a:rPr lang="en-US" dirty="0" smtClean="0"/>
              <a:t>LABOR RELATIONS: Union membership density (US low but EU higher), in US bread &amp; butter issues, confrontational. Not ideological as in France or focused on union-</a:t>
            </a:r>
            <a:r>
              <a:rPr lang="en-US" dirty="0" err="1" smtClean="0"/>
              <a:t>Mgmt</a:t>
            </a:r>
            <a:r>
              <a:rPr lang="en-US" dirty="0" smtClean="0"/>
              <a:t> cooperation as in Germany.  EU works councils. In Asia enterprise unions are common and more aligned with mgmt. than with workers. MNCs need to consider labor unions in selecting destination and managing HCNs</a:t>
            </a:r>
            <a:endParaRPr lang="en-US" dirty="0"/>
          </a:p>
        </p:txBody>
      </p:sp>
      <p:sp>
        <p:nvSpPr>
          <p:cNvPr id="4" name="Slide Number Placeholder 3"/>
          <p:cNvSpPr>
            <a:spLocks noGrp="1"/>
          </p:cNvSpPr>
          <p:nvPr>
            <p:ph type="sldNum" sz="quarter" idx="10"/>
          </p:nvPr>
        </p:nvSpPr>
        <p:spPr/>
        <p:txBody>
          <a:bodyPr/>
          <a:lstStyle/>
          <a:p>
            <a:fld id="{5F7B6488-C185-49C6-9833-B7D69587F2AD}" type="slidenum">
              <a:rPr lang="en-US" smtClean="0"/>
              <a:t>11</a:t>
            </a:fld>
            <a:endParaRPr lang="en-US"/>
          </a:p>
        </p:txBody>
      </p:sp>
    </p:spTree>
    <p:extLst>
      <p:ext uri="{BB962C8B-B14F-4D97-AF65-F5344CB8AC3E}">
        <p14:creationId xmlns:p14="http://schemas.microsoft.com/office/powerpoint/2010/main" val="96119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international arena doing all these functions BUT dealing with different types of employees:</a:t>
            </a:r>
          </a:p>
          <a:p>
            <a:r>
              <a:rPr lang="en-US" dirty="0" smtClean="0"/>
              <a:t>PCN – come from parent firm country</a:t>
            </a:r>
          </a:p>
          <a:p>
            <a:r>
              <a:rPr lang="en-US" dirty="0" smtClean="0"/>
              <a:t>HCN – host country nationals</a:t>
            </a:r>
          </a:p>
          <a:p>
            <a:r>
              <a:rPr lang="en-US" dirty="0" smtClean="0"/>
              <a:t>TCN – third country national</a:t>
            </a:r>
          </a:p>
          <a:p>
            <a:endParaRPr lang="en-US" dirty="0"/>
          </a:p>
          <a:p>
            <a:r>
              <a:rPr lang="en-US" dirty="0" smtClean="0"/>
              <a:t>AND </a:t>
            </a:r>
            <a:r>
              <a:rPr lang="en-US" u="sng" dirty="0" smtClean="0"/>
              <a:t>different kids of assignments</a:t>
            </a:r>
          </a:p>
          <a:p>
            <a:r>
              <a:rPr lang="en-US" dirty="0" smtClean="0"/>
              <a:t>Expatriate / in-patriate</a:t>
            </a:r>
          </a:p>
          <a:p>
            <a:r>
              <a:rPr lang="en-US" dirty="0" smtClean="0"/>
              <a:t>Commuter</a:t>
            </a:r>
          </a:p>
          <a:p>
            <a:r>
              <a:rPr lang="en-US" dirty="0" smtClean="0"/>
              <a:t>Flex-patriate = business travelers </a:t>
            </a:r>
          </a:p>
          <a:p>
            <a:endParaRPr lang="en-US" dirty="0"/>
          </a:p>
        </p:txBody>
      </p:sp>
      <p:sp>
        <p:nvSpPr>
          <p:cNvPr id="4" name="Slide Number Placeholder 3"/>
          <p:cNvSpPr>
            <a:spLocks noGrp="1"/>
          </p:cNvSpPr>
          <p:nvPr>
            <p:ph type="sldNum" sz="quarter" idx="10"/>
          </p:nvPr>
        </p:nvSpPr>
        <p:spPr/>
        <p:txBody>
          <a:bodyPr/>
          <a:lstStyle/>
          <a:p>
            <a:fld id="{5F7B6488-C185-49C6-9833-B7D69587F2AD}" type="slidenum">
              <a:rPr lang="en-US" smtClean="0"/>
              <a:t>2</a:t>
            </a:fld>
            <a:endParaRPr lang="en-US"/>
          </a:p>
        </p:txBody>
      </p:sp>
    </p:spTree>
    <p:extLst>
      <p:ext uri="{BB962C8B-B14F-4D97-AF65-F5344CB8AC3E}">
        <p14:creationId xmlns:p14="http://schemas.microsoft.com/office/powerpoint/2010/main" val="82139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STRATEGY</a:t>
            </a:r>
          </a:p>
          <a:p>
            <a:r>
              <a:rPr lang="en-US" dirty="0" smtClean="0"/>
              <a:t>Transnational strategy: going to want to have cadre of globally minded managers employable anywhere in the  world</a:t>
            </a:r>
          </a:p>
          <a:p>
            <a:r>
              <a:rPr lang="en-US" dirty="0" smtClean="0"/>
              <a:t>Multi-domestic strategy: more likely to hire HCNs (maybe PCNs in initial stages)</a:t>
            </a:r>
          </a:p>
          <a:p>
            <a:r>
              <a:rPr lang="en-US" dirty="0" smtClean="0"/>
              <a:t>Regional strategy: TCN from the region</a:t>
            </a:r>
          </a:p>
          <a:p>
            <a:endParaRPr lang="en-US" dirty="0"/>
          </a:p>
          <a:p>
            <a:r>
              <a:rPr lang="en-US" dirty="0" smtClean="0"/>
              <a:t>COST</a:t>
            </a:r>
          </a:p>
          <a:p>
            <a:r>
              <a:rPr lang="en-US" dirty="0" smtClean="0"/>
              <a:t>3-4 times cost at home</a:t>
            </a:r>
          </a:p>
          <a:p>
            <a:r>
              <a:rPr lang="en-US" dirty="0" smtClean="0"/>
              <a:t>Ex. A US manager making 100K at home will cost around 360K in Tokyo, 210K in Hong Kong, 210K in Singapore, 250K in London</a:t>
            </a:r>
            <a:endParaRPr lang="en-US" dirty="0"/>
          </a:p>
          <a:p>
            <a:endParaRPr lang="en-US" dirty="0"/>
          </a:p>
        </p:txBody>
      </p:sp>
      <p:sp>
        <p:nvSpPr>
          <p:cNvPr id="4" name="Slide Number Placeholder 3"/>
          <p:cNvSpPr>
            <a:spLocks noGrp="1"/>
          </p:cNvSpPr>
          <p:nvPr>
            <p:ph type="sldNum" sz="quarter" idx="10"/>
          </p:nvPr>
        </p:nvSpPr>
        <p:spPr/>
        <p:txBody>
          <a:bodyPr/>
          <a:lstStyle/>
          <a:p>
            <a:fld id="{5F7B6488-C185-49C6-9833-B7D69587F2AD}" type="slidenum">
              <a:rPr lang="en-US" smtClean="0"/>
              <a:t>3</a:t>
            </a:fld>
            <a:endParaRPr lang="en-US"/>
          </a:p>
        </p:txBody>
      </p:sp>
    </p:spTree>
    <p:extLst>
      <p:ext uri="{BB962C8B-B14F-4D97-AF65-F5344CB8AC3E}">
        <p14:creationId xmlns:p14="http://schemas.microsoft.com/office/powerpoint/2010/main" val="1351818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7B6488-C185-49C6-9833-B7D69587F2AD}" type="slidenum">
              <a:rPr lang="en-US" smtClean="0"/>
              <a:t>4</a:t>
            </a:fld>
            <a:endParaRPr lang="en-US"/>
          </a:p>
        </p:txBody>
      </p:sp>
    </p:spTree>
    <p:extLst>
      <p:ext uri="{BB962C8B-B14F-4D97-AF65-F5344CB8AC3E}">
        <p14:creationId xmlns:p14="http://schemas.microsoft.com/office/powerpoint/2010/main" val="4029789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84670" y="4384229"/>
            <a:ext cx="6058371" cy="4445738"/>
          </a:xfrm>
        </p:spPr>
        <p:txBody>
          <a:bodyPr/>
          <a:lstStyle/>
          <a:p>
            <a:r>
              <a:rPr lang="en-US" dirty="0" smtClean="0"/>
              <a:t> FAILURE:</a:t>
            </a:r>
          </a:p>
          <a:p>
            <a:pPr marL="174708" indent="-174708">
              <a:buFontTx/>
              <a:buChar char="-"/>
            </a:pPr>
            <a:r>
              <a:rPr lang="en-US" dirty="0" smtClean="0"/>
              <a:t>Early repatriation</a:t>
            </a:r>
          </a:p>
          <a:p>
            <a:pPr marL="174708" indent="-174708">
              <a:buFontTx/>
              <a:buChar char="-"/>
            </a:pPr>
            <a:r>
              <a:rPr lang="en-US" dirty="0" smtClean="0"/>
              <a:t>Goals not met (groom successor, market share, </a:t>
            </a:r>
            <a:r>
              <a:rPr lang="en-US" dirty="0" err="1" smtClean="0"/>
              <a:t>etc</a:t>
            </a:r>
            <a:r>
              <a:rPr lang="en-US" dirty="0" smtClean="0"/>
              <a:t>)</a:t>
            </a:r>
          </a:p>
          <a:p>
            <a:pPr marL="174708" indent="-174708">
              <a:buFontTx/>
              <a:buChar char="-"/>
            </a:pPr>
            <a:r>
              <a:rPr lang="en-US" dirty="0" smtClean="0"/>
              <a:t>Retention post assignments </a:t>
            </a:r>
          </a:p>
          <a:p>
            <a:r>
              <a:rPr lang="en-US" dirty="0" smtClean="0">
                <a:sym typeface="Wingdings" panose="05000000000000000000" pitchFamily="2" charset="2"/>
              </a:rPr>
              <a:t> </a:t>
            </a:r>
            <a:r>
              <a:rPr lang="en-US" dirty="0" smtClean="0"/>
              <a:t>US companies 10-40% failure</a:t>
            </a:r>
          </a:p>
          <a:p>
            <a:endParaRPr lang="en-US" dirty="0" smtClean="0"/>
          </a:p>
          <a:p>
            <a:r>
              <a:rPr lang="en-US" b="1" dirty="0" smtClean="0"/>
              <a:t>Reasons for failure</a:t>
            </a:r>
          </a:p>
          <a:p>
            <a:r>
              <a:rPr lang="en-US" u="sng" dirty="0" smtClean="0"/>
              <a:t>Individual</a:t>
            </a:r>
            <a:r>
              <a:rPr lang="en-US" dirty="0" smtClean="0"/>
              <a:t>: personality, lack of technical skills, no motivation to go abroad</a:t>
            </a:r>
          </a:p>
          <a:p>
            <a:r>
              <a:rPr lang="en-US" u="sng" dirty="0" smtClean="0"/>
              <a:t>Family</a:t>
            </a:r>
            <a:r>
              <a:rPr lang="en-US" dirty="0" smtClean="0"/>
              <a:t>: failure to adapt, spouse</a:t>
            </a:r>
          </a:p>
          <a:p>
            <a:r>
              <a:rPr lang="en-US" u="sng" dirty="0" smtClean="0"/>
              <a:t>Cultural</a:t>
            </a:r>
            <a:r>
              <a:rPr lang="en-US" dirty="0" smtClean="0"/>
              <a:t>: failure to adapt, failure to develop relationships, </a:t>
            </a:r>
          </a:p>
          <a:p>
            <a:r>
              <a:rPr lang="en-US" u="sng" dirty="0" smtClean="0"/>
              <a:t>Organizational</a:t>
            </a:r>
            <a:r>
              <a:rPr lang="en-US" dirty="0" smtClean="0"/>
              <a:t>: unrealistic expectations, RJP, no training, poor selection, no support, </a:t>
            </a:r>
          </a:p>
          <a:p>
            <a:r>
              <a:rPr lang="en-US" dirty="0" smtClean="0"/>
              <a:t>+ repatriation </a:t>
            </a:r>
          </a:p>
          <a:p>
            <a:r>
              <a:rPr lang="en-US" dirty="0" smtClean="0">
                <a:sym typeface="Wingdings" panose="05000000000000000000" pitchFamily="2" charset="2"/>
              </a:rPr>
              <a:t> COSTS: replacement cost + hurt relationships</a:t>
            </a:r>
            <a:endParaRPr lang="en-US" dirty="0"/>
          </a:p>
          <a:p>
            <a:r>
              <a:rPr lang="en-US" dirty="0" smtClean="0"/>
              <a:t>BENEFITS</a:t>
            </a:r>
          </a:p>
          <a:p>
            <a:pPr marL="174708" indent="-174708">
              <a:buFont typeface="Arial" panose="020B0604020202020204" pitchFamily="34" charset="0"/>
              <a:buChar char="•"/>
            </a:pPr>
            <a:r>
              <a:rPr lang="en-US" dirty="0" smtClean="0"/>
              <a:t>Develop global mindset which helps to formulate strategies in a global world</a:t>
            </a:r>
          </a:p>
          <a:p>
            <a:pPr marL="174708" indent="-174708">
              <a:buFont typeface="Arial" panose="020B0604020202020204" pitchFamily="34" charset="0"/>
              <a:buChar char="•"/>
            </a:pPr>
            <a:r>
              <a:rPr lang="en-US" dirty="0" smtClean="0"/>
              <a:t>Helps coordinate &amp; control foreign operations that are geographically and culturally dispersed </a:t>
            </a:r>
          </a:p>
          <a:p>
            <a:pPr marL="174708" indent="-174708">
              <a:buFont typeface="Arial" panose="020B0604020202020204" pitchFamily="34" charset="0"/>
              <a:buChar char="•"/>
            </a:pPr>
            <a:r>
              <a:rPr lang="en-US" dirty="0" smtClean="0"/>
              <a:t>Expatriates gather insider understanding on host country – strategic information</a:t>
            </a:r>
          </a:p>
          <a:p>
            <a:pPr marL="174708" indent="-174708">
              <a:buFont typeface="Arial" panose="020B0604020202020204" pitchFamily="34" charset="0"/>
              <a:buChar char="•"/>
            </a:pPr>
            <a:r>
              <a:rPr lang="en-US" dirty="0" smtClean="0"/>
              <a:t>Expatriates develop understanding of local markets (Colgate=Palmolive sells small sachets of detergent in African compared to 64-oz bottles sold in US)</a:t>
            </a:r>
          </a:p>
          <a:p>
            <a:pPr marL="174708" indent="-174708">
              <a:buFont typeface="Arial" panose="020B0604020202020204" pitchFamily="34" charset="0"/>
              <a:buChar char="•"/>
            </a:pPr>
            <a:r>
              <a:rPr lang="en-US" dirty="0" smtClean="0"/>
              <a:t>Management development (making it abroad, confidence, adaptability)</a:t>
            </a:r>
          </a:p>
          <a:p>
            <a:pPr marL="174708" indent="-174708">
              <a:buFont typeface="Arial" panose="020B0604020202020204" pitchFamily="34" charset="0"/>
              <a:buChar char="•"/>
            </a:pPr>
            <a:r>
              <a:rPr lang="en-US" dirty="0" smtClean="0"/>
              <a:t>Networking opportunities (mechanism of informal control)</a:t>
            </a:r>
          </a:p>
          <a:p>
            <a:pPr marL="174708" indent="-174708">
              <a:buFont typeface="Arial" panose="020B0604020202020204" pitchFamily="34" charset="0"/>
              <a:buChar char="•"/>
            </a:pPr>
            <a:r>
              <a:rPr lang="en-US" dirty="0" smtClean="0"/>
              <a:t>Export organizational culture / core values</a:t>
            </a:r>
          </a:p>
          <a:p>
            <a:pPr marL="174708" indent="-174708">
              <a:buFont typeface="Arial" panose="020B0604020202020204" pitchFamily="34" charset="0"/>
              <a:buChar char="•"/>
            </a:pPr>
            <a:endParaRPr lang="en-US" dirty="0" smtClean="0"/>
          </a:p>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5F7B6488-C185-49C6-9833-B7D69587F2AD}" type="slidenum">
              <a:rPr lang="en-US" smtClean="0"/>
              <a:t>5</a:t>
            </a:fld>
            <a:endParaRPr lang="en-US"/>
          </a:p>
        </p:txBody>
      </p:sp>
    </p:spTree>
    <p:extLst>
      <p:ext uri="{BB962C8B-B14F-4D97-AF65-F5344CB8AC3E}">
        <p14:creationId xmlns:p14="http://schemas.microsoft.com/office/powerpoint/2010/main" val="268836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28916" y="4485369"/>
            <a:ext cx="5608320" cy="3514127"/>
          </a:xfrm>
        </p:spPr>
        <p:txBody>
          <a:bodyPr/>
          <a:lstStyle/>
          <a:p>
            <a:r>
              <a:rPr lang="en-US" dirty="0" smtClean="0"/>
              <a:t>What are the variables that should go into selecting an expatriate manager?</a:t>
            </a:r>
          </a:p>
          <a:p>
            <a:r>
              <a:rPr lang="en-US" dirty="0" smtClean="0"/>
              <a:t>Domestic performance DOES NOT guarantee performance abroad</a:t>
            </a:r>
          </a:p>
          <a:p>
            <a:endParaRPr lang="en-US" b="1" dirty="0" smtClean="0"/>
          </a:p>
          <a:p>
            <a:r>
              <a:rPr lang="en-US" b="1" dirty="0" smtClean="0"/>
              <a:t>Key success factors for expatriate assignments</a:t>
            </a:r>
          </a:p>
          <a:p>
            <a:r>
              <a:rPr lang="en-US" u="sng" dirty="0" smtClean="0"/>
              <a:t>Technical &amp; Managerial skills</a:t>
            </a:r>
            <a:r>
              <a:rPr lang="en-US" dirty="0" smtClean="0"/>
              <a:t>: expats usually have more autonomy &amp; need to be able to make decisions independently, strong technical, managerial &amp; leadership skills are necessary</a:t>
            </a:r>
            <a:endParaRPr lang="en-US" u="sng" dirty="0" smtClean="0"/>
          </a:p>
          <a:p>
            <a:r>
              <a:rPr lang="en-US" u="sng" dirty="0" smtClean="0"/>
              <a:t>Personality</a:t>
            </a:r>
            <a:r>
              <a:rPr lang="en-US" dirty="0" smtClean="0"/>
              <a:t>: openness to experience, coping with change (emotional stability), communicative (extraversion)</a:t>
            </a:r>
            <a:endParaRPr lang="en-US" u="sng" dirty="0" smtClean="0"/>
          </a:p>
          <a:p>
            <a:r>
              <a:rPr lang="en-US" u="sng" dirty="0" smtClean="0"/>
              <a:t>Relational abilities</a:t>
            </a:r>
            <a:r>
              <a:rPr lang="en-US" dirty="0" smtClean="0"/>
              <a:t>: ability to adapt across cultures, collaborative</a:t>
            </a:r>
            <a:endParaRPr lang="en-US" u="sng" dirty="0" smtClean="0"/>
          </a:p>
          <a:p>
            <a:r>
              <a:rPr lang="en-US" u="sng" dirty="0" smtClean="0"/>
              <a:t>Family situation</a:t>
            </a:r>
            <a:r>
              <a:rPr lang="en-US" dirty="0" smtClean="0"/>
              <a:t>: spouse &amp; children willingness to move, dual-career couples</a:t>
            </a:r>
            <a:endParaRPr lang="en-US" u="sng" dirty="0" smtClean="0"/>
          </a:p>
          <a:p>
            <a:r>
              <a:rPr lang="en-US" u="sng" dirty="0" smtClean="0"/>
              <a:t>Stress tolerance</a:t>
            </a:r>
            <a:r>
              <a:rPr lang="en-US" dirty="0" smtClean="0"/>
              <a:t>: related to “emotional stability”</a:t>
            </a:r>
            <a:endParaRPr lang="en-US" u="sng" dirty="0" smtClean="0"/>
          </a:p>
          <a:p>
            <a:r>
              <a:rPr lang="en-US" u="sng" dirty="0" smtClean="0"/>
              <a:t>Language skills</a:t>
            </a:r>
            <a:r>
              <a:rPr lang="en-US" dirty="0" smtClean="0"/>
              <a:t>: speeds up adaptation and performance at work </a:t>
            </a:r>
            <a:endParaRPr lang="en-US" u="sng" dirty="0" smtClean="0"/>
          </a:p>
          <a:p>
            <a:r>
              <a:rPr lang="en-US" u="sng" dirty="0" smtClean="0"/>
              <a:t>Emotional intelligence</a:t>
            </a:r>
            <a:r>
              <a:rPr lang="en-US" dirty="0" smtClean="0"/>
              <a:t>: self understanding &amp; mgmt., empathy &amp; social skills</a:t>
            </a:r>
          </a:p>
          <a:p>
            <a:endParaRPr lang="en-US" u="sng" dirty="0"/>
          </a:p>
          <a:p>
            <a:pPr marL="174708" indent="-174708">
              <a:buFont typeface="Wingdings" panose="05000000000000000000" pitchFamily="2" charset="2"/>
              <a:buChar char="à"/>
            </a:pPr>
            <a:r>
              <a:rPr lang="en-US" dirty="0" smtClean="0">
                <a:sym typeface="Wingdings" panose="05000000000000000000" pitchFamily="2" charset="2"/>
              </a:rPr>
              <a:t>Short assignment = heavier focus on technical skills, interaction with HCNs = heavier focus on CQ &amp; language, complex jobs = heavier focus on managerial skills</a:t>
            </a:r>
          </a:p>
          <a:p>
            <a:pPr marL="174708" indent="-174708">
              <a:buFont typeface="Wingdings" panose="05000000000000000000" pitchFamily="2" charset="2"/>
              <a:buChar char="à"/>
            </a:pPr>
            <a:endParaRPr lang="en-US" dirty="0">
              <a:sym typeface="Wingdings" panose="05000000000000000000" pitchFamily="2" charset="2"/>
            </a:endParaRPr>
          </a:p>
          <a:p>
            <a:endParaRPr lang="en-US" dirty="0"/>
          </a:p>
        </p:txBody>
      </p:sp>
      <p:sp>
        <p:nvSpPr>
          <p:cNvPr id="4" name="Slide Number Placeholder 3"/>
          <p:cNvSpPr>
            <a:spLocks noGrp="1"/>
          </p:cNvSpPr>
          <p:nvPr>
            <p:ph type="sldNum" sz="quarter" idx="10"/>
          </p:nvPr>
        </p:nvSpPr>
        <p:spPr/>
        <p:txBody>
          <a:bodyPr/>
          <a:lstStyle/>
          <a:p>
            <a:fld id="{5F7B6488-C185-49C6-9833-B7D69587F2AD}" type="slidenum">
              <a:rPr lang="en-US" smtClean="0"/>
              <a:t>6</a:t>
            </a:fld>
            <a:endParaRPr lang="en-US"/>
          </a:p>
        </p:txBody>
      </p:sp>
    </p:spTree>
    <p:extLst>
      <p:ext uri="{BB962C8B-B14F-4D97-AF65-F5344CB8AC3E}">
        <p14:creationId xmlns:p14="http://schemas.microsoft.com/office/powerpoint/2010/main" val="2990617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Cross-cultural training (for expat &amp; family) reduces failure rates &amp; increases performance (2016 survey indicated 63% of companies world wide offer such training)</a:t>
            </a:r>
          </a:p>
          <a:p>
            <a:pPr marL="174708" indent="-174708">
              <a:buFont typeface="Wingdings" panose="05000000000000000000" pitchFamily="2" charset="2"/>
              <a:buChar char="à"/>
            </a:pPr>
            <a:r>
              <a:rPr lang="en-US" dirty="0" smtClean="0">
                <a:sym typeface="Wingdings" panose="05000000000000000000" pitchFamily="2" charset="2"/>
              </a:rPr>
              <a:t>Training rigor increases when assignment is longer, higher cultural distance &amp; more externally focused. Training can be supplements by assigning MENTOR at home and BUDDY SYSTEM in host country</a:t>
            </a:r>
          </a:p>
          <a:p>
            <a:pPr marL="174708" indent="-174708">
              <a:buFont typeface="Wingdings" panose="05000000000000000000" pitchFamily="2" charset="2"/>
              <a:buChar char="à"/>
            </a:pPr>
            <a:endParaRPr lang="en-US" dirty="0">
              <a:sym typeface="Wingdings" panose="05000000000000000000" pitchFamily="2" charset="2"/>
            </a:endParaRPr>
          </a:p>
          <a:p>
            <a:r>
              <a:rPr lang="en-US" dirty="0" smtClean="0">
                <a:sym typeface="Wingdings" panose="05000000000000000000" pitchFamily="2" charset="2"/>
              </a:rPr>
              <a:t>OTHER</a:t>
            </a:r>
          </a:p>
          <a:p>
            <a:pPr marL="174708" indent="-174708">
              <a:buFont typeface="Wingdings" panose="05000000000000000000" pitchFamily="2" charset="2"/>
              <a:buChar char="à"/>
            </a:pPr>
            <a:r>
              <a:rPr lang="en-US" dirty="0" smtClean="0"/>
              <a:t> train the training</a:t>
            </a:r>
          </a:p>
          <a:p>
            <a:pPr marL="174708" indent="-174708">
              <a:buFont typeface="Wingdings" panose="05000000000000000000" pitchFamily="2" charset="2"/>
              <a:buChar char="à"/>
            </a:pPr>
            <a:r>
              <a:rPr lang="en-US" dirty="0" smtClean="0"/>
              <a:t>language training</a:t>
            </a:r>
          </a:p>
          <a:p>
            <a:pPr marL="174708" indent="-174708">
              <a:buFont typeface="Wingdings" panose="05000000000000000000" pitchFamily="2" charset="2"/>
              <a:buChar char="à"/>
            </a:pPr>
            <a:r>
              <a:rPr lang="en-US" dirty="0"/>
              <a:t> </a:t>
            </a:r>
            <a:r>
              <a:rPr lang="en-US" dirty="0" smtClean="0"/>
              <a:t>conflict handling / resolution</a:t>
            </a:r>
          </a:p>
          <a:p>
            <a:pPr marL="174708" indent="-174708">
              <a:buFont typeface="Wingdings" panose="05000000000000000000" pitchFamily="2" charset="2"/>
              <a:buChar char="à"/>
            </a:pPr>
            <a:r>
              <a:rPr lang="en-US" dirty="0" smtClean="0"/>
              <a:t>negotiations</a:t>
            </a:r>
          </a:p>
          <a:p>
            <a:pPr marL="174708" indent="-174708">
              <a:buFont typeface="Wingdings" panose="05000000000000000000" pitchFamily="2" charset="2"/>
              <a:buChar char="à"/>
            </a:pPr>
            <a:r>
              <a:rPr lang="en-US" dirty="0" smtClean="0"/>
              <a:t>Ethics training – training on code of conduct</a:t>
            </a:r>
          </a:p>
          <a:p>
            <a:pPr marL="174708" indent="-174708">
              <a:buFont typeface="Wingdings" panose="05000000000000000000" pitchFamily="2" charset="2"/>
              <a:buChar char="à"/>
            </a:pPr>
            <a:endParaRPr lang="en-US" dirty="0" smtClean="0"/>
          </a:p>
          <a:p>
            <a:pPr marL="174708" indent="-174708">
              <a:buFont typeface="Wingdings" panose="05000000000000000000" pitchFamily="2" charset="2"/>
              <a:buChar char="à"/>
            </a:pPr>
            <a:endParaRPr lang="en-US" dirty="0" smtClean="0"/>
          </a:p>
          <a:p>
            <a:endParaRPr lang="en-US" dirty="0"/>
          </a:p>
        </p:txBody>
      </p:sp>
      <p:sp>
        <p:nvSpPr>
          <p:cNvPr id="4" name="Slide Number Placeholder 3"/>
          <p:cNvSpPr>
            <a:spLocks noGrp="1"/>
          </p:cNvSpPr>
          <p:nvPr>
            <p:ph type="sldNum" sz="quarter" idx="10"/>
          </p:nvPr>
        </p:nvSpPr>
        <p:spPr/>
        <p:txBody>
          <a:bodyPr/>
          <a:lstStyle/>
          <a:p>
            <a:fld id="{5F7B6488-C185-49C6-9833-B7D69587F2AD}" type="slidenum">
              <a:rPr lang="en-US" smtClean="0"/>
              <a:t>7</a:t>
            </a:fld>
            <a:endParaRPr lang="en-US"/>
          </a:p>
        </p:txBody>
      </p:sp>
    </p:spTree>
    <p:extLst>
      <p:ext uri="{BB962C8B-B14F-4D97-AF65-F5344CB8AC3E}">
        <p14:creationId xmlns:p14="http://schemas.microsoft.com/office/powerpoint/2010/main" val="2896339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2"/>
            <a:ext cx="5608320" cy="4356074"/>
          </a:xfrm>
        </p:spPr>
        <p:txBody>
          <a:bodyPr/>
          <a:lstStyle/>
          <a:p>
            <a:r>
              <a:rPr lang="en-US" b="1" dirty="0" smtClean="0"/>
              <a:t>Whole vs. part</a:t>
            </a:r>
            <a:r>
              <a:rPr lang="en-US" dirty="0" smtClean="0"/>
              <a:t>: can enter international market for portfolio / strategic objectives without turning immediate / short term profit, will not be able to use financial measures / ROI to assess performance </a:t>
            </a:r>
          </a:p>
          <a:p>
            <a:r>
              <a:rPr lang="en-US" dirty="0" smtClean="0">
                <a:sym typeface="Wingdings" panose="05000000000000000000" pitchFamily="2" charset="2"/>
              </a:rPr>
              <a:t> therefore need to set realistic criteria for evaluation that are rooted in the strategic goals (don’t use short time financial performance measures if this is not the strategic objective)</a:t>
            </a:r>
          </a:p>
          <a:p>
            <a:endParaRPr lang="en-US" dirty="0" smtClean="0"/>
          </a:p>
          <a:p>
            <a:r>
              <a:rPr lang="en-US" b="1" dirty="0" smtClean="0"/>
              <a:t>Non-comparable data: </a:t>
            </a:r>
            <a:r>
              <a:rPr lang="en-US" dirty="0" smtClean="0"/>
              <a:t>local accounting rules are different, production efficiency (35hr work week), vacation time differences (Us workers have the least paid vacation time and therefore work more hours per year) ability to use part time workers</a:t>
            </a:r>
          </a:p>
          <a:p>
            <a:pPr marL="174708" indent="-174708">
              <a:buFont typeface="Wingdings" panose="05000000000000000000" pitchFamily="2" charset="2"/>
              <a:buChar char="à"/>
            </a:pPr>
            <a:r>
              <a:rPr lang="en-US" dirty="0" smtClean="0">
                <a:sym typeface="Wingdings" panose="05000000000000000000" pitchFamily="2" charset="2"/>
              </a:rPr>
              <a:t>Make sure evaluation criteria are rooted in local conditions, can use repatriated individuals from this location to fine tune measures</a:t>
            </a:r>
          </a:p>
          <a:p>
            <a:pPr marL="174708" indent="-174708">
              <a:buFont typeface="Wingdings" panose="05000000000000000000" pitchFamily="2" charset="2"/>
              <a:buChar char="à"/>
            </a:pPr>
            <a:endParaRPr lang="en-US" dirty="0" smtClean="0"/>
          </a:p>
          <a:p>
            <a:r>
              <a:rPr lang="en-US" b="1" dirty="0" smtClean="0"/>
              <a:t>Complex volatile global environment</a:t>
            </a:r>
            <a:r>
              <a:rPr lang="en-US" dirty="0" smtClean="0"/>
              <a:t>: can be hard to achieve previously set objectives when context changes unexpectedly (swine flu, </a:t>
            </a:r>
            <a:r>
              <a:rPr lang="en-US" dirty="0" err="1" smtClean="0"/>
              <a:t>sars</a:t>
            </a:r>
            <a:r>
              <a:rPr lang="en-US" dirty="0" smtClean="0"/>
              <a:t>)</a:t>
            </a:r>
          </a:p>
          <a:p>
            <a:r>
              <a:rPr lang="en-US" dirty="0" smtClean="0">
                <a:sym typeface="Wingdings" panose="05000000000000000000" pitchFamily="2" charset="2"/>
              </a:rPr>
              <a:t> </a:t>
            </a:r>
          </a:p>
          <a:p>
            <a:endParaRPr lang="en-US" dirty="0" smtClean="0"/>
          </a:p>
          <a:p>
            <a:r>
              <a:rPr lang="en-US" b="1" dirty="0" smtClean="0"/>
              <a:t>Time differences / distance separation</a:t>
            </a:r>
            <a:r>
              <a:rPr lang="en-US" dirty="0" smtClean="0"/>
              <a:t>: “out of sight out of mind”, little daily interaction if any </a:t>
            </a:r>
            <a:r>
              <a:rPr lang="en-US" dirty="0" smtClean="0">
                <a:sym typeface="Wingdings" panose="05000000000000000000" pitchFamily="2" charset="2"/>
              </a:rPr>
              <a:t> self evaluation, subordinates (may not work in call cultures), peers, on time supervisor, customers &amp; clients</a:t>
            </a:r>
            <a:endParaRPr lang="en-US" dirty="0"/>
          </a:p>
        </p:txBody>
      </p:sp>
      <p:sp>
        <p:nvSpPr>
          <p:cNvPr id="4" name="Slide Number Placeholder 3"/>
          <p:cNvSpPr>
            <a:spLocks noGrp="1"/>
          </p:cNvSpPr>
          <p:nvPr>
            <p:ph type="sldNum" sz="quarter" idx="10"/>
          </p:nvPr>
        </p:nvSpPr>
        <p:spPr/>
        <p:txBody>
          <a:bodyPr/>
          <a:lstStyle/>
          <a:p>
            <a:fld id="{5F7B6488-C185-49C6-9833-B7D69587F2AD}" type="slidenum">
              <a:rPr lang="en-US" smtClean="0"/>
              <a:t>8</a:t>
            </a:fld>
            <a:endParaRPr lang="en-US"/>
          </a:p>
        </p:txBody>
      </p:sp>
    </p:spTree>
    <p:extLst>
      <p:ext uri="{BB962C8B-B14F-4D97-AF65-F5344CB8AC3E}">
        <p14:creationId xmlns:p14="http://schemas.microsoft.com/office/powerpoint/2010/main" val="34940089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7B6488-C185-49C6-9833-B7D69587F2AD}" type="slidenum">
              <a:rPr lang="en-US" smtClean="0"/>
              <a:t>9</a:t>
            </a:fld>
            <a:endParaRPr lang="en-US"/>
          </a:p>
        </p:txBody>
      </p:sp>
    </p:spTree>
    <p:extLst>
      <p:ext uri="{BB962C8B-B14F-4D97-AF65-F5344CB8AC3E}">
        <p14:creationId xmlns:p14="http://schemas.microsoft.com/office/powerpoint/2010/main" val="2241979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5/30/2018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2428" y="541176"/>
            <a:ext cx="10114384" cy="2641913"/>
          </a:xfrm>
        </p:spPr>
        <p:txBody>
          <a:bodyPr/>
          <a:lstStyle/>
          <a:p>
            <a:pPr algn="l"/>
            <a:r>
              <a:rPr lang="en-US" sz="4000" dirty="0" smtClean="0"/>
              <a:t>International Management:</a:t>
            </a:r>
            <a:br>
              <a:rPr lang="en-US" sz="4000" dirty="0" smtClean="0"/>
            </a:br>
            <a:r>
              <a:rPr lang="en-US" sz="4000" dirty="0" smtClean="0"/>
              <a:t>Human Resource Management</a:t>
            </a:r>
            <a:endParaRPr lang="en-US" sz="4000" dirty="0"/>
          </a:p>
        </p:txBody>
      </p:sp>
      <p:sp>
        <p:nvSpPr>
          <p:cNvPr id="3" name="Subtitle 2"/>
          <p:cNvSpPr>
            <a:spLocks noGrp="1"/>
          </p:cNvSpPr>
          <p:nvPr>
            <p:ph type="subTitle" idx="1"/>
          </p:nvPr>
        </p:nvSpPr>
        <p:spPr/>
        <p:txBody>
          <a:bodyPr>
            <a:noAutofit/>
          </a:bodyPr>
          <a:lstStyle/>
          <a:p>
            <a:pPr algn="l"/>
            <a:r>
              <a:rPr lang="en-US" sz="3000" dirty="0" smtClean="0">
                <a:solidFill>
                  <a:schemeClr val="tx1"/>
                </a:solidFill>
              </a:rPr>
              <a:t>Angers, France</a:t>
            </a:r>
          </a:p>
          <a:p>
            <a:pPr algn="l"/>
            <a:r>
              <a:rPr lang="en-US" sz="3000" dirty="0" smtClean="0">
                <a:solidFill>
                  <a:schemeClr val="tx1"/>
                </a:solidFill>
              </a:rPr>
              <a:t>Summer </a:t>
            </a:r>
            <a:r>
              <a:rPr lang="en-US" sz="3000" dirty="0" smtClean="0">
                <a:solidFill>
                  <a:schemeClr val="tx1"/>
                </a:solidFill>
              </a:rPr>
              <a:t>2018</a:t>
            </a:r>
            <a:endParaRPr lang="en-US" sz="3000" dirty="0">
              <a:solidFill>
                <a:schemeClr val="tx1"/>
              </a:solidFill>
            </a:endParaRPr>
          </a:p>
        </p:txBody>
      </p:sp>
    </p:spTree>
    <p:extLst>
      <p:ext uri="{BB962C8B-B14F-4D97-AF65-F5344CB8AC3E}">
        <p14:creationId xmlns:p14="http://schemas.microsoft.com/office/powerpoint/2010/main" val="4118453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Repatriation</a:t>
            </a:r>
            <a:endParaRPr lang="en-US" dirty="0"/>
          </a:p>
        </p:txBody>
      </p:sp>
      <p:sp>
        <p:nvSpPr>
          <p:cNvPr id="3" name="Content Placeholder 2"/>
          <p:cNvSpPr>
            <a:spLocks noGrp="1"/>
          </p:cNvSpPr>
          <p:nvPr>
            <p:ph idx="1"/>
          </p:nvPr>
        </p:nvSpPr>
        <p:spPr>
          <a:xfrm>
            <a:off x="677334" y="1930401"/>
            <a:ext cx="8596668" cy="4110962"/>
          </a:xfrm>
        </p:spPr>
        <p:txBody>
          <a:bodyPr/>
          <a:lstStyle/>
          <a:p>
            <a:r>
              <a:rPr lang="en-US" dirty="0" smtClean="0"/>
              <a:t>What are the challenges associated with repatriation?</a:t>
            </a:r>
          </a:p>
          <a:p>
            <a:pPr marL="457200" lvl="1" indent="0">
              <a:buNone/>
            </a:pPr>
            <a:endParaRPr lang="en-US" dirty="0" smtClean="0"/>
          </a:p>
          <a:p>
            <a:r>
              <a:rPr lang="en-US" dirty="0" smtClean="0"/>
              <a:t>How can companies improve the repatriation process?</a:t>
            </a:r>
            <a:endParaRPr lang="en-US" dirty="0"/>
          </a:p>
        </p:txBody>
      </p:sp>
    </p:spTree>
    <p:extLst>
      <p:ext uri="{BB962C8B-B14F-4D97-AF65-F5344CB8AC3E}">
        <p14:creationId xmlns:p14="http://schemas.microsoft.com/office/powerpoint/2010/main" val="359805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Resource Management in the</a:t>
            </a:r>
            <a:br>
              <a:rPr lang="en-US" dirty="0" smtClean="0"/>
            </a:br>
            <a:r>
              <a:rPr lang="en-US" dirty="0" smtClean="0"/>
              <a:t>Host Country</a:t>
            </a:r>
            <a:endParaRPr lang="en-US" dirty="0"/>
          </a:p>
        </p:txBody>
      </p:sp>
      <p:sp>
        <p:nvSpPr>
          <p:cNvPr id="3" name="Content Placeholder 2"/>
          <p:cNvSpPr>
            <a:spLocks noGrp="1"/>
          </p:cNvSpPr>
          <p:nvPr>
            <p:ph idx="1"/>
          </p:nvPr>
        </p:nvSpPr>
        <p:spPr/>
        <p:txBody>
          <a:bodyPr/>
          <a:lstStyle/>
          <a:p>
            <a:r>
              <a:rPr lang="en-US" dirty="0" smtClean="0"/>
              <a:t>Recruitment and selection: Open vs. “back door” recruitment</a:t>
            </a:r>
          </a:p>
          <a:p>
            <a:r>
              <a:rPr lang="en-US" dirty="0" smtClean="0"/>
              <a:t>Training &amp; Development</a:t>
            </a:r>
          </a:p>
          <a:p>
            <a:r>
              <a:rPr lang="en-US" dirty="0" smtClean="0"/>
              <a:t>Performance Management</a:t>
            </a:r>
          </a:p>
          <a:p>
            <a:r>
              <a:rPr lang="en-US" dirty="0" smtClean="0"/>
              <a:t>Compensation</a:t>
            </a:r>
          </a:p>
          <a:p>
            <a:r>
              <a:rPr lang="en-US" dirty="0" smtClean="0"/>
              <a:t>Labor Relations: differences in types of unions, membership density and view of unions.</a:t>
            </a:r>
          </a:p>
          <a:p>
            <a:endParaRPr lang="en-US" dirty="0"/>
          </a:p>
        </p:txBody>
      </p:sp>
    </p:spTree>
    <p:extLst>
      <p:ext uri="{BB962C8B-B14F-4D97-AF65-F5344CB8AC3E}">
        <p14:creationId xmlns:p14="http://schemas.microsoft.com/office/powerpoint/2010/main" val="2826291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International Human Resource Management</a:t>
            </a:r>
            <a:br>
              <a:rPr lang="en-US" dirty="0" smtClean="0"/>
            </a:br>
            <a:endParaRPr lang="en-US" dirty="0"/>
          </a:p>
        </p:txBody>
      </p:sp>
      <p:sp>
        <p:nvSpPr>
          <p:cNvPr id="3" name="Content Placeholder 2"/>
          <p:cNvSpPr>
            <a:spLocks noGrp="1"/>
          </p:cNvSpPr>
          <p:nvPr>
            <p:ph idx="1"/>
          </p:nvPr>
        </p:nvSpPr>
        <p:spPr>
          <a:xfrm>
            <a:off x="677334" y="1628744"/>
            <a:ext cx="8596668" cy="3880773"/>
          </a:xfrm>
        </p:spPr>
        <p:txBody>
          <a:bodyPr/>
          <a:lstStyle/>
          <a:p>
            <a:r>
              <a:rPr lang="en-US" dirty="0" smtClean="0"/>
              <a:t>HRM functions:</a:t>
            </a:r>
          </a:p>
          <a:p>
            <a:pPr lvl="1"/>
            <a:r>
              <a:rPr lang="en-US" dirty="0" smtClean="0"/>
              <a:t>Recruitment</a:t>
            </a:r>
          </a:p>
          <a:p>
            <a:pPr lvl="1"/>
            <a:r>
              <a:rPr lang="en-US" dirty="0" smtClean="0"/>
              <a:t>Selection</a:t>
            </a:r>
          </a:p>
          <a:p>
            <a:pPr lvl="1"/>
            <a:r>
              <a:rPr lang="en-US" dirty="0" smtClean="0"/>
              <a:t>Training</a:t>
            </a:r>
          </a:p>
          <a:p>
            <a:pPr lvl="1"/>
            <a:r>
              <a:rPr lang="en-US" dirty="0" smtClean="0"/>
              <a:t>Performance management</a:t>
            </a:r>
          </a:p>
          <a:p>
            <a:pPr lvl="1"/>
            <a:r>
              <a:rPr lang="en-US" dirty="0" smtClean="0"/>
              <a:t>Compensation</a:t>
            </a:r>
          </a:p>
          <a:p>
            <a:pPr lvl="1"/>
            <a:r>
              <a:rPr lang="en-US" dirty="0" smtClean="0"/>
              <a:t>Labor relations </a:t>
            </a:r>
          </a:p>
          <a:p>
            <a:pPr marL="57150" indent="0">
              <a:buNone/>
            </a:pPr>
            <a:r>
              <a:rPr lang="en-US" dirty="0" smtClean="0"/>
              <a:t>International HRM </a:t>
            </a:r>
            <a:r>
              <a:rPr lang="en-US" dirty="0" smtClean="0">
                <a:sym typeface="Wingdings" panose="05000000000000000000" pitchFamily="2" charset="2"/>
              </a:rPr>
              <a:t> same functions BUT with different types of employees AND different types of assignments</a:t>
            </a:r>
            <a:endParaRPr lang="en-US" dirty="0" smtClean="0"/>
          </a:p>
          <a:p>
            <a:pPr lvl="1"/>
            <a:endParaRPr lang="en-US" dirty="0"/>
          </a:p>
        </p:txBody>
      </p:sp>
    </p:spTree>
    <p:extLst>
      <p:ext uri="{BB962C8B-B14F-4D97-AF65-F5344CB8AC3E}">
        <p14:creationId xmlns:p14="http://schemas.microsoft.com/office/powerpoint/2010/main" val="879305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Expatriate or HCN?</a:t>
            </a:r>
            <a:endParaRPr lang="en-US" dirty="0"/>
          </a:p>
        </p:txBody>
      </p:sp>
      <p:sp>
        <p:nvSpPr>
          <p:cNvPr id="3" name="Content Placeholder 2"/>
          <p:cNvSpPr>
            <a:spLocks noGrp="1"/>
          </p:cNvSpPr>
          <p:nvPr>
            <p:ph idx="1"/>
          </p:nvPr>
        </p:nvSpPr>
        <p:spPr/>
        <p:txBody>
          <a:bodyPr/>
          <a:lstStyle/>
          <a:p>
            <a:r>
              <a:rPr lang="en-US" dirty="0" smtClean="0"/>
              <a:t>MNCs strategy</a:t>
            </a:r>
          </a:p>
          <a:p>
            <a:r>
              <a:rPr lang="en-US" dirty="0" smtClean="0"/>
              <a:t>Talent availability within the firm</a:t>
            </a:r>
          </a:p>
          <a:p>
            <a:r>
              <a:rPr lang="en-US" dirty="0" smtClean="0"/>
              <a:t>Employees’ willingness to relocate</a:t>
            </a:r>
          </a:p>
          <a:p>
            <a:r>
              <a:rPr lang="en-US" dirty="0" smtClean="0"/>
              <a:t>Legal constraints (in host country)</a:t>
            </a:r>
          </a:p>
          <a:p>
            <a:r>
              <a:rPr lang="en-US" dirty="0"/>
              <a:t>Talent availability </a:t>
            </a:r>
            <a:r>
              <a:rPr lang="en-US" dirty="0" smtClean="0"/>
              <a:t>in the host country</a:t>
            </a:r>
          </a:p>
          <a:p>
            <a:r>
              <a:rPr lang="en-US" dirty="0" smtClean="0"/>
              <a:t>Expatriate cost</a:t>
            </a:r>
          </a:p>
          <a:p>
            <a:r>
              <a:rPr lang="en-US" dirty="0" smtClean="0"/>
              <a:t>Expatriate safety</a:t>
            </a:r>
          </a:p>
          <a:p>
            <a:r>
              <a:rPr lang="en-US" dirty="0" smtClean="0"/>
              <a:t>Expatriate success</a:t>
            </a:r>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3216203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176" y="87087"/>
            <a:ext cx="8596668" cy="1320800"/>
          </a:xfrm>
        </p:spPr>
        <p:txBody>
          <a:bodyPr/>
          <a:lstStyle/>
          <a:p>
            <a:r>
              <a:rPr lang="en-US" dirty="0" smtClean="0"/>
              <a:t>Staffing</a:t>
            </a:r>
            <a:endParaRPr lang="en-US" dirty="0"/>
          </a:p>
        </p:txBody>
      </p:sp>
      <p:sp>
        <p:nvSpPr>
          <p:cNvPr id="3" name="Content Placeholder 2"/>
          <p:cNvSpPr>
            <a:spLocks noGrp="1"/>
          </p:cNvSpPr>
          <p:nvPr>
            <p:ph idx="1"/>
          </p:nvPr>
        </p:nvSpPr>
        <p:spPr>
          <a:xfrm>
            <a:off x="369424" y="691504"/>
            <a:ext cx="8596668" cy="457302"/>
          </a:xfrm>
        </p:spPr>
        <p:txBody>
          <a:bodyPr/>
          <a:lstStyle/>
          <a:p>
            <a:r>
              <a:rPr lang="en-US" dirty="0" smtClean="0"/>
              <a:t>Ethnocentric Orientation</a:t>
            </a:r>
          </a:p>
          <a:p>
            <a:endParaRPr lang="en-US"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652391990"/>
              </p:ext>
            </p:extLst>
          </p:nvPr>
        </p:nvGraphicFramePr>
        <p:xfrm>
          <a:off x="473788" y="1079588"/>
          <a:ext cx="8762892" cy="1405841"/>
        </p:xfrm>
        <a:graphic>
          <a:graphicData uri="http://schemas.openxmlformats.org/drawingml/2006/table">
            <a:tbl>
              <a:tblPr firstRow="1" bandRow="1">
                <a:tableStyleId>{5C22544A-7EE6-4342-B048-85BDC9FD1C3A}</a:tableStyleId>
              </a:tblPr>
              <a:tblGrid>
                <a:gridCol w="4381446">
                  <a:extLst>
                    <a:ext uri="{9D8B030D-6E8A-4147-A177-3AD203B41FA5}">
                      <a16:colId xmlns:a16="http://schemas.microsoft.com/office/drawing/2014/main" val="20000"/>
                    </a:ext>
                  </a:extLst>
                </a:gridCol>
                <a:gridCol w="4381446">
                  <a:extLst>
                    <a:ext uri="{9D8B030D-6E8A-4147-A177-3AD203B41FA5}">
                      <a16:colId xmlns:a16="http://schemas.microsoft.com/office/drawing/2014/main" val="20001"/>
                    </a:ext>
                  </a:extLst>
                </a:gridCol>
              </a:tblGrid>
              <a:tr h="307223">
                <a:tc>
                  <a:txBody>
                    <a:bodyPr/>
                    <a:lstStyle/>
                    <a:p>
                      <a:r>
                        <a:rPr lang="en-US" sz="1500" dirty="0" smtClean="0"/>
                        <a:t>Benefits</a:t>
                      </a:r>
                      <a:endParaRPr lang="en-US" sz="1500" dirty="0"/>
                    </a:p>
                  </a:txBody>
                  <a:tcPr/>
                </a:tc>
                <a:tc>
                  <a:txBody>
                    <a:bodyPr/>
                    <a:lstStyle/>
                    <a:p>
                      <a:r>
                        <a:rPr lang="en-US" sz="1500" dirty="0" smtClean="0"/>
                        <a:t>Costs</a:t>
                      </a:r>
                      <a:endParaRPr lang="en-US" sz="1500" dirty="0"/>
                    </a:p>
                  </a:txBody>
                  <a:tcPr/>
                </a:tc>
                <a:extLst>
                  <a:ext uri="{0D108BD9-81ED-4DB2-BD59-A6C34878D82A}">
                    <a16:rowId xmlns:a16="http://schemas.microsoft.com/office/drawing/2014/main" val="10000"/>
                  </a:ext>
                </a:extLst>
              </a:tr>
              <a:tr h="1085801">
                <a:tc>
                  <a:txBody>
                    <a:bodyPr/>
                    <a:lstStyle/>
                    <a:p>
                      <a:pPr marL="285750" indent="-285750">
                        <a:buFontTx/>
                        <a:buChar char="-"/>
                      </a:pPr>
                      <a:r>
                        <a:rPr lang="en-US" sz="1500" dirty="0" smtClean="0"/>
                        <a:t>Qualified</a:t>
                      </a:r>
                      <a:r>
                        <a:rPr lang="en-US" sz="1500" baseline="0" dirty="0" smtClean="0"/>
                        <a:t> PCNs</a:t>
                      </a:r>
                    </a:p>
                    <a:p>
                      <a:pPr marL="285750" indent="-285750">
                        <a:buFontTx/>
                        <a:buChar char="-"/>
                      </a:pPr>
                      <a:r>
                        <a:rPr lang="en-US" sz="1500" baseline="0" dirty="0" smtClean="0"/>
                        <a:t>Control &amp; loyalty, ease of communication</a:t>
                      </a:r>
                    </a:p>
                    <a:p>
                      <a:pPr marL="285750" indent="-285750">
                        <a:buFontTx/>
                        <a:buChar char="-"/>
                      </a:pPr>
                      <a:r>
                        <a:rPr lang="en-US" sz="1500" baseline="0" dirty="0" smtClean="0"/>
                        <a:t>Little need to train HCNs</a:t>
                      </a:r>
                    </a:p>
                    <a:p>
                      <a:pPr marL="285750" indent="-285750">
                        <a:buFontTx/>
                        <a:buChar char="-"/>
                      </a:pPr>
                      <a:r>
                        <a:rPr lang="en-US" sz="1500" baseline="0" dirty="0" smtClean="0"/>
                        <a:t>Centralized decisions</a:t>
                      </a:r>
                      <a:endParaRPr lang="en-US" sz="1500" dirty="0"/>
                    </a:p>
                  </a:txBody>
                  <a:tcPr/>
                </a:tc>
                <a:tc>
                  <a:txBody>
                    <a:bodyPr/>
                    <a:lstStyle/>
                    <a:p>
                      <a:pPr marL="285750" indent="-285750">
                        <a:buFontTx/>
                        <a:buChar char="-"/>
                      </a:pPr>
                      <a:r>
                        <a:rPr lang="en-US" sz="1500" dirty="0" smtClean="0"/>
                        <a:t>Demotivating for HCNs</a:t>
                      </a:r>
                    </a:p>
                    <a:p>
                      <a:pPr marL="285750" indent="-285750">
                        <a:buFontTx/>
                        <a:buChar char="-"/>
                      </a:pPr>
                      <a:r>
                        <a:rPr lang="en-US" sz="1500" dirty="0" smtClean="0"/>
                        <a:t>Limited loyalty among HCNs</a:t>
                      </a:r>
                    </a:p>
                    <a:p>
                      <a:pPr marL="285750" indent="-285750">
                        <a:buFontTx/>
                        <a:buChar char="-"/>
                      </a:pPr>
                      <a:r>
                        <a:rPr lang="en-US" sz="1500" dirty="0" smtClean="0"/>
                        <a:t>PCNs are expensive / equity issues</a:t>
                      </a:r>
                    </a:p>
                    <a:p>
                      <a:pPr marL="285750" indent="-285750">
                        <a:buFontTx/>
                        <a:buChar char="-"/>
                      </a:pPr>
                      <a:r>
                        <a:rPr lang="en-US" sz="1500" dirty="0" smtClean="0"/>
                        <a:t>PCNs may not adjust culturally </a:t>
                      </a:r>
                      <a:endParaRPr lang="en-US" sz="1500" dirty="0"/>
                    </a:p>
                  </a:txBody>
                  <a:tcPr/>
                </a:tc>
                <a:extLst>
                  <a:ext uri="{0D108BD9-81ED-4DB2-BD59-A6C34878D82A}">
                    <a16:rowId xmlns:a16="http://schemas.microsoft.com/office/drawing/2014/main" val="10001"/>
                  </a:ext>
                </a:extLst>
              </a:tr>
            </a:tbl>
          </a:graphicData>
        </a:graphic>
      </p:graphicFrame>
      <p:sp>
        <p:nvSpPr>
          <p:cNvPr id="5" name="Content Placeholder 2"/>
          <p:cNvSpPr txBox="1">
            <a:spLocks/>
          </p:cNvSpPr>
          <p:nvPr/>
        </p:nvSpPr>
        <p:spPr>
          <a:xfrm>
            <a:off x="369424" y="2629553"/>
            <a:ext cx="8596668" cy="45730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err="1" smtClean="0"/>
              <a:t>Regiocentric</a:t>
            </a:r>
            <a:r>
              <a:rPr lang="en-US" dirty="0" smtClean="0"/>
              <a:t> &amp; Polycentric Orientations</a:t>
            </a:r>
          </a:p>
          <a:p>
            <a:endParaRPr lang="en-US" dirty="0" smtClean="0"/>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168004248"/>
              </p:ext>
            </p:extLst>
          </p:nvPr>
        </p:nvGraphicFramePr>
        <p:xfrm>
          <a:off x="473788" y="2986110"/>
          <a:ext cx="8762892" cy="1605280"/>
        </p:xfrm>
        <a:graphic>
          <a:graphicData uri="http://schemas.openxmlformats.org/drawingml/2006/table">
            <a:tbl>
              <a:tblPr firstRow="1" bandRow="1">
                <a:tableStyleId>{5C22544A-7EE6-4342-B048-85BDC9FD1C3A}</a:tableStyleId>
              </a:tblPr>
              <a:tblGrid>
                <a:gridCol w="4381446">
                  <a:extLst>
                    <a:ext uri="{9D8B030D-6E8A-4147-A177-3AD203B41FA5}">
                      <a16:colId xmlns:a16="http://schemas.microsoft.com/office/drawing/2014/main" val="20000"/>
                    </a:ext>
                  </a:extLst>
                </a:gridCol>
                <a:gridCol w="4381446">
                  <a:extLst>
                    <a:ext uri="{9D8B030D-6E8A-4147-A177-3AD203B41FA5}">
                      <a16:colId xmlns:a16="http://schemas.microsoft.com/office/drawing/2014/main" val="20001"/>
                    </a:ext>
                  </a:extLst>
                </a:gridCol>
              </a:tblGrid>
              <a:tr h="370840">
                <a:tc>
                  <a:txBody>
                    <a:bodyPr/>
                    <a:lstStyle/>
                    <a:p>
                      <a:r>
                        <a:rPr lang="en-US" sz="1500" dirty="0" smtClean="0"/>
                        <a:t>Benefits</a:t>
                      </a:r>
                      <a:endParaRPr lang="en-US" sz="1500" dirty="0"/>
                    </a:p>
                  </a:txBody>
                  <a:tcPr/>
                </a:tc>
                <a:tc>
                  <a:txBody>
                    <a:bodyPr/>
                    <a:lstStyle/>
                    <a:p>
                      <a:r>
                        <a:rPr lang="en-US" sz="1500" dirty="0" smtClean="0"/>
                        <a:t>Costs</a:t>
                      </a:r>
                      <a:endParaRPr lang="en-US" sz="1500" dirty="0"/>
                    </a:p>
                  </a:txBody>
                  <a:tcPr/>
                </a:tc>
                <a:extLst>
                  <a:ext uri="{0D108BD9-81ED-4DB2-BD59-A6C34878D82A}">
                    <a16:rowId xmlns:a16="http://schemas.microsoft.com/office/drawing/2014/main" val="10000"/>
                  </a:ext>
                </a:extLst>
              </a:tr>
              <a:tr h="1066799">
                <a:tc>
                  <a:txBody>
                    <a:bodyPr/>
                    <a:lstStyle/>
                    <a:p>
                      <a:pPr marL="285750" indent="-285750">
                        <a:buFontTx/>
                        <a:buChar char="-"/>
                      </a:pPr>
                      <a:r>
                        <a:rPr lang="en-US" sz="1500" dirty="0" smtClean="0"/>
                        <a:t>HCNs &amp; TCNs are less costly</a:t>
                      </a:r>
                    </a:p>
                    <a:p>
                      <a:pPr marL="285750" indent="-285750">
                        <a:buFontTx/>
                        <a:buChar char="-"/>
                      </a:pPr>
                      <a:r>
                        <a:rPr lang="en-US" sz="1500" dirty="0" smtClean="0"/>
                        <a:t>Fewer</a:t>
                      </a:r>
                      <a:r>
                        <a:rPr lang="en-US" sz="1500" baseline="0" dirty="0" smtClean="0"/>
                        <a:t> adjustment &amp; language challenges</a:t>
                      </a:r>
                    </a:p>
                    <a:p>
                      <a:pPr marL="285750" indent="-285750">
                        <a:buFontTx/>
                        <a:buChar char="-"/>
                      </a:pPr>
                      <a:r>
                        <a:rPr lang="en-US" sz="1500" baseline="0" dirty="0" smtClean="0"/>
                        <a:t>Continuity with local management </a:t>
                      </a:r>
                    </a:p>
                    <a:p>
                      <a:pPr marL="285750" indent="-285750">
                        <a:buFontTx/>
                        <a:buChar char="-"/>
                      </a:pPr>
                      <a:endParaRPr lang="en-US" sz="1500" dirty="0"/>
                    </a:p>
                  </a:txBody>
                  <a:tcPr/>
                </a:tc>
                <a:tc>
                  <a:txBody>
                    <a:bodyPr/>
                    <a:lstStyle/>
                    <a:p>
                      <a:pPr marL="285750" indent="-285750">
                        <a:buFontTx/>
                        <a:buChar char="-"/>
                      </a:pPr>
                      <a:r>
                        <a:rPr lang="en-US" sz="1500" dirty="0" smtClean="0"/>
                        <a:t>Less control &amp; communication challenge</a:t>
                      </a:r>
                    </a:p>
                    <a:p>
                      <a:pPr marL="285750" indent="-285750">
                        <a:buFontTx/>
                        <a:buChar char="-"/>
                      </a:pPr>
                      <a:r>
                        <a:rPr lang="en-US" sz="1500" dirty="0" smtClean="0"/>
                        <a:t>Coordination challenges</a:t>
                      </a:r>
                    </a:p>
                    <a:p>
                      <a:pPr marL="285750" indent="-285750">
                        <a:buFontTx/>
                        <a:buChar char="-"/>
                      </a:pPr>
                      <a:r>
                        <a:rPr lang="en-US" sz="1500" dirty="0" smtClean="0"/>
                        <a:t>Limited global experience for PCNs </a:t>
                      </a:r>
                    </a:p>
                    <a:p>
                      <a:pPr marL="285750" indent="-285750">
                        <a:buFontTx/>
                        <a:buChar char="-"/>
                      </a:pPr>
                      <a:r>
                        <a:rPr lang="en-US" sz="1500" dirty="0" smtClean="0"/>
                        <a:t>Limited opportunities for HCNs outside</a:t>
                      </a:r>
                      <a:r>
                        <a:rPr lang="en-US" sz="1500" baseline="0" dirty="0" smtClean="0"/>
                        <a:t> region/country</a:t>
                      </a:r>
                      <a:endParaRPr lang="en-US" sz="1500" dirty="0"/>
                    </a:p>
                  </a:txBody>
                  <a:tcPr/>
                </a:tc>
                <a:extLst>
                  <a:ext uri="{0D108BD9-81ED-4DB2-BD59-A6C34878D82A}">
                    <a16:rowId xmlns:a16="http://schemas.microsoft.com/office/drawing/2014/main" val="10001"/>
                  </a:ext>
                </a:extLst>
              </a:tr>
            </a:tbl>
          </a:graphicData>
        </a:graphic>
      </p:graphicFrame>
      <p:sp>
        <p:nvSpPr>
          <p:cNvPr id="7" name="Content Placeholder 2"/>
          <p:cNvSpPr txBox="1">
            <a:spLocks/>
          </p:cNvSpPr>
          <p:nvPr/>
        </p:nvSpPr>
        <p:spPr>
          <a:xfrm>
            <a:off x="369424" y="4667590"/>
            <a:ext cx="8596668" cy="45730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smtClean="0"/>
              <a:t>Geocentric (Global) Orientation</a:t>
            </a:r>
          </a:p>
          <a:p>
            <a:endParaRPr lang="en-US" dirty="0" smtClean="0"/>
          </a:p>
          <a:p>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112574188"/>
              </p:ext>
            </p:extLst>
          </p:nvPr>
        </p:nvGraphicFramePr>
        <p:xfrm>
          <a:off x="473788" y="5024147"/>
          <a:ext cx="8762892" cy="1437639"/>
        </p:xfrm>
        <a:graphic>
          <a:graphicData uri="http://schemas.openxmlformats.org/drawingml/2006/table">
            <a:tbl>
              <a:tblPr firstRow="1" bandRow="1">
                <a:tableStyleId>{5C22544A-7EE6-4342-B048-85BDC9FD1C3A}</a:tableStyleId>
              </a:tblPr>
              <a:tblGrid>
                <a:gridCol w="4381446">
                  <a:extLst>
                    <a:ext uri="{9D8B030D-6E8A-4147-A177-3AD203B41FA5}">
                      <a16:colId xmlns:a16="http://schemas.microsoft.com/office/drawing/2014/main" val="20000"/>
                    </a:ext>
                  </a:extLst>
                </a:gridCol>
                <a:gridCol w="4381446">
                  <a:extLst>
                    <a:ext uri="{9D8B030D-6E8A-4147-A177-3AD203B41FA5}">
                      <a16:colId xmlns:a16="http://schemas.microsoft.com/office/drawing/2014/main" val="20001"/>
                    </a:ext>
                  </a:extLst>
                </a:gridCol>
              </a:tblGrid>
              <a:tr h="370840">
                <a:tc>
                  <a:txBody>
                    <a:bodyPr/>
                    <a:lstStyle/>
                    <a:p>
                      <a:r>
                        <a:rPr lang="en-US" sz="1500" dirty="0" smtClean="0"/>
                        <a:t>Benefits</a:t>
                      </a:r>
                      <a:endParaRPr lang="en-US" sz="1500" dirty="0"/>
                    </a:p>
                  </a:txBody>
                  <a:tcPr/>
                </a:tc>
                <a:tc>
                  <a:txBody>
                    <a:bodyPr/>
                    <a:lstStyle/>
                    <a:p>
                      <a:r>
                        <a:rPr lang="en-US" sz="1500" dirty="0" smtClean="0"/>
                        <a:t>Costs</a:t>
                      </a:r>
                      <a:endParaRPr lang="en-US" sz="1500" dirty="0"/>
                    </a:p>
                  </a:txBody>
                  <a:tcPr/>
                </a:tc>
                <a:extLst>
                  <a:ext uri="{0D108BD9-81ED-4DB2-BD59-A6C34878D82A}">
                    <a16:rowId xmlns:a16="http://schemas.microsoft.com/office/drawing/2014/main" val="10000"/>
                  </a:ext>
                </a:extLst>
              </a:tr>
              <a:tr h="1066799">
                <a:tc>
                  <a:txBody>
                    <a:bodyPr/>
                    <a:lstStyle/>
                    <a:p>
                      <a:pPr marL="285750" indent="-285750">
                        <a:buFontTx/>
                        <a:buChar char="-"/>
                      </a:pPr>
                      <a:r>
                        <a:rPr lang="en-US" sz="1500" dirty="0" smtClean="0"/>
                        <a:t>Globally minded management pool</a:t>
                      </a:r>
                    </a:p>
                    <a:p>
                      <a:pPr marL="285750" indent="-285750">
                        <a:buFontTx/>
                        <a:buChar char="-"/>
                      </a:pPr>
                      <a:r>
                        <a:rPr lang="en-US" sz="1500" dirty="0" smtClean="0"/>
                        <a:t>Egalitarian</a:t>
                      </a:r>
                    </a:p>
                    <a:p>
                      <a:pPr marL="285750" indent="-285750">
                        <a:buFontTx/>
                        <a:buChar char="-"/>
                      </a:pPr>
                      <a:r>
                        <a:rPr lang="en-US" sz="1500" baseline="0" dirty="0" smtClean="0"/>
                        <a:t>Driven by talent not nationality </a:t>
                      </a:r>
                    </a:p>
                    <a:p>
                      <a:pPr marL="285750" indent="-285750">
                        <a:buFontTx/>
                        <a:buChar char="-"/>
                      </a:pPr>
                      <a:r>
                        <a:rPr lang="en-US" sz="1500" baseline="0" dirty="0" smtClean="0"/>
                        <a:t>Support cooperation / transnational culture</a:t>
                      </a:r>
                      <a:endParaRPr lang="en-US" sz="1500" dirty="0"/>
                    </a:p>
                  </a:txBody>
                  <a:tcPr/>
                </a:tc>
                <a:tc>
                  <a:txBody>
                    <a:bodyPr/>
                    <a:lstStyle/>
                    <a:p>
                      <a:pPr marL="285750" indent="-285750">
                        <a:buFontTx/>
                        <a:buChar char="-"/>
                      </a:pPr>
                      <a:r>
                        <a:rPr lang="en-US" sz="1500" dirty="0" smtClean="0"/>
                        <a:t>Host government limitations / permits</a:t>
                      </a:r>
                    </a:p>
                    <a:p>
                      <a:pPr marL="285750" indent="-285750">
                        <a:buFontTx/>
                        <a:buChar char="-"/>
                      </a:pPr>
                      <a:r>
                        <a:rPr lang="en-US" sz="1500" dirty="0" smtClean="0"/>
                        <a:t>Expensive / assuming willingness</a:t>
                      </a:r>
                    </a:p>
                    <a:p>
                      <a:pPr marL="285750" indent="-285750">
                        <a:buFontTx/>
                        <a:buChar char="-"/>
                      </a:pPr>
                      <a:r>
                        <a:rPr lang="en-US" sz="1500" dirty="0" smtClean="0"/>
                        <a:t>Need long lead time &amp; global compensation</a:t>
                      </a:r>
                      <a:endParaRPr lang="en-US" sz="15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01655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Expatriate Failure</a:t>
            </a:r>
            <a:endParaRPr lang="en-US" dirty="0"/>
          </a:p>
        </p:txBody>
      </p:sp>
      <p:sp>
        <p:nvSpPr>
          <p:cNvPr id="3" name="Content Placeholder 2"/>
          <p:cNvSpPr>
            <a:spLocks noGrp="1"/>
          </p:cNvSpPr>
          <p:nvPr>
            <p:ph idx="1"/>
          </p:nvPr>
        </p:nvSpPr>
        <p:spPr>
          <a:xfrm>
            <a:off x="677334" y="1930400"/>
            <a:ext cx="8596668" cy="3880773"/>
          </a:xfrm>
        </p:spPr>
        <p:txBody>
          <a:bodyPr/>
          <a:lstStyle/>
          <a:p>
            <a:r>
              <a:rPr lang="en-US" dirty="0" smtClean="0"/>
              <a:t>How is failure defined?</a:t>
            </a:r>
          </a:p>
          <a:p>
            <a:r>
              <a:rPr lang="en-US" dirty="0" smtClean="0"/>
              <a:t>How prevalent is expatriate failure?</a:t>
            </a:r>
          </a:p>
          <a:p>
            <a:r>
              <a:rPr lang="en-US" dirty="0" smtClean="0"/>
              <a:t>What drives expatriate failure?</a:t>
            </a:r>
          </a:p>
          <a:p>
            <a:r>
              <a:rPr lang="en-US" dirty="0" smtClean="0"/>
              <a:t>What are the costs associated with expatriate failure?</a:t>
            </a:r>
          </a:p>
          <a:p>
            <a:pPr lvl="1"/>
            <a:r>
              <a:rPr lang="en-US" dirty="0" smtClean="0"/>
              <a:t>Direct costs</a:t>
            </a:r>
          </a:p>
          <a:p>
            <a:pPr lvl="1"/>
            <a:r>
              <a:rPr lang="en-US" dirty="0" smtClean="0"/>
              <a:t>Indirect costs</a:t>
            </a:r>
          </a:p>
          <a:p>
            <a:r>
              <a:rPr lang="en-US" dirty="0" smtClean="0"/>
              <a:t>Why then? What are the benefits of international assignments?</a:t>
            </a:r>
            <a:endParaRPr lang="en-US" dirty="0"/>
          </a:p>
        </p:txBody>
      </p:sp>
    </p:spTree>
    <p:extLst>
      <p:ext uri="{BB962C8B-B14F-4D97-AF65-F5344CB8AC3E}">
        <p14:creationId xmlns:p14="http://schemas.microsoft.com/office/powerpoint/2010/main" val="3061217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Expatriate Selection </a:t>
            </a:r>
            <a:endParaRPr lang="en-US" dirty="0"/>
          </a:p>
        </p:txBody>
      </p:sp>
      <p:sp>
        <p:nvSpPr>
          <p:cNvPr id="3" name="Content Placeholder 2"/>
          <p:cNvSpPr>
            <a:spLocks noGrp="1"/>
          </p:cNvSpPr>
          <p:nvPr>
            <p:ph idx="1"/>
          </p:nvPr>
        </p:nvSpPr>
        <p:spPr>
          <a:xfrm>
            <a:off x="677334" y="1628744"/>
            <a:ext cx="8951858" cy="4482807"/>
          </a:xfrm>
        </p:spPr>
        <p:txBody>
          <a:bodyPr>
            <a:normAutofit fontScale="92500"/>
          </a:bodyPr>
          <a:lstStyle/>
          <a:p>
            <a:pPr marL="0" indent="0">
              <a:buNone/>
            </a:pPr>
            <a:r>
              <a:rPr lang="en-US" dirty="0" smtClean="0"/>
              <a:t>Key success factors for expatriate assignments:</a:t>
            </a:r>
          </a:p>
          <a:p>
            <a:r>
              <a:rPr lang="en-US" dirty="0" smtClean="0"/>
              <a:t>Technical skills</a:t>
            </a:r>
          </a:p>
          <a:p>
            <a:r>
              <a:rPr lang="en-US" dirty="0" smtClean="0"/>
              <a:t>Managerial skills</a:t>
            </a:r>
          </a:p>
          <a:p>
            <a:r>
              <a:rPr lang="en-US" dirty="0" smtClean="0"/>
              <a:t>Personality</a:t>
            </a:r>
          </a:p>
          <a:p>
            <a:r>
              <a:rPr lang="en-US" dirty="0" smtClean="0"/>
              <a:t>Relational abilities</a:t>
            </a:r>
          </a:p>
          <a:p>
            <a:r>
              <a:rPr lang="en-US" dirty="0" smtClean="0"/>
              <a:t>Family situation</a:t>
            </a:r>
          </a:p>
          <a:p>
            <a:r>
              <a:rPr lang="en-US" dirty="0" smtClean="0"/>
              <a:t>Stress tolerance</a:t>
            </a:r>
          </a:p>
          <a:p>
            <a:r>
              <a:rPr lang="en-US" dirty="0" smtClean="0"/>
              <a:t>Language skills</a:t>
            </a:r>
          </a:p>
          <a:p>
            <a:r>
              <a:rPr lang="en-US" dirty="0" smtClean="0"/>
              <a:t>Emotional intelligence</a:t>
            </a:r>
          </a:p>
          <a:p>
            <a:pPr marL="0" indent="0">
              <a:buNone/>
            </a:pPr>
            <a:endParaRPr lang="en-US" dirty="0"/>
          </a:p>
          <a:p>
            <a:pPr marL="0" indent="0">
              <a:buNone/>
            </a:pPr>
            <a:r>
              <a:rPr lang="en-US" dirty="0" smtClean="0"/>
              <a:t>Success factors might differ across assignments depending on: (1) assignment length, (2) cultural distance, (3) internal vs. external focus &amp; (4) job complexity &amp; responsibility.</a:t>
            </a:r>
          </a:p>
          <a:p>
            <a:pPr marL="0" indent="0">
              <a:buNone/>
            </a:pPr>
            <a:endParaRPr lang="en-US" dirty="0" smtClean="0"/>
          </a:p>
          <a:p>
            <a:endParaRPr lang="en-US" dirty="0"/>
          </a:p>
        </p:txBody>
      </p:sp>
    </p:spTree>
    <p:extLst>
      <p:ext uri="{BB962C8B-B14F-4D97-AF65-F5344CB8AC3E}">
        <p14:creationId xmlns:p14="http://schemas.microsoft.com/office/powerpoint/2010/main" val="58069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&amp; Development</a:t>
            </a:r>
            <a:endParaRPr lang="en-US" dirty="0"/>
          </a:p>
        </p:txBody>
      </p:sp>
      <p:sp>
        <p:nvSpPr>
          <p:cNvPr id="3" name="Content Placeholder 2"/>
          <p:cNvSpPr>
            <a:spLocks noGrp="1"/>
          </p:cNvSpPr>
          <p:nvPr>
            <p:ph idx="1"/>
          </p:nvPr>
        </p:nvSpPr>
        <p:spPr/>
        <p:txBody>
          <a:bodyPr/>
          <a:lstStyle/>
          <a:p>
            <a:r>
              <a:rPr lang="en-US" dirty="0" smtClean="0"/>
              <a:t>What are the benefits of offering cross-cultural training?</a:t>
            </a:r>
          </a:p>
          <a:p>
            <a:endParaRPr lang="en-US" dirty="0" smtClean="0"/>
          </a:p>
          <a:p>
            <a:r>
              <a:rPr lang="en-US" dirty="0" smtClean="0"/>
              <a:t>How rigorous should expatriate cross-cultural training be? What are the key factors to consider in determining the rigor?</a:t>
            </a:r>
            <a:br>
              <a:rPr lang="en-US" dirty="0" smtClean="0"/>
            </a:br>
            <a:endParaRPr lang="en-US" dirty="0" smtClean="0"/>
          </a:p>
          <a:p>
            <a:r>
              <a:rPr lang="en-US" dirty="0" smtClean="0"/>
              <a:t> Can expatriates benefits from other types of training?</a:t>
            </a:r>
            <a:endParaRPr lang="en-US" dirty="0"/>
          </a:p>
        </p:txBody>
      </p:sp>
    </p:spTree>
    <p:extLst>
      <p:ext uri="{BB962C8B-B14F-4D97-AF65-F5344CB8AC3E}">
        <p14:creationId xmlns:p14="http://schemas.microsoft.com/office/powerpoint/2010/main" val="825791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Management</a:t>
            </a:r>
            <a:endParaRPr lang="en-US" dirty="0"/>
          </a:p>
        </p:txBody>
      </p:sp>
      <p:sp>
        <p:nvSpPr>
          <p:cNvPr id="3" name="Content Placeholder 2"/>
          <p:cNvSpPr>
            <a:spLocks noGrp="1"/>
          </p:cNvSpPr>
          <p:nvPr>
            <p:ph idx="1"/>
          </p:nvPr>
        </p:nvSpPr>
        <p:spPr>
          <a:xfrm>
            <a:off x="677334" y="1698171"/>
            <a:ext cx="8596668" cy="4343191"/>
          </a:xfrm>
        </p:spPr>
        <p:txBody>
          <a:bodyPr/>
          <a:lstStyle/>
          <a:p>
            <a:pPr marL="0" indent="0">
              <a:buNone/>
            </a:pPr>
            <a:r>
              <a:rPr lang="en-US" dirty="0" smtClean="0"/>
              <a:t>Expatriate performance evaluation can be complex because:</a:t>
            </a:r>
          </a:p>
          <a:p>
            <a:pPr lvl="1"/>
            <a:r>
              <a:rPr lang="en-US" dirty="0" smtClean="0"/>
              <a:t>Whole versus part </a:t>
            </a:r>
          </a:p>
          <a:p>
            <a:pPr lvl="1"/>
            <a:r>
              <a:rPr lang="en-US" dirty="0" smtClean="0"/>
              <a:t>Non-comparable data</a:t>
            </a:r>
          </a:p>
          <a:p>
            <a:pPr lvl="1"/>
            <a:r>
              <a:rPr lang="en-US" dirty="0" smtClean="0"/>
              <a:t>Complex </a:t>
            </a:r>
            <a:r>
              <a:rPr lang="en-US" dirty="0"/>
              <a:t>volatile global </a:t>
            </a:r>
            <a:r>
              <a:rPr lang="en-US" dirty="0" smtClean="0"/>
              <a:t>environment</a:t>
            </a:r>
          </a:p>
          <a:p>
            <a:pPr lvl="1"/>
            <a:r>
              <a:rPr lang="en-US" dirty="0" smtClean="0"/>
              <a:t>Time </a:t>
            </a:r>
            <a:r>
              <a:rPr lang="en-US" dirty="0"/>
              <a:t>differences / distance </a:t>
            </a:r>
            <a:r>
              <a:rPr lang="en-US" dirty="0" smtClean="0"/>
              <a:t>separation</a:t>
            </a:r>
          </a:p>
          <a:p>
            <a:pPr marL="57150" indent="0">
              <a:buNone/>
            </a:pPr>
            <a:r>
              <a:rPr lang="en-US" dirty="0" smtClean="0"/>
              <a:t>To overcome these challenges:</a:t>
            </a:r>
          </a:p>
          <a:p>
            <a:pPr lvl="1"/>
            <a:r>
              <a:rPr lang="en-US" dirty="0" smtClean="0"/>
              <a:t>Fit evaluation criteria to strategic objectives</a:t>
            </a:r>
          </a:p>
          <a:p>
            <a:pPr lvl="1"/>
            <a:r>
              <a:rPr lang="en-US" dirty="0" smtClean="0"/>
              <a:t>Fine tune evaluation criteria</a:t>
            </a:r>
          </a:p>
          <a:p>
            <a:pPr lvl="1"/>
            <a:r>
              <a:rPr lang="en-US" dirty="0" smtClean="0"/>
              <a:t>Use multiple sources of evolution</a:t>
            </a:r>
          </a:p>
          <a:p>
            <a:pPr lvl="1"/>
            <a:r>
              <a:rPr lang="en-US" dirty="0" smtClean="0"/>
              <a:t>Us varying periods of evaluation</a:t>
            </a:r>
            <a:endParaRPr lang="en-US" dirty="0"/>
          </a:p>
        </p:txBody>
      </p:sp>
    </p:spTree>
    <p:extLst>
      <p:ext uri="{BB962C8B-B14F-4D97-AF65-F5344CB8AC3E}">
        <p14:creationId xmlns:p14="http://schemas.microsoft.com/office/powerpoint/2010/main" val="901554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Compensation</a:t>
            </a:r>
            <a:endParaRPr lang="en-US" dirty="0"/>
          </a:p>
        </p:txBody>
      </p:sp>
      <p:sp>
        <p:nvSpPr>
          <p:cNvPr id="3" name="Content Placeholder 2"/>
          <p:cNvSpPr>
            <a:spLocks noGrp="1"/>
          </p:cNvSpPr>
          <p:nvPr>
            <p:ph idx="1"/>
          </p:nvPr>
        </p:nvSpPr>
        <p:spPr>
          <a:xfrm>
            <a:off x="677334" y="1651519"/>
            <a:ext cx="8596668" cy="4389844"/>
          </a:xfrm>
        </p:spPr>
        <p:txBody>
          <a:bodyPr>
            <a:normAutofit fontScale="92500" lnSpcReduction="20000"/>
          </a:bodyPr>
          <a:lstStyle/>
          <a:p>
            <a:r>
              <a:rPr lang="en-US" dirty="0" smtClean="0"/>
              <a:t>Cost of living in host country</a:t>
            </a:r>
          </a:p>
          <a:p>
            <a:r>
              <a:rPr lang="en-US" dirty="0" smtClean="0"/>
              <a:t>Housing</a:t>
            </a:r>
          </a:p>
          <a:p>
            <a:r>
              <a:rPr lang="en-US" dirty="0" smtClean="0"/>
              <a:t>Taxation (protection from double taxation)</a:t>
            </a:r>
          </a:p>
          <a:p>
            <a:r>
              <a:rPr lang="en-US" dirty="0" smtClean="0"/>
              <a:t>Benefits</a:t>
            </a:r>
          </a:p>
          <a:p>
            <a:pPr lvl="1"/>
            <a:r>
              <a:rPr lang="en-US" dirty="0" smtClean="0"/>
              <a:t>Health</a:t>
            </a:r>
          </a:p>
          <a:p>
            <a:pPr lvl="1"/>
            <a:r>
              <a:rPr lang="en-US" dirty="0" smtClean="0"/>
              <a:t>Retirement</a:t>
            </a:r>
          </a:p>
          <a:p>
            <a:pPr lvl="1"/>
            <a:r>
              <a:rPr lang="en-US" dirty="0" smtClean="0"/>
              <a:t>Other</a:t>
            </a:r>
          </a:p>
          <a:p>
            <a:r>
              <a:rPr lang="en-US" dirty="0" smtClean="0"/>
              <a:t>Base pay + allowances</a:t>
            </a:r>
          </a:p>
          <a:p>
            <a:pPr lvl="1"/>
            <a:r>
              <a:rPr lang="en-US" dirty="0" smtClean="0"/>
              <a:t>Hardship allowance</a:t>
            </a:r>
          </a:p>
          <a:p>
            <a:pPr lvl="1"/>
            <a:r>
              <a:rPr lang="en-US" dirty="0" smtClean="0"/>
              <a:t>Foreign service premium (sign on bonus)</a:t>
            </a:r>
          </a:p>
          <a:p>
            <a:pPr lvl="1"/>
            <a:r>
              <a:rPr lang="en-US" dirty="0" smtClean="0"/>
              <a:t>Relocation allowance</a:t>
            </a:r>
          </a:p>
          <a:p>
            <a:pPr lvl="1"/>
            <a:r>
              <a:rPr lang="en-US" dirty="0" smtClean="0"/>
              <a:t>Home leave allowance</a:t>
            </a:r>
          </a:p>
          <a:p>
            <a:pPr lvl="1"/>
            <a:r>
              <a:rPr lang="en-US" dirty="0" smtClean="0"/>
              <a:t>Education / spousal allowance </a:t>
            </a:r>
          </a:p>
          <a:p>
            <a:pPr lvl="1"/>
            <a:endParaRPr lang="en-US" dirty="0"/>
          </a:p>
        </p:txBody>
      </p:sp>
    </p:spTree>
    <p:extLst>
      <p:ext uri="{BB962C8B-B14F-4D97-AF65-F5344CB8AC3E}">
        <p14:creationId xmlns:p14="http://schemas.microsoft.com/office/powerpoint/2010/main" val="51905182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331</TotalTime>
  <Words>1709</Words>
  <Application>Microsoft Office PowerPoint</Application>
  <PresentationFormat>Widescreen</PresentationFormat>
  <Paragraphs>225</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Trebuchet MS</vt:lpstr>
      <vt:lpstr>Wingdings</vt:lpstr>
      <vt:lpstr>Wingdings 3</vt:lpstr>
      <vt:lpstr>Facet</vt:lpstr>
      <vt:lpstr>International Management: Human Resource Management</vt:lpstr>
      <vt:lpstr>International Human Resource Management </vt:lpstr>
      <vt:lpstr>Expatriate or HCN?</vt:lpstr>
      <vt:lpstr>Staffing</vt:lpstr>
      <vt:lpstr>Expatriate Failure</vt:lpstr>
      <vt:lpstr>Expatriate Selection </vt:lpstr>
      <vt:lpstr>Training &amp; Development</vt:lpstr>
      <vt:lpstr>Performance Management</vt:lpstr>
      <vt:lpstr>Compensation</vt:lpstr>
      <vt:lpstr>Repatriation</vt:lpstr>
      <vt:lpstr>Human Resource Management in the Host Country</vt:lpstr>
    </vt:vector>
  </TitlesOfParts>
  <Company>Appalachian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Management: Human Resource Management</dc:title>
  <dc:creator>Shinnar, Rachel Sheli</dc:creator>
  <cp:lastModifiedBy>Shinnar, Rachel Sheli</cp:lastModifiedBy>
  <cp:revision>36</cp:revision>
  <dcterms:created xsi:type="dcterms:W3CDTF">2017-05-15T16:12:08Z</dcterms:created>
  <dcterms:modified xsi:type="dcterms:W3CDTF">2018-05-30T16:26:42Z</dcterms:modified>
</cp:coreProperties>
</file>