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7" r:id="rId2"/>
    <p:sldId id="258" r:id="rId3"/>
    <p:sldId id="259" r:id="rId4"/>
    <p:sldId id="266" r:id="rId5"/>
    <p:sldId id="261" r:id="rId6"/>
    <p:sldId id="263" r:id="rId7"/>
    <p:sldId id="264" r:id="rId8"/>
    <p:sldId id="265" r:id="rId9"/>
    <p:sldId id="262"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86" d="100"/>
          <a:sy n="86" d="100"/>
        </p:scale>
        <p:origin x="90" y="6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3" d="100"/>
          <a:sy n="83" d="100"/>
        </p:scale>
        <p:origin x="231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9B17656-BDA9-41D2-8B99-3AE694A59043}" type="datetimeFigureOut">
              <a:rPr lang="en-US" smtClean="0"/>
              <a:t>5/21/2018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3D5DFBA-7ED0-4D2E-A544-CACFDB264A43}" type="slidenum">
              <a:rPr lang="en-US" smtClean="0"/>
              <a:t>‹#›</a:t>
            </a:fld>
            <a:endParaRPr lang="en-US"/>
          </a:p>
        </p:txBody>
      </p:sp>
    </p:spTree>
    <p:extLst>
      <p:ext uri="{BB962C8B-B14F-4D97-AF65-F5344CB8AC3E}">
        <p14:creationId xmlns:p14="http://schemas.microsoft.com/office/powerpoint/2010/main" val="4077831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2435" y="4473892"/>
            <a:ext cx="6018835" cy="3660458"/>
          </a:xfrm>
        </p:spPr>
        <p:txBody>
          <a:bodyPr/>
          <a:lstStyle/>
          <a:p>
            <a:r>
              <a:rPr lang="en-US" b="1" dirty="0" smtClean="0"/>
              <a:t>Org design: </a:t>
            </a:r>
            <a:r>
              <a:rPr lang="en-US" dirty="0" smtClean="0"/>
              <a:t>how organizations structure (divide the work into) subunits and use mechanisms for coordinating and controlling (those </a:t>
            </a:r>
            <a:r>
              <a:rPr lang="en-US" dirty="0" smtClean="0"/>
              <a:t>subunits </a:t>
            </a:r>
            <a:r>
              <a:rPr lang="en-US" dirty="0" smtClean="0"/>
              <a:t>to achieve desired goals . The larger the organization, the higher the number of subunits that are specialized</a:t>
            </a:r>
          </a:p>
          <a:p>
            <a:endParaRPr lang="en-US" dirty="0"/>
          </a:p>
          <a:p>
            <a:r>
              <a:rPr lang="en-US" dirty="0" smtClean="0"/>
              <a:t>No best org structure, has to fit </a:t>
            </a:r>
            <a:r>
              <a:rPr lang="en-US" dirty="0" smtClean="0"/>
              <a:t>goals/strategy. </a:t>
            </a:r>
            <a:r>
              <a:rPr lang="en-US" dirty="0" smtClean="0"/>
              <a:t>Some organizations want flexible structures to respond to local </a:t>
            </a:r>
            <a:r>
              <a:rPr lang="en-US" dirty="0" smtClean="0"/>
              <a:t>tastes (</a:t>
            </a:r>
            <a:r>
              <a:rPr lang="en-US" dirty="0" err="1" smtClean="0"/>
              <a:t>Multidomestic</a:t>
            </a:r>
            <a:r>
              <a:rPr lang="en-US" dirty="0" smtClean="0"/>
              <a:t> strategy), </a:t>
            </a:r>
            <a:r>
              <a:rPr lang="en-US" dirty="0" smtClean="0"/>
              <a:t>others want tighter control / centralization  &amp; </a:t>
            </a:r>
            <a:r>
              <a:rPr lang="en-US" dirty="0" smtClean="0"/>
              <a:t>efficiency (International Strategy) </a:t>
            </a:r>
            <a:endParaRPr lang="en-US" dirty="0"/>
          </a:p>
        </p:txBody>
      </p:sp>
      <p:sp>
        <p:nvSpPr>
          <p:cNvPr id="4" name="Slide Number Placeholder 3"/>
          <p:cNvSpPr>
            <a:spLocks noGrp="1"/>
          </p:cNvSpPr>
          <p:nvPr>
            <p:ph type="sldNum" sz="quarter" idx="10"/>
          </p:nvPr>
        </p:nvSpPr>
        <p:spPr/>
        <p:txBody>
          <a:bodyPr/>
          <a:lstStyle/>
          <a:p>
            <a:fld id="{0099ED39-0253-4253-8827-A648AC0BCE6D}" type="slidenum">
              <a:rPr lang="en-US" smtClean="0"/>
              <a:t>1</a:t>
            </a:fld>
            <a:endParaRPr lang="en-US"/>
          </a:p>
        </p:txBody>
      </p:sp>
    </p:spTree>
    <p:extLst>
      <p:ext uri="{BB962C8B-B14F-4D97-AF65-F5344CB8AC3E}">
        <p14:creationId xmlns:p14="http://schemas.microsoft.com/office/powerpoint/2010/main" val="2741334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Functional structure: </a:t>
            </a:r>
            <a:r>
              <a:rPr lang="en-US" dirty="0" smtClean="0"/>
              <a:t>most commonly used  in SMEs</a:t>
            </a:r>
          </a:p>
          <a:p>
            <a:endParaRPr lang="en-US" dirty="0" smtClean="0"/>
          </a:p>
          <a:p>
            <a:r>
              <a:rPr lang="en-US" dirty="0" smtClean="0"/>
              <a:t>Grouping employees by functional specialization (requires coordination)</a:t>
            </a:r>
          </a:p>
          <a:p>
            <a:r>
              <a:rPr lang="en-US" dirty="0" smtClean="0"/>
              <a:t>Appropriate for low-uncertainty environments or for SMEs that focus </a:t>
            </a:r>
            <a:r>
              <a:rPr lang="en-US" b="1" dirty="0" smtClean="0"/>
              <a:t>on control </a:t>
            </a:r>
            <a:r>
              <a:rPr lang="en-US" dirty="0" smtClean="0"/>
              <a:t>and </a:t>
            </a:r>
            <a:r>
              <a:rPr lang="en-US" b="1" dirty="0" smtClean="0"/>
              <a:t>efficiency</a:t>
            </a:r>
            <a:r>
              <a:rPr lang="en-US" dirty="0" smtClean="0"/>
              <a:t>, or MNCs with few products, few locations or few customer types</a:t>
            </a:r>
          </a:p>
          <a:p>
            <a:endParaRPr lang="en-US" dirty="0" smtClean="0"/>
          </a:p>
          <a:p>
            <a:r>
              <a:rPr lang="en-US" dirty="0" smtClean="0"/>
              <a:t>CHALLENGE: how to encourage different</a:t>
            </a:r>
            <a:r>
              <a:rPr lang="en-US" baseline="0" dirty="0" smtClean="0"/>
              <a:t> functional departments to interact and coordinate activities (silos), sometimes departments are too intently focused on competing for resources to achieve their own </a:t>
            </a:r>
            <a:r>
              <a:rPr lang="en-US" baseline="0" dirty="0" smtClean="0"/>
              <a:t>goals, slow to respond to change</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0C973F2-ECE3-4906-81E7-CFFC8BC2751F}" type="slidenum">
              <a:rPr lang="en-US" smtClean="0"/>
              <a:t>2</a:t>
            </a:fld>
            <a:endParaRPr lang="en-US"/>
          </a:p>
        </p:txBody>
      </p:sp>
    </p:spTree>
    <p:extLst>
      <p:ext uri="{BB962C8B-B14F-4D97-AF65-F5344CB8AC3E}">
        <p14:creationId xmlns:p14="http://schemas.microsoft.com/office/powerpoint/2010/main" val="103805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Product / Divisional / Regional Structure: </a:t>
            </a:r>
            <a:endParaRPr lang="en-US" b="0" dirty="0" smtClean="0"/>
          </a:p>
          <a:p>
            <a:r>
              <a:rPr lang="en-US" b="0" dirty="0" smtClean="0"/>
              <a:t>Groups people by the product / service they</a:t>
            </a:r>
            <a:r>
              <a:rPr lang="en-US" b="0" baseline="0" dirty="0" smtClean="0"/>
              <a:t> work on OR  by geographic region </a:t>
            </a:r>
            <a:r>
              <a:rPr lang="en-US" b="0" baseline="0" dirty="0" smtClean="0">
                <a:sym typeface="Wingdings" panose="05000000000000000000" pitchFamily="2" charset="2"/>
              </a:rPr>
              <a:t> large companies can have a product AND region structure (ex. Pepsi)</a:t>
            </a:r>
            <a:endParaRPr lang="en-US" b="0" baseline="0" dirty="0" smtClean="0"/>
          </a:p>
          <a:p>
            <a:endParaRPr lang="en-US" b="0" baseline="0" dirty="0" smtClean="0"/>
          </a:p>
          <a:p>
            <a:r>
              <a:rPr lang="en-US" b="1" dirty="0" smtClean="0"/>
              <a:t>Decentralized leadership with focus on customer satisfaction and </a:t>
            </a:r>
            <a:r>
              <a:rPr lang="en-US" b="1" dirty="0" smtClean="0"/>
              <a:t>flexibility </a:t>
            </a:r>
            <a:r>
              <a:rPr lang="en-US" dirty="0" smtClean="0">
                <a:sym typeface="Wingdings" panose="05000000000000000000" pitchFamily="2" charset="2"/>
              </a:rPr>
              <a:t> more responsive to customer demands</a:t>
            </a:r>
            <a:endParaRPr lang="en-US" b="1" dirty="0" smtClean="0"/>
          </a:p>
          <a:p>
            <a:endParaRPr lang="en-US" b="0" dirty="0" smtClean="0"/>
          </a:p>
          <a:p>
            <a:r>
              <a:rPr lang="en-US" b="0" dirty="0" smtClean="0"/>
              <a:t>CHALLENGES:</a:t>
            </a:r>
            <a:r>
              <a:rPr lang="en-US" b="0" baseline="0" dirty="0" smtClean="0"/>
              <a:t> can lose sight of organizational goals because each group/division becomes like a separate company</a:t>
            </a:r>
            <a:r>
              <a:rPr lang="en-US" b="0" u="sng" baseline="0" dirty="0" smtClean="0"/>
              <a:t>, duplication of functions </a:t>
            </a:r>
            <a:r>
              <a:rPr lang="en-US" b="0" baseline="0" dirty="0" smtClean="0"/>
              <a:t>within each division/region requires more managers &amp;</a:t>
            </a:r>
            <a:r>
              <a:rPr lang="en-US" b="0" dirty="0" smtClean="0"/>
              <a:t> people, loss of economies of scale BUT reduces coordination costs across divisions</a:t>
            </a:r>
            <a:r>
              <a:rPr lang="en-US" b="0" dirty="0" smtClean="0"/>
              <a:t>.</a:t>
            </a:r>
          </a:p>
          <a:p>
            <a:endParaRPr lang="en-US" baseline="0" dirty="0"/>
          </a:p>
          <a:p>
            <a:r>
              <a:rPr lang="en-US" b="0" dirty="0" smtClean="0"/>
              <a:t>Less effective as organization grows</a:t>
            </a:r>
            <a:endParaRPr lang="en-US" b="0" baseline="0" dirty="0" smtClean="0"/>
          </a:p>
          <a:p>
            <a:endParaRPr lang="en-US" dirty="0"/>
          </a:p>
          <a:p>
            <a:endParaRPr lang="en-US" b="0" dirty="0" smtClean="0"/>
          </a:p>
          <a:p>
            <a:endParaRPr lang="en-US" b="0" dirty="0"/>
          </a:p>
        </p:txBody>
      </p:sp>
      <p:sp>
        <p:nvSpPr>
          <p:cNvPr id="4" name="Slide Number Placeholder 3"/>
          <p:cNvSpPr>
            <a:spLocks noGrp="1"/>
          </p:cNvSpPr>
          <p:nvPr>
            <p:ph type="sldNum" sz="quarter" idx="10"/>
          </p:nvPr>
        </p:nvSpPr>
        <p:spPr/>
        <p:txBody>
          <a:bodyPr/>
          <a:lstStyle/>
          <a:p>
            <a:fld id="{40C973F2-ECE3-4906-81E7-CFFC8BC2751F}" type="slidenum">
              <a:rPr lang="en-US" smtClean="0"/>
              <a:t>3</a:t>
            </a:fld>
            <a:endParaRPr lang="en-US"/>
          </a:p>
        </p:txBody>
      </p:sp>
    </p:spTree>
    <p:extLst>
      <p:ext uri="{BB962C8B-B14F-4D97-AF65-F5344CB8AC3E}">
        <p14:creationId xmlns:p14="http://schemas.microsoft.com/office/powerpoint/2010/main" val="2251542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When companies </a:t>
            </a:r>
            <a:r>
              <a:rPr lang="en-US" dirty="0" smtClean="0"/>
              <a:t>grow, </a:t>
            </a:r>
            <a:r>
              <a:rPr lang="en-US" dirty="0"/>
              <a:t>functional and product structure are not as effective, very large organizations need other structural </a:t>
            </a:r>
            <a:r>
              <a:rPr lang="en-US" dirty="0" smtClean="0"/>
              <a:t>options</a:t>
            </a:r>
          </a:p>
          <a:p>
            <a:pPr>
              <a:defRPr/>
            </a:pPr>
            <a:endParaRPr lang="en-US" dirty="0"/>
          </a:p>
          <a:p>
            <a:r>
              <a:rPr lang="en-US" b="1" dirty="0"/>
              <a:t>Hybrid Structure </a:t>
            </a:r>
            <a:r>
              <a:rPr lang="en-US" dirty="0"/>
              <a:t>has organizational HQ that provide several functions to all divisions. The divisions then specialize either by product or by region</a:t>
            </a:r>
            <a:r>
              <a:rPr lang="en-US" dirty="0" smtClean="0"/>
              <a:t>. (in line with international strategy)</a:t>
            </a:r>
            <a:endParaRPr lang="en-US" dirty="0"/>
          </a:p>
          <a:p>
            <a:endParaRPr lang="en-US" dirty="0"/>
          </a:p>
          <a:p>
            <a:r>
              <a:rPr lang="en-US" dirty="0"/>
              <a:t>Used by many MNEs </a:t>
            </a:r>
            <a:r>
              <a:rPr lang="en-US" dirty="0">
                <a:sym typeface="Wingdings" panose="05000000000000000000" pitchFamily="2" charset="2"/>
              </a:rPr>
              <a:t> offers flexibility and greater ability to deal with an uncertain environment, responsive to customers</a:t>
            </a:r>
          </a:p>
          <a:p>
            <a:endParaRPr lang="en-US" b="1" dirty="0"/>
          </a:p>
          <a:p>
            <a:endParaRPr lang="en-US" dirty="0"/>
          </a:p>
        </p:txBody>
      </p:sp>
      <p:sp>
        <p:nvSpPr>
          <p:cNvPr id="4" name="Slide Number Placeholder 3"/>
          <p:cNvSpPr>
            <a:spLocks noGrp="1"/>
          </p:cNvSpPr>
          <p:nvPr>
            <p:ph type="sldNum" sz="quarter" idx="10"/>
          </p:nvPr>
        </p:nvSpPr>
        <p:spPr/>
        <p:txBody>
          <a:bodyPr/>
          <a:lstStyle/>
          <a:p>
            <a:fld id="{73D5DFBA-7ED0-4D2E-A544-CACFDB264A43}" type="slidenum">
              <a:rPr lang="en-US" smtClean="0"/>
              <a:t>4</a:t>
            </a:fld>
            <a:endParaRPr lang="en-US"/>
          </a:p>
        </p:txBody>
      </p:sp>
    </p:spTree>
    <p:extLst>
      <p:ext uri="{BB962C8B-B14F-4D97-AF65-F5344CB8AC3E}">
        <p14:creationId xmlns:p14="http://schemas.microsoft.com/office/powerpoint/2010/main" val="69838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Internationalization usually starts as:</a:t>
            </a:r>
          </a:p>
          <a:p>
            <a:pPr marL="698830" lvl="1" indent="-232943">
              <a:buAutoNum type="arabicPeriod"/>
            </a:pPr>
            <a:r>
              <a:rPr lang="en-US" dirty="0" smtClean="0"/>
              <a:t>Passive export through foreign distributor</a:t>
            </a:r>
          </a:p>
          <a:p>
            <a:pPr marL="698830" lvl="1" indent="-232943">
              <a:buAutoNum type="arabicPeriod"/>
            </a:pPr>
            <a:r>
              <a:rPr lang="en-US" dirty="0" smtClean="0"/>
              <a:t>Licensing </a:t>
            </a:r>
          </a:p>
          <a:p>
            <a:r>
              <a:rPr lang="en-US" dirty="0" smtClean="0"/>
              <a:t>These require limited organizational restructuring. Once foreign operations grow in size/importance, some changes may result</a:t>
            </a:r>
          </a:p>
          <a:p>
            <a:pPr marL="698830" lvl="1" indent="-232943">
              <a:buAutoNum type="arabicPeriod"/>
            </a:pPr>
            <a:r>
              <a:rPr lang="en-US" dirty="0" smtClean="0"/>
              <a:t>Sales subsidiary (direct exporting)</a:t>
            </a:r>
            <a:r>
              <a:rPr lang="en-US" dirty="0" smtClean="0">
                <a:sym typeface="Wingdings" panose="05000000000000000000" pitchFamily="2" charset="2"/>
              </a:rPr>
              <a:t> usually results in creating an </a:t>
            </a:r>
            <a:r>
              <a:rPr lang="en-US" b="1" dirty="0" smtClean="0">
                <a:sym typeface="Wingdings" panose="05000000000000000000" pitchFamily="2" charset="2"/>
              </a:rPr>
              <a:t>export department </a:t>
            </a:r>
            <a:r>
              <a:rPr lang="en-US" dirty="0" smtClean="0">
                <a:sym typeface="Wingdings" panose="05000000000000000000" pitchFamily="2" charset="2"/>
              </a:rPr>
              <a:t>that answers to HQ in the functional structure</a:t>
            </a:r>
            <a:endParaRPr lang="en-US" dirty="0" smtClean="0"/>
          </a:p>
          <a:p>
            <a:pPr marL="698830" lvl="1" indent="-232943">
              <a:buAutoNum type="arabicPeriod"/>
            </a:pPr>
            <a:r>
              <a:rPr lang="en-US" dirty="0" smtClean="0"/>
              <a:t>Foreign production (can occur as subsidiary or outsourced)</a:t>
            </a:r>
          </a:p>
          <a:p>
            <a:pPr marL="698830" lvl="1" indent="-232943">
              <a:buAutoNum type="arabicPeriod"/>
            </a:pPr>
            <a:endParaRPr lang="en-US" dirty="0"/>
          </a:p>
          <a:p>
            <a:pPr lvl="1"/>
            <a:r>
              <a:rPr lang="en-US" b="1" dirty="0" smtClean="0"/>
              <a:t>Foreign subsidiaries</a:t>
            </a:r>
            <a:r>
              <a:rPr lang="en-US" dirty="0" smtClean="0"/>
              <a:t>: established by MNCs through FDI overseas. Can fulfill one part of value chain  (compatible with the transnational strategy)OR be mini replica of parent organization (compatible with multi-domestic strategy) </a:t>
            </a:r>
            <a:r>
              <a:rPr lang="en-US" dirty="0" smtClean="0">
                <a:sym typeface="Wingdings" panose="05000000000000000000" pitchFamily="2" charset="2"/>
              </a:rPr>
              <a:t> typically seen as profit center but not source of R&amp;D</a:t>
            </a:r>
            <a:endParaRPr lang="en-US" dirty="0" smtClean="0"/>
          </a:p>
          <a:p>
            <a:pPr lvl="1"/>
            <a:endParaRPr lang="en-US" dirty="0" smtClean="0"/>
          </a:p>
          <a:p>
            <a:r>
              <a:rPr lang="en-US" dirty="0" smtClean="0"/>
              <a:t>An </a:t>
            </a:r>
            <a:r>
              <a:rPr lang="en-US" b="1" dirty="0" smtClean="0"/>
              <a:t>export division </a:t>
            </a:r>
            <a:r>
              <a:rPr lang="en-US" dirty="0" smtClean="0"/>
              <a:t>is created when international operations growth in staff and foreign manufacturing occurs so as to supervise a network of foreign subsidiaries (manufacturing, sales, </a:t>
            </a:r>
            <a:r>
              <a:rPr lang="en-US" dirty="0" err="1" smtClean="0"/>
              <a:t>etc</a:t>
            </a:r>
            <a:r>
              <a:rPr lang="en-US" dirty="0" smtClean="0"/>
              <a:t>)</a:t>
            </a:r>
            <a:endParaRPr lang="en-US" dirty="0"/>
          </a:p>
        </p:txBody>
      </p:sp>
      <p:sp>
        <p:nvSpPr>
          <p:cNvPr id="4" name="Slide Number Placeholder 3"/>
          <p:cNvSpPr>
            <a:spLocks noGrp="1"/>
          </p:cNvSpPr>
          <p:nvPr>
            <p:ph type="sldNum" sz="quarter" idx="10"/>
          </p:nvPr>
        </p:nvSpPr>
        <p:spPr/>
        <p:txBody>
          <a:bodyPr/>
          <a:lstStyle/>
          <a:p>
            <a:fld id="{73D5DFBA-7ED0-4D2E-A544-CACFDB264A43}" type="slidenum">
              <a:rPr lang="en-US" smtClean="0"/>
              <a:t>5</a:t>
            </a:fld>
            <a:endParaRPr lang="en-US"/>
          </a:p>
        </p:txBody>
      </p:sp>
    </p:spTree>
    <p:extLst>
      <p:ext uri="{BB962C8B-B14F-4D97-AF65-F5344CB8AC3E}">
        <p14:creationId xmlns:p14="http://schemas.microsoft.com/office/powerpoint/2010/main" val="516672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C973F2-ECE3-4906-81E7-CFFC8BC2751F}" type="slidenum">
              <a:rPr lang="en-US" smtClean="0"/>
              <a:t>6</a:t>
            </a:fld>
            <a:endParaRPr lang="en-US"/>
          </a:p>
        </p:txBody>
      </p:sp>
    </p:spTree>
    <p:extLst>
      <p:ext uri="{BB962C8B-B14F-4D97-AF65-F5344CB8AC3E}">
        <p14:creationId xmlns:p14="http://schemas.microsoft.com/office/powerpoint/2010/main" val="3496348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Benefit from centralizing ‘up steam’ functions at HQ BUT can lose touch with local customers</a:t>
            </a:r>
          </a:p>
          <a:p>
            <a:endParaRPr lang="en-US" baseline="0" dirty="0"/>
          </a:p>
          <a:p>
            <a:r>
              <a:rPr lang="en-US" dirty="0" smtClean="0"/>
              <a:t>The product structure serves strategies that emphasize global products best; the geographic structure best supports strategies that emphasize local adaptation. To overcomes the limitation or either-or, MNCs try alternative/hybrid  structures: Matrix, networked, transnational, </a:t>
            </a:r>
            <a:r>
              <a:rPr lang="en-US" dirty="0" err="1" smtClean="0"/>
              <a:t>metanational</a:t>
            </a:r>
            <a:r>
              <a:rPr lang="en-US" dirty="0" smtClean="0"/>
              <a:t> …</a:t>
            </a:r>
            <a:endParaRPr lang="en-US" baseline="0" dirty="0" smtClean="0"/>
          </a:p>
          <a:p>
            <a:endParaRPr lang="en-US" dirty="0"/>
          </a:p>
          <a:p>
            <a:endParaRPr lang="en-US" b="0" dirty="0" smtClean="0"/>
          </a:p>
          <a:p>
            <a:endParaRPr lang="en-US" b="0" dirty="0"/>
          </a:p>
        </p:txBody>
      </p:sp>
      <p:sp>
        <p:nvSpPr>
          <p:cNvPr id="4" name="Slide Number Placeholder 3"/>
          <p:cNvSpPr>
            <a:spLocks noGrp="1"/>
          </p:cNvSpPr>
          <p:nvPr>
            <p:ph type="sldNum" sz="quarter" idx="10"/>
          </p:nvPr>
        </p:nvSpPr>
        <p:spPr/>
        <p:txBody>
          <a:bodyPr/>
          <a:lstStyle/>
          <a:p>
            <a:fld id="{40C973F2-ECE3-4906-81E7-CFFC8BC2751F}" type="slidenum">
              <a:rPr lang="en-US" smtClean="0"/>
              <a:t>7</a:t>
            </a:fld>
            <a:endParaRPr lang="en-US"/>
          </a:p>
        </p:txBody>
      </p:sp>
    </p:spTree>
    <p:extLst>
      <p:ext uri="{BB962C8B-B14F-4D97-AF65-F5344CB8AC3E}">
        <p14:creationId xmlns:p14="http://schemas.microsoft.com/office/powerpoint/2010/main" val="3405232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F9539811-1BB1-4896-84C3-6C2BA22D73BE}" type="slidenum">
              <a:rPr lang="en-GB" altLang="en-US">
                <a:latin typeface="Times New Roman" panose="02020603050405020304" pitchFamily="18" charset="0"/>
              </a:rPr>
              <a:pPr/>
              <a:t>8</a:t>
            </a:fld>
            <a:endParaRPr lang="en-GB" altLang="en-US">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xfrm>
            <a:off x="691586" y="293948"/>
            <a:ext cx="5575300" cy="2738618"/>
          </a:xfrm>
          <a:ln/>
        </p:spPr>
      </p:sp>
      <p:sp>
        <p:nvSpPr>
          <p:cNvPr id="30724" name="Rectangle 3"/>
          <p:cNvSpPr>
            <a:spLocks noGrp="1" noChangeArrowheads="1"/>
          </p:cNvSpPr>
          <p:nvPr>
            <p:ph type="body" idx="1"/>
          </p:nvPr>
        </p:nvSpPr>
        <p:spPr>
          <a:xfrm>
            <a:off x="369272" y="3265783"/>
            <a:ext cx="6219928" cy="5797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2943" indent="-232943"/>
            <a:r>
              <a:rPr lang="en-US" altLang="en-US" b="1" dirty="0" smtClean="0"/>
              <a:t>THE MATRIX </a:t>
            </a:r>
            <a:r>
              <a:rPr lang="en-US" altLang="en-US" dirty="0" smtClean="0"/>
              <a:t>An attempt to integrate operations across more than one dimension: usually function &amp; product or region &amp; product (18% of MNEs</a:t>
            </a:r>
            <a:r>
              <a:rPr lang="en-US" altLang="en-US" dirty="0" smtClean="0"/>
              <a:t>). Allows MNEs to respond to environmental uncertainty &amp; customer demands. Be more flexible, efficient + higher quality. </a:t>
            </a:r>
          </a:p>
          <a:p>
            <a:pPr marL="232943" indent="-232943"/>
            <a:r>
              <a:rPr lang="en-US" altLang="en-US" dirty="0" smtClean="0"/>
              <a:t>Integrated functional specialists with project/product specialists </a:t>
            </a:r>
            <a:r>
              <a:rPr lang="en-US" altLang="en-US" dirty="0" smtClean="0">
                <a:sym typeface="Wingdings" panose="05000000000000000000" pitchFamily="2" charset="2"/>
              </a:rPr>
              <a:t> cross functional teams</a:t>
            </a:r>
            <a:endParaRPr lang="en-US" altLang="en-US" dirty="0" smtClean="0"/>
          </a:p>
          <a:p>
            <a:pPr marL="232943" indent="-232943"/>
            <a:r>
              <a:rPr lang="en-US" altLang="en-US" dirty="0" smtClean="0"/>
              <a:t>International/Geographical division and product division share joint authority </a:t>
            </a:r>
            <a:r>
              <a:rPr lang="en-US" altLang="en-US" dirty="0" smtClean="0">
                <a:sym typeface="Wingdings" panose="05000000000000000000" pitchFamily="2" charset="2"/>
              </a:rPr>
              <a:t> </a:t>
            </a:r>
            <a:r>
              <a:rPr lang="en-US" altLang="en-US" dirty="0" smtClean="0"/>
              <a:t>Violates Fayol’s principle of unity of command. Ex. Europe </a:t>
            </a:r>
            <a:r>
              <a:rPr lang="en-US" altLang="en-US" dirty="0" err="1" smtClean="0"/>
              <a:t>mgr</a:t>
            </a:r>
            <a:r>
              <a:rPr lang="en-US" altLang="en-US" dirty="0" smtClean="0"/>
              <a:t> responsible for products A B &amp; C in all the countries that comprise his region. Product A </a:t>
            </a:r>
            <a:r>
              <a:rPr lang="en-US" altLang="en-US" dirty="0" err="1" smtClean="0"/>
              <a:t>mgr</a:t>
            </a:r>
            <a:r>
              <a:rPr lang="en-US" altLang="en-US" dirty="0" smtClean="0"/>
              <a:t> responsible for sales of product A in all areas. + dual reporting. HR </a:t>
            </a:r>
            <a:r>
              <a:rPr lang="en-US" altLang="en-US" dirty="0" err="1" smtClean="0"/>
              <a:t>mgr</a:t>
            </a:r>
            <a:r>
              <a:rPr lang="en-US" altLang="en-US" dirty="0" smtClean="0"/>
              <a:t> in specific country reports to country manager AND regional manager</a:t>
            </a:r>
          </a:p>
          <a:p>
            <a:pPr marL="232943" indent="-232943"/>
            <a:endParaRPr lang="en-US" altLang="en-US" dirty="0" smtClean="0"/>
          </a:p>
          <a:p>
            <a:pPr marL="232943" indent="-232943"/>
            <a:r>
              <a:rPr lang="en-US" altLang="en-US" dirty="0" smtClean="0"/>
              <a:t>BENEFITS: conflict of interest are brought into the open, each issue has an executive champion to ensure it is not neglected. Some see the matrix as the only organizational form that allows a strategy to pursue simultaneously multiple business dimensions. </a:t>
            </a:r>
            <a:r>
              <a:rPr lang="en-US" altLang="en-US" dirty="0" smtClean="0">
                <a:sym typeface="Wingdings" panose="05000000000000000000" pitchFamily="2" charset="2"/>
              </a:rPr>
              <a:t> </a:t>
            </a:r>
          </a:p>
          <a:p>
            <a:pPr marL="232943" indent="-232943"/>
            <a:endParaRPr lang="en-US" altLang="en-US" dirty="0" smtClean="0"/>
          </a:p>
          <a:p>
            <a:pPr marL="232943" indent="-232943"/>
            <a:r>
              <a:rPr lang="en-US" altLang="en-US" dirty="0" smtClean="0"/>
              <a:t>CHALLENGES: expensive form that requires careful implementation and commitment from top management</a:t>
            </a:r>
          </a:p>
          <a:p>
            <a:pPr marL="232943" indent="-232943"/>
            <a:r>
              <a:rPr lang="en-US" altLang="en-US" dirty="0" smtClean="0"/>
              <a:t>Considered to bring into the management system a philosophy of matching the structure to the decision-making process. Bartlett &amp; </a:t>
            </a:r>
            <a:r>
              <a:rPr lang="en-US" altLang="en-US" dirty="0" err="1" smtClean="0"/>
              <a:t>Ghoshal</a:t>
            </a:r>
            <a:r>
              <a:rPr lang="en-US" altLang="en-US" dirty="0" smtClean="0"/>
              <a:t> cite more challenges: </a:t>
            </a:r>
          </a:p>
          <a:p>
            <a:pPr marL="232943" indent="-232943">
              <a:buFontTx/>
              <a:buAutoNum type="arabicPeriod"/>
            </a:pPr>
            <a:r>
              <a:rPr lang="en-US" altLang="en-US" dirty="0" smtClean="0"/>
              <a:t>Dual reporting leads to conflict and confusion</a:t>
            </a:r>
          </a:p>
          <a:p>
            <a:pPr marL="232943" indent="-232943">
              <a:buFontTx/>
              <a:buAutoNum type="arabicPeriod"/>
            </a:pPr>
            <a:r>
              <a:rPr lang="en-US" altLang="en-US" dirty="0" smtClean="0"/>
              <a:t>Proliferation of communication channels which creates informational logjams </a:t>
            </a:r>
          </a:p>
          <a:p>
            <a:pPr marL="232943" indent="-232943">
              <a:buFontTx/>
              <a:buAutoNum type="arabicPeriod"/>
            </a:pPr>
            <a:r>
              <a:rPr lang="en-US" altLang="en-US" dirty="0" smtClean="0"/>
              <a:t>Overlapping responsibilities can create turf battles and loss of accountability</a:t>
            </a:r>
          </a:p>
          <a:p>
            <a:pPr marL="232943" indent="-232943">
              <a:buFontTx/>
              <a:buAutoNum type="arabicPeriod"/>
            </a:pPr>
            <a:r>
              <a:rPr lang="en-US" altLang="en-US" dirty="0" smtClean="0"/>
              <a:t>Barriers of distance, language, time and culture which make it virtually impossible to resolve conflicts and clarify confusion</a:t>
            </a:r>
          </a:p>
          <a:p>
            <a:pPr marL="232943" indent="-232943"/>
            <a:r>
              <a:rPr lang="en-AU" altLang="en-US" dirty="0" smtClean="0"/>
              <a:t>In order to function well in a matrix structure: managers need good interpersonal skills, able to deal with ambiguities of responsibility and authority inherent in the matrix system + cross cultural conflict. This makes the role of HR and importance of training even more central.  </a:t>
            </a:r>
            <a:endParaRPr lang="en-AU" altLang="en-US" dirty="0" smtClean="0"/>
          </a:p>
          <a:p>
            <a:pPr marL="232943" indent="-232943"/>
            <a:endParaRPr lang="en-AU" altLang="en-US" dirty="0"/>
          </a:p>
          <a:p>
            <a:pPr marL="232943" indent="-232943"/>
            <a:r>
              <a:rPr lang="en-AU" altLang="en-US" dirty="0" smtClean="0"/>
              <a:t>Ex. Boeing used this structure to design newest airplane by teaming up managers, engineers, designers, marketers and other specialists who coordinated activities. </a:t>
            </a:r>
            <a:endParaRPr lang="en-AU" altLang="en-US" dirty="0" smtClean="0"/>
          </a:p>
        </p:txBody>
      </p:sp>
    </p:spTree>
    <p:extLst>
      <p:ext uri="{BB962C8B-B14F-4D97-AF65-F5344CB8AC3E}">
        <p14:creationId xmlns:p14="http://schemas.microsoft.com/office/powerpoint/2010/main" val="2598421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84288" y="611188"/>
            <a:ext cx="4543425" cy="2555875"/>
          </a:xfrm>
        </p:spPr>
      </p:sp>
      <p:sp>
        <p:nvSpPr>
          <p:cNvPr id="3" name="Notes Placeholder 2"/>
          <p:cNvSpPr>
            <a:spLocks noGrp="1"/>
          </p:cNvSpPr>
          <p:nvPr>
            <p:ph type="body" idx="1"/>
          </p:nvPr>
        </p:nvSpPr>
        <p:spPr>
          <a:xfrm>
            <a:off x="369272" y="3442574"/>
            <a:ext cx="6300706" cy="5387393"/>
          </a:xfrm>
        </p:spPr>
        <p:txBody>
          <a:bodyPr/>
          <a:lstStyle/>
          <a:p>
            <a:r>
              <a:rPr lang="en-US" b="1" dirty="0" smtClean="0"/>
              <a:t>Control systems </a:t>
            </a:r>
            <a:r>
              <a:rPr lang="en-US" dirty="0" smtClean="0"/>
              <a:t>(vertical)	</a:t>
            </a:r>
          </a:p>
          <a:p>
            <a:pPr marL="232943" indent="-232943">
              <a:buAutoNum type="arabicParenBoth"/>
            </a:pPr>
            <a:r>
              <a:rPr lang="en-US" dirty="0" smtClean="0"/>
              <a:t>Measure / monitor subunit performance on assigned roles ( roles for each subsidiary can be different: profit generation, market share, develop new technologies, supply raw materials)</a:t>
            </a:r>
          </a:p>
          <a:p>
            <a:pPr marL="232943" indent="-232943">
              <a:buAutoNum type="arabicParenBoth"/>
            </a:pPr>
            <a:r>
              <a:rPr lang="en-US" dirty="0" smtClean="0"/>
              <a:t>Provide subunits with feedback regarding effectiveness</a:t>
            </a:r>
          </a:p>
          <a:p>
            <a:endParaRPr lang="en-US" dirty="0" smtClean="0"/>
          </a:p>
          <a:p>
            <a:r>
              <a:rPr lang="en-US" dirty="0" smtClean="0"/>
              <a:t>CONTROL MECHANISM</a:t>
            </a:r>
          </a:p>
          <a:p>
            <a:pPr marL="174708" indent="-174708">
              <a:buFont typeface="Arial" panose="020B0604020202020204" pitchFamily="34" charset="0"/>
              <a:buChar char="•"/>
            </a:pPr>
            <a:r>
              <a:rPr lang="en-US" u="sng" dirty="0" smtClean="0"/>
              <a:t>Bureaucratic</a:t>
            </a:r>
            <a:r>
              <a:rPr lang="en-US" dirty="0" smtClean="0"/>
              <a:t> (formal) control: budgets, statistical reports on  non-financial outcomes (# of units produced, # of defective units), standard operating procedures – rules &amp; regulations, centralized decision making. </a:t>
            </a:r>
          </a:p>
          <a:p>
            <a:pPr marL="174708" indent="-174708">
              <a:buFont typeface="Arial" panose="020B0604020202020204" pitchFamily="34" charset="0"/>
              <a:buChar char="•"/>
            </a:pPr>
            <a:r>
              <a:rPr lang="en-US" u="sng" dirty="0" smtClean="0"/>
              <a:t>Cultural </a:t>
            </a:r>
            <a:r>
              <a:rPr lang="en-US" dirty="0" smtClean="0"/>
              <a:t>(informal): use organizational culture, shared norms &amp; beliefs guide behavior, can be more effective than bureaucratic mechanisms, especially in rapidly changing environments</a:t>
            </a:r>
          </a:p>
          <a:p>
            <a:endParaRPr lang="en-US" b="1" dirty="0" smtClean="0"/>
          </a:p>
          <a:p>
            <a:r>
              <a:rPr lang="en-US" b="1" dirty="0" smtClean="0"/>
              <a:t>Coordination systems </a:t>
            </a:r>
            <a:r>
              <a:rPr lang="en-US" dirty="0" smtClean="0"/>
              <a:t>(horizontal)</a:t>
            </a:r>
          </a:p>
          <a:p>
            <a:pPr lvl="1"/>
            <a:r>
              <a:rPr lang="en-US" dirty="0" smtClean="0"/>
              <a:t>Information flow among subsidiaries</a:t>
            </a:r>
          </a:p>
          <a:p>
            <a:pPr lvl="1"/>
            <a:endParaRPr lang="en-US" dirty="0" smtClean="0"/>
          </a:p>
          <a:p>
            <a:r>
              <a:rPr lang="en-US" dirty="0" smtClean="0"/>
              <a:t>COORDINATION MECHANISMS</a:t>
            </a:r>
          </a:p>
          <a:p>
            <a:pPr marL="174708" indent="-174708">
              <a:buFont typeface="Arial" panose="020B0604020202020204" pitchFamily="34" charset="0"/>
              <a:buChar char="•"/>
            </a:pPr>
            <a:r>
              <a:rPr lang="en-US" u="sng" dirty="0" smtClean="0"/>
              <a:t>Communication:</a:t>
            </a:r>
            <a:r>
              <a:rPr lang="en-US" dirty="0" smtClean="0"/>
              <a:t> memos, reports, electronic communication</a:t>
            </a:r>
          </a:p>
          <a:p>
            <a:pPr marL="174708" indent="-174708">
              <a:buFont typeface="Arial" panose="020B0604020202020204" pitchFamily="34" charset="0"/>
              <a:buChar char="•"/>
            </a:pPr>
            <a:r>
              <a:rPr lang="en-US" u="sng" dirty="0" smtClean="0"/>
              <a:t>Direct contact: </a:t>
            </a:r>
            <a:r>
              <a:rPr lang="en-US" dirty="0" smtClean="0"/>
              <a:t>videoconferencing, travel</a:t>
            </a:r>
          </a:p>
          <a:p>
            <a:pPr marL="174708" indent="-174708">
              <a:buFont typeface="Arial" panose="020B0604020202020204" pitchFamily="34" charset="0"/>
              <a:buChar char="•"/>
            </a:pPr>
            <a:r>
              <a:rPr lang="en-US" u="sng" dirty="0" smtClean="0"/>
              <a:t>Liaison roles: </a:t>
            </a:r>
            <a:r>
              <a:rPr lang="en-US" dirty="0" smtClean="0"/>
              <a:t> certain individuals might be given the responsibility to act as liaison in certain region on top on other job duties</a:t>
            </a:r>
            <a:endParaRPr lang="en-US" u="sng" dirty="0" smtClean="0"/>
          </a:p>
          <a:p>
            <a:pPr marL="174708" indent="-174708">
              <a:buFont typeface="Arial" panose="020B0604020202020204" pitchFamily="34" charset="0"/>
              <a:buChar char="•"/>
            </a:pPr>
            <a:r>
              <a:rPr lang="en-US" u="sng" dirty="0" smtClean="0"/>
              <a:t>Full-time integrators:</a:t>
            </a:r>
            <a:r>
              <a:rPr lang="en-US" dirty="0" smtClean="0"/>
              <a:t> like liaisons but coordination is their only responsibility. for example product managers who coordinate between production and local sales units</a:t>
            </a:r>
            <a:endParaRPr lang="en-US" u="sng" dirty="0" smtClean="0"/>
          </a:p>
          <a:p>
            <a:pPr marL="174708" indent="-174708">
              <a:buFont typeface="Arial" panose="020B0604020202020204" pitchFamily="34" charset="0"/>
              <a:buChar char="•"/>
            </a:pPr>
            <a:r>
              <a:rPr lang="en-US" u="sng" dirty="0" smtClean="0"/>
              <a:t>Task forces:</a:t>
            </a:r>
            <a:r>
              <a:rPr lang="en-US" dirty="0" smtClean="0"/>
              <a:t> temporary teams created to solve specific problem, ex. Enter a new market</a:t>
            </a:r>
            <a:endParaRPr lang="en-US" u="sng" dirty="0" smtClean="0"/>
          </a:p>
          <a:p>
            <a:pPr marL="174708" indent="-174708">
              <a:buFont typeface="Arial" panose="020B0604020202020204" pitchFamily="34" charset="0"/>
              <a:buChar char="•"/>
            </a:pPr>
            <a:r>
              <a:rPr lang="en-US" u="sng" dirty="0" smtClean="0"/>
              <a:t>Teams</a:t>
            </a:r>
            <a:r>
              <a:rPr lang="en-US" dirty="0" smtClean="0"/>
              <a:t>: permanent units that coordinate efforts (new product development can consist of R&amp;D people from different regions, sales, production, quality control, etc.) across countries, can be virtual teams. In order the be effective teams need: (1) time to build trust &amp; relationships, (2) time for project planning and progress meetings, (3) training on communicating across cultures. </a:t>
            </a:r>
            <a:r>
              <a:rPr lang="en-US" u="sng" dirty="0" smtClean="0"/>
              <a:t>Teams facilitate </a:t>
            </a:r>
            <a:r>
              <a:rPr lang="en-US" i="1" u="sng" dirty="0" smtClean="0"/>
              <a:t>knowledge transfer </a:t>
            </a:r>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73D5DFBA-7ED0-4D2E-A544-CACFDB264A43}" type="slidenum">
              <a:rPr lang="en-US" smtClean="0"/>
              <a:t>9</a:t>
            </a:fld>
            <a:endParaRPr lang="en-US"/>
          </a:p>
        </p:txBody>
      </p:sp>
    </p:spTree>
    <p:extLst>
      <p:ext uri="{BB962C8B-B14F-4D97-AF65-F5344CB8AC3E}">
        <p14:creationId xmlns:p14="http://schemas.microsoft.com/office/powerpoint/2010/main" val="2066913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16000" y="762001"/>
            <a:ext cx="10566400" cy="5324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3"/>
          <p:cNvSpPr>
            <a:spLocks noGrp="1" noChangeArrowheads="1"/>
          </p:cNvSpPr>
          <p:nvPr>
            <p:ph type="sldNum" sz="quarter" idx="10"/>
          </p:nvPr>
        </p:nvSpPr>
        <p:spPr>
          <a:ln/>
        </p:spPr>
        <p:txBody>
          <a:bodyPr/>
          <a:lstStyle>
            <a:lvl1pPr>
              <a:defRPr/>
            </a:lvl1pPr>
          </a:lstStyle>
          <a:p>
            <a:fld id="{E7536D85-F7C3-424F-9D47-7BA8A3954131}" type="slidenum">
              <a:rPr lang="en-US" altLang="en-US"/>
              <a:pPr/>
              <a:t>‹#›</a:t>
            </a:fld>
            <a:endParaRPr lang="en-US" altLang="en-US"/>
          </a:p>
        </p:txBody>
      </p:sp>
    </p:spTree>
    <p:extLst>
      <p:ext uri="{BB962C8B-B14F-4D97-AF65-F5344CB8AC3E}">
        <p14:creationId xmlns:p14="http://schemas.microsoft.com/office/powerpoint/2010/main" val="1039465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5/21/2018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2428" y="541176"/>
            <a:ext cx="10114384" cy="2641913"/>
          </a:xfrm>
        </p:spPr>
        <p:txBody>
          <a:bodyPr/>
          <a:lstStyle/>
          <a:p>
            <a:pPr algn="l"/>
            <a:r>
              <a:rPr lang="en-US" sz="4000" dirty="0" smtClean="0"/>
              <a:t>International Management:</a:t>
            </a:r>
            <a:br>
              <a:rPr lang="en-US" sz="4000" dirty="0" smtClean="0"/>
            </a:br>
            <a:r>
              <a:rPr lang="en-US" sz="4000" dirty="0" smtClean="0"/>
              <a:t>Organizational Design </a:t>
            </a:r>
            <a:endParaRPr lang="en-US" sz="4000" dirty="0"/>
          </a:p>
        </p:txBody>
      </p:sp>
      <p:sp>
        <p:nvSpPr>
          <p:cNvPr id="3" name="Subtitle 2"/>
          <p:cNvSpPr>
            <a:spLocks noGrp="1"/>
          </p:cNvSpPr>
          <p:nvPr>
            <p:ph type="subTitle" idx="1"/>
          </p:nvPr>
        </p:nvSpPr>
        <p:spPr/>
        <p:txBody>
          <a:bodyPr>
            <a:noAutofit/>
          </a:bodyPr>
          <a:lstStyle/>
          <a:p>
            <a:pPr algn="l"/>
            <a:r>
              <a:rPr lang="en-US" sz="3000" dirty="0" smtClean="0">
                <a:solidFill>
                  <a:schemeClr val="tx1"/>
                </a:solidFill>
              </a:rPr>
              <a:t>Angers, France</a:t>
            </a:r>
          </a:p>
          <a:p>
            <a:pPr algn="l"/>
            <a:r>
              <a:rPr lang="en-US" sz="3000" smtClean="0">
                <a:solidFill>
                  <a:schemeClr val="tx1"/>
                </a:solidFill>
              </a:rPr>
              <a:t>Summer 2018</a:t>
            </a:r>
            <a:endParaRPr lang="en-US" sz="3000" dirty="0">
              <a:solidFill>
                <a:schemeClr val="tx1"/>
              </a:solidFill>
            </a:endParaRPr>
          </a:p>
        </p:txBody>
      </p:sp>
    </p:spTree>
    <p:extLst>
      <p:ext uri="{BB962C8B-B14F-4D97-AF65-F5344CB8AC3E}">
        <p14:creationId xmlns:p14="http://schemas.microsoft.com/office/powerpoint/2010/main" val="3544647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431471" y="5319853"/>
            <a:ext cx="7086600" cy="55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488" tIns="44450" rIns="90488" bIns="44450">
            <a:spAutoFit/>
          </a:bodyPr>
          <a:lstStyle/>
          <a:p>
            <a:pPr algn="ctr"/>
            <a:r>
              <a:rPr lang="en-US" sz="3000" b="1" dirty="0"/>
              <a:t>The Functional Structure</a:t>
            </a:r>
          </a:p>
        </p:txBody>
      </p:sp>
      <p:sp>
        <p:nvSpPr>
          <p:cNvPr id="3" name="Rounded Rectangle 2"/>
          <p:cNvSpPr/>
          <p:nvPr/>
        </p:nvSpPr>
        <p:spPr bwMode="auto">
          <a:xfrm>
            <a:off x="3755571" y="516294"/>
            <a:ext cx="2438400" cy="838200"/>
          </a:xfrm>
          <a:prstGeom prst="roundRect">
            <a:avLst/>
          </a:prstGeom>
          <a:solidFill>
            <a:schemeClr val="accent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smtClean="0">
                <a:ea typeface="ＭＳ Ｐゴシック" charset="0"/>
              </a:rPr>
              <a:t>HQ</a:t>
            </a:r>
          </a:p>
          <a:p>
            <a:pPr algn="ctr" defTabSz="914400" eaLnBrk="0" fontAlgn="base" hangingPunct="0">
              <a:spcBef>
                <a:spcPct val="0"/>
              </a:spcBef>
              <a:spcAft>
                <a:spcPct val="0"/>
              </a:spcAft>
            </a:pPr>
            <a:r>
              <a:rPr lang="en-US" sz="2000" dirty="0" smtClean="0">
                <a:ea typeface="ＭＳ Ｐゴシック" charset="0"/>
              </a:rPr>
              <a:t>CEO</a:t>
            </a:r>
            <a:r>
              <a:rPr lang="en-US" sz="2000" dirty="0" smtClean="0"/>
              <a:t>/GM</a:t>
            </a:r>
            <a:endParaRPr lang="en-US" sz="2000" dirty="0">
              <a:ea typeface="ＭＳ Ｐゴシック" charset="0"/>
            </a:endParaRPr>
          </a:p>
        </p:txBody>
      </p:sp>
      <p:sp>
        <p:nvSpPr>
          <p:cNvPr id="7" name="Rounded Rectangle 6"/>
          <p:cNvSpPr/>
          <p:nvPr/>
        </p:nvSpPr>
        <p:spPr bwMode="auto">
          <a:xfrm>
            <a:off x="783771" y="2268894"/>
            <a:ext cx="1752600" cy="8382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dirty="0">
                <a:ea typeface="ＭＳ Ｐゴシック" charset="0"/>
              </a:rPr>
              <a:t>Vice President Production</a:t>
            </a:r>
          </a:p>
        </p:txBody>
      </p:sp>
      <p:sp>
        <p:nvSpPr>
          <p:cNvPr id="19" name="Rounded Rectangle 18"/>
          <p:cNvSpPr/>
          <p:nvPr/>
        </p:nvSpPr>
        <p:spPr bwMode="auto">
          <a:xfrm>
            <a:off x="7336971" y="2268894"/>
            <a:ext cx="1752600" cy="8382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dirty="0"/>
              <a:t>Vice President </a:t>
            </a:r>
          </a:p>
          <a:p>
            <a:pPr algn="ctr" defTabSz="914400" eaLnBrk="0" fontAlgn="base" hangingPunct="0">
              <a:spcBef>
                <a:spcPct val="0"/>
              </a:spcBef>
              <a:spcAft>
                <a:spcPct val="0"/>
              </a:spcAft>
            </a:pPr>
            <a:r>
              <a:rPr lang="en-US" dirty="0"/>
              <a:t>Accounting</a:t>
            </a:r>
          </a:p>
        </p:txBody>
      </p:sp>
      <p:sp>
        <p:nvSpPr>
          <p:cNvPr id="20" name="Rounded Rectangle 19"/>
          <p:cNvSpPr/>
          <p:nvPr/>
        </p:nvSpPr>
        <p:spPr bwMode="auto">
          <a:xfrm>
            <a:off x="5050971" y="2268894"/>
            <a:ext cx="1905000" cy="11430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dirty="0"/>
              <a:t>Vice President Marketing and Sales</a:t>
            </a:r>
          </a:p>
        </p:txBody>
      </p:sp>
      <p:sp>
        <p:nvSpPr>
          <p:cNvPr id="21" name="Rounded Rectangle 20"/>
          <p:cNvSpPr/>
          <p:nvPr/>
        </p:nvSpPr>
        <p:spPr bwMode="auto">
          <a:xfrm>
            <a:off x="2917371" y="2268894"/>
            <a:ext cx="1752600" cy="8382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dirty="0"/>
              <a:t>Vice President </a:t>
            </a:r>
          </a:p>
          <a:p>
            <a:pPr algn="ctr" defTabSz="914400" eaLnBrk="0" fontAlgn="base" hangingPunct="0">
              <a:spcBef>
                <a:spcPct val="0"/>
              </a:spcBef>
              <a:spcAft>
                <a:spcPct val="0"/>
              </a:spcAft>
            </a:pPr>
            <a:r>
              <a:rPr lang="en-US" dirty="0">
                <a:ea typeface="ＭＳ Ｐゴシック" charset="0"/>
              </a:rPr>
              <a:t>Engineering</a:t>
            </a:r>
          </a:p>
        </p:txBody>
      </p:sp>
      <p:sp>
        <p:nvSpPr>
          <p:cNvPr id="22" name="Rounded Rectangle 21"/>
          <p:cNvSpPr/>
          <p:nvPr/>
        </p:nvSpPr>
        <p:spPr bwMode="auto">
          <a:xfrm>
            <a:off x="783771" y="3564294"/>
            <a:ext cx="1752600" cy="838200"/>
          </a:xfrm>
          <a:prstGeom prst="round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a:ea typeface="ＭＳ Ｐゴシック" charset="0"/>
              </a:rPr>
              <a:t>Quality Control</a:t>
            </a:r>
          </a:p>
        </p:txBody>
      </p:sp>
      <p:sp>
        <p:nvSpPr>
          <p:cNvPr id="23" name="Rounded Rectangle 22"/>
          <p:cNvSpPr/>
          <p:nvPr/>
        </p:nvSpPr>
        <p:spPr bwMode="auto">
          <a:xfrm>
            <a:off x="2917371" y="3564294"/>
            <a:ext cx="1752600" cy="838200"/>
          </a:xfrm>
          <a:prstGeom prst="round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a:ea typeface="ＭＳ Ｐゴシック" charset="0"/>
              </a:rPr>
              <a:t>R &amp; D</a:t>
            </a:r>
          </a:p>
        </p:txBody>
      </p:sp>
      <p:cxnSp>
        <p:nvCxnSpPr>
          <p:cNvPr id="31" name="Straight Connector 30"/>
          <p:cNvCxnSpPr/>
          <p:nvPr/>
        </p:nvCxnSpPr>
        <p:spPr bwMode="auto">
          <a:xfrm>
            <a:off x="4974771" y="13544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p:cNvCxnSpPr/>
          <p:nvPr/>
        </p:nvCxnSpPr>
        <p:spPr bwMode="auto">
          <a:xfrm>
            <a:off x="1621971" y="31070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Connector 32"/>
          <p:cNvCxnSpPr/>
          <p:nvPr/>
        </p:nvCxnSpPr>
        <p:spPr bwMode="auto">
          <a:xfrm>
            <a:off x="3831771" y="31070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 name="Straight Connector 34"/>
          <p:cNvCxnSpPr/>
          <p:nvPr/>
        </p:nvCxnSpPr>
        <p:spPr bwMode="auto">
          <a:xfrm>
            <a:off x="1621971" y="1811694"/>
            <a:ext cx="66294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Straight Connector 35"/>
          <p:cNvCxnSpPr/>
          <p:nvPr/>
        </p:nvCxnSpPr>
        <p:spPr bwMode="auto">
          <a:xfrm>
            <a:off x="1621971" y="18116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8" name="Straight Connector 37"/>
          <p:cNvCxnSpPr/>
          <p:nvPr/>
        </p:nvCxnSpPr>
        <p:spPr bwMode="auto">
          <a:xfrm>
            <a:off x="8251371" y="18116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Connector 38"/>
          <p:cNvCxnSpPr/>
          <p:nvPr/>
        </p:nvCxnSpPr>
        <p:spPr bwMode="auto">
          <a:xfrm>
            <a:off x="6041571" y="18116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0" name="Straight Connector 39"/>
          <p:cNvCxnSpPr/>
          <p:nvPr/>
        </p:nvCxnSpPr>
        <p:spPr bwMode="auto">
          <a:xfrm>
            <a:off x="3831771" y="18116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343324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bwMode="auto">
          <a:xfrm>
            <a:off x="1319351" y="1602059"/>
            <a:ext cx="0" cy="3810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6" name="Straight Connector 85"/>
          <p:cNvCxnSpPr/>
          <p:nvPr/>
        </p:nvCxnSpPr>
        <p:spPr bwMode="auto">
          <a:xfrm>
            <a:off x="1928951" y="3049859"/>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 name="Rectangle 2"/>
          <p:cNvSpPr>
            <a:spLocks noChangeArrowheads="1"/>
          </p:cNvSpPr>
          <p:nvPr/>
        </p:nvSpPr>
        <p:spPr bwMode="auto">
          <a:xfrm>
            <a:off x="633551" y="5856007"/>
            <a:ext cx="8686800" cy="55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488" tIns="44450" rIns="90488" bIns="44450">
            <a:spAutoFit/>
          </a:bodyPr>
          <a:lstStyle/>
          <a:p>
            <a:pPr algn="ctr"/>
            <a:r>
              <a:rPr lang="en-US" sz="3000" b="1" dirty="0"/>
              <a:t>The </a:t>
            </a:r>
            <a:r>
              <a:rPr lang="en-US" sz="3000" b="1" dirty="0" smtClean="0"/>
              <a:t>Product/Divisional </a:t>
            </a:r>
            <a:r>
              <a:rPr lang="en-US" sz="3000" b="1" dirty="0"/>
              <a:t>Structure</a:t>
            </a:r>
          </a:p>
        </p:txBody>
      </p:sp>
      <p:sp>
        <p:nvSpPr>
          <p:cNvPr id="3" name="Rounded Rectangle 2"/>
          <p:cNvSpPr/>
          <p:nvPr/>
        </p:nvSpPr>
        <p:spPr bwMode="auto">
          <a:xfrm>
            <a:off x="3646449" y="459059"/>
            <a:ext cx="2438400" cy="838200"/>
          </a:xfrm>
          <a:prstGeom prst="roundRect">
            <a:avLst/>
          </a:prstGeom>
          <a:solidFill>
            <a:schemeClr val="accent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smtClean="0">
                <a:ea typeface="ＭＳ Ｐゴシック" charset="0"/>
              </a:rPr>
              <a:t>HQ </a:t>
            </a:r>
          </a:p>
          <a:p>
            <a:pPr algn="ctr" defTabSz="914400" eaLnBrk="0" fontAlgn="base" hangingPunct="0">
              <a:spcBef>
                <a:spcPct val="0"/>
              </a:spcBef>
              <a:spcAft>
                <a:spcPct val="0"/>
              </a:spcAft>
            </a:pPr>
            <a:r>
              <a:rPr lang="en-US" sz="2000" dirty="0" smtClean="0">
                <a:ea typeface="ＭＳ Ｐゴシック" charset="0"/>
              </a:rPr>
              <a:t>CEO/GM</a:t>
            </a:r>
            <a:endParaRPr lang="en-US" sz="2000" dirty="0">
              <a:ea typeface="ＭＳ Ｐゴシック" charset="0"/>
            </a:endParaRPr>
          </a:p>
        </p:txBody>
      </p:sp>
      <p:sp>
        <p:nvSpPr>
          <p:cNvPr id="7" name="Rounded Rectangle 6"/>
          <p:cNvSpPr/>
          <p:nvPr/>
        </p:nvSpPr>
        <p:spPr bwMode="auto">
          <a:xfrm>
            <a:off x="862151" y="1983059"/>
            <a:ext cx="2209800" cy="10668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dirty="0">
                <a:ea typeface="ＭＳ Ｐゴシック" charset="0"/>
              </a:rPr>
              <a:t>Product/Division A (headed by a </a:t>
            </a:r>
            <a:r>
              <a:rPr lang="en-US" dirty="0" smtClean="0">
                <a:ea typeface="ＭＳ Ｐゴシック" charset="0"/>
              </a:rPr>
              <a:t>VP)</a:t>
            </a:r>
            <a:endParaRPr lang="en-US" dirty="0">
              <a:ea typeface="ＭＳ Ｐゴシック" charset="0"/>
            </a:endParaRPr>
          </a:p>
          <a:p>
            <a:pPr algn="ctr" defTabSz="914400" eaLnBrk="0" fontAlgn="base" hangingPunct="0">
              <a:spcBef>
                <a:spcPct val="0"/>
              </a:spcBef>
              <a:spcAft>
                <a:spcPct val="0"/>
              </a:spcAft>
            </a:pPr>
            <a:endParaRPr lang="en-US" dirty="0">
              <a:latin typeface="Times New Roman" charset="0"/>
              <a:ea typeface="ＭＳ Ｐゴシック" charset="0"/>
            </a:endParaRPr>
          </a:p>
        </p:txBody>
      </p:sp>
      <p:cxnSp>
        <p:nvCxnSpPr>
          <p:cNvPr id="31" name="Straight Connector 30"/>
          <p:cNvCxnSpPr/>
          <p:nvPr/>
        </p:nvCxnSpPr>
        <p:spPr bwMode="auto">
          <a:xfrm>
            <a:off x="4865649" y="1297259"/>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 name="Straight Connector 34"/>
          <p:cNvCxnSpPr/>
          <p:nvPr/>
        </p:nvCxnSpPr>
        <p:spPr bwMode="auto">
          <a:xfrm>
            <a:off x="1319351" y="1602059"/>
            <a:ext cx="66294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Connector 38"/>
          <p:cNvCxnSpPr/>
          <p:nvPr/>
        </p:nvCxnSpPr>
        <p:spPr bwMode="auto">
          <a:xfrm>
            <a:off x="7948751" y="1602059"/>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5" name="Group 4"/>
          <p:cNvGrpSpPr/>
          <p:nvPr/>
        </p:nvGrpSpPr>
        <p:grpSpPr>
          <a:xfrm>
            <a:off x="2462351" y="2821260"/>
            <a:ext cx="4572000" cy="2895601"/>
            <a:chOff x="304800" y="-1315719"/>
            <a:chExt cx="8382000" cy="4439920"/>
          </a:xfrm>
          <a:solidFill>
            <a:schemeClr val="accent2">
              <a:lumMod val="20000"/>
              <a:lumOff val="80000"/>
            </a:schemeClr>
          </a:solidFill>
        </p:grpSpPr>
        <p:sp>
          <p:nvSpPr>
            <p:cNvPr id="24" name="Rounded Rectangle 23"/>
            <p:cNvSpPr/>
            <p:nvPr/>
          </p:nvSpPr>
          <p:spPr bwMode="auto">
            <a:xfrm>
              <a:off x="304800" y="2286000"/>
              <a:ext cx="1752600" cy="838200"/>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a:latin typeface="Times New Roman" charset="0"/>
                  <a:ea typeface="ＭＳ Ｐゴシック" charset="0"/>
                </a:rPr>
                <a:t>Production</a:t>
              </a:r>
            </a:p>
          </p:txBody>
        </p:sp>
        <p:sp>
          <p:nvSpPr>
            <p:cNvPr id="25" name="Rounded Rectangle 24"/>
            <p:cNvSpPr/>
            <p:nvPr/>
          </p:nvSpPr>
          <p:spPr bwMode="auto">
            <a:xfrm>
              <a:off x="6934200" y="2286000"/>
              <a:ext cx="1752600" cy="838200"/>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a:t>Accounting</a:t>
              </a:r>
            </a:p>
          </p:txBody>
        </p:sp>
        <p:sp>
          <p:nvSpPr>
            <p:cNvPr id="26" name="Rounded Rectangle 25"/>
            <p:cNvSpPr/>
            <p:nvPr/>
          </p:nvSpPr>
          <p:spPr bwMode="auto">
            <a:xfrm>
              <a:off x="4724400" y="2286000"/>
              <a:ext cx="1752600" cy="838200"/>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a:t>Marketing and Sales</a:t>
              </a:r>
            </a:p>
          </p:txBody>
        </p:sp>
        <p:sp>
          <p:nvSpPr>
            <p:cNvPr id="27" name="Rounded Rectangle 26"/>
            <p:cNvSpPr/>
            <p:nvPr/>
          </p:nvSpPr>
          <p:spPr bwMode="auto">
            <a:xfrm>
              <a:off x="2514597" y="2286001"/>
              <a:ext cx="1841503" cy="838200"/>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a:t>HR</a:t>
              </a:r>
              <a:endParaRPr lang="en-US" sz="1100" dirty="0">
                <a:latin typeface="Times New Roman" charset="0"/>
                <a:ea typeface="ＭＳ Ｐゴシック" charset="0"/>
              </a:endParaRPr>
            </a:p>
          </p:txBody>
        </p:sp>
        <p:cxnSp>
          <p:nvCxnSpPr>
            <p:cNvPr id="28" name="Straight Connector 27"/>
            <p:cNvCxnSpPr/>
            <p:nvPr/>
          </p:nvCxnSpPr>
          <p:spPr bwMode="auto">
            <a:xfrm flipH="1">
              <a:off x="4572001" y="-1315719"/>
              <a:ext cx="63499" cy="3144519"/>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Connector 28"/>
            <p:cNvCxnSpPr/>
            <p:nvPr/>
          </p:nvCxnSpPr>
          <p:spPr bwMode="auto">
            <a:xfrm>
              <a:off x="1143000" y="1828800"/>
              <a:ext cx="6629400" cy="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Straight Connector 29"/>
            <p:cNvCxnSpPr/>
            <p:nvPr/>
          </p:nvCxnSpPr>
          <p:spPr bwMode="auto">
            <a:xfrm>
              <a:off x="1143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4" name="Straight Connector 33"/>
            <p:cNvCxnSpPr/>
            <p:nvPr/>
          </p:nvCxnSpPr>
          <p:spPr bwMode="auto">
            <a:xfrm>
              <a:off x="77724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Straight Connector 36"/>
            <p:cNvCxnSpPr/>
            <p:nvPr/>
          </p:nvCxnSpPr>
          <p:spPr bwMode="auto">
            <a:xfrm>
              <a:off x="56388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1" name="Straight Connector 40"/>
            <p:cNvCxnSpPr/>
            <p:nvPr/>
          </p:nvCxnSpPr>
          <p:spPr bwMode="auto">
            <a:xfrm>
              <a:off x="3429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64" name="Group 63"/>
          <p:cNvGrpSpPr/>
          <p:nvPr/>
        </p:nvGrpSpPr>
        <p:grpSpPr>
          <a:xfrm>
            <a:off x="4900751" y="3507059"/>
            <a:ext cx="4267200" cy="851452"/>
            <a:chOff x="444500" y="1828800"/>
            <a:chExt cx="7823201" cy="1305559"/>
          </a:xfrm>
          <a:solidFill>
            <a:schemeClr val="accent2">
              <a:lumMod val="20000"/>
              <a:lumOff val="80000"/>
            </a:schemeClr>
          </a:solidFill>
        </p:grpSpPr>
        <p:sp>
          <p:nvSpPr>
            <p:cNvPr id="65" name="Rounded Rectangle 64"/>
            <p:cNvSpPr/>
            <p:nvPr/>
          </p:nvSpPr>
          <p:spPr bwMode="auto">
            <a:xfrm>
              <a:off x="444500" y="229616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a:ea typeface="ＭＳ Ｐゴシック" charset="0"/>
                </a:rPr>
                <a:t>Production</a:t>
              </a:r>
            </a:p>
          </p:txBody>
        </p:sp>
        <p:sp>
          <p:nvSpPr>
            <p:cNvPr id="66" name="Rounded Rectangle 65"/>
            <p:cNvSpPr/>
            <p:nvPr/>
          </p:nvSpPr>
          <p:spPr bwMode="auto">
            <a:xfrm>
              <a:off x="6515100"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a:t>Accounting</a:t>
              </a:r>
            </a:p>
          </p:txBody>
        </p:sp>
        <p:sp>
          <p:nvSpPr>
            <p:cNvPr id="67" name="Rounded Rectangle 66"/>
            <p:cNvSpPr/>
            <p:nvPr/>
          </p:nvSpPr>
          <p:spPr bwMode="auto">
            <a:xfrm>
              <a:off x="4495801"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a:t>Marketing and Sales</a:t>
              </a:r>
            </a:p>
          </p:txBody>
        </p:sp>
        <p:sp>
          <p:nvSpPr>
            <p:cNvPr id="68" name="Rounded Rectangle 67"/>
            <p:cNvSpPr/>
            <p:nvPr/>
          </p:nvSpPr>
          <p:spPr bwMode="auto">
            <a:xfrm>
              <a:off x="2400300" y="2286002"/>
              <a:ext cx="1841503"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a:t>HR</a:t>
              </a:r>
              <a:endParaRPr lang="en-US" sz="1100" dirty="0">
                <a:latin typeface="Times New Roman" charset="0"/>
                <a:ea typeface="ＭＳ Ｐゴシック" charset="0"/>
              </a:endParaRPr>
            </a:p>
          </p:txBody>
        </p:sp>
        <p:cxnSp>
          <p:nvCxnSpPr>
            <p:cNvPr id="70" name="Straight Connector 69"/>
            <p:cNvCxnSpPr/>
            <p:nvPr/>
          </p:nvCxnSpPr>
          <p:spPr bwMode="auto">
            <a:xfrm flipV="1">
              <a:off x="1143000" y="1828800"/>
              <a:ext cx="6629398" cy="1016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1" name="Straight Connector 70"/>
            <p:cNvCxnSpPr/>
            <p:nvPr/>
          </p:nvCxnSpPr>
          <p:spPr bwMode="auto">
            <a:xfrm>
              <a:off x="1143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2" name="Straight Connector 71"/>
            <p:cNvCxnSpPr/>
            <p:nvPr/>
          </p:nvCxnSpPr>
          <p:spPr bwMode="auto">
            <a:xfrm>
              <a:off x="77724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3" name="Straight Connector 72"/>
            <p:cNvCxnSpPr/>
            <p:nvPr/>
          </p:nvCxnSpPr>
          <p:spPr bwMode="auto">
            <a:xfrm>
              <a:off x="56388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4" name="Straight Connector 73"/>
            <p:cNvCxnSpPr/>
            <p:nvPr/>
          </p:nvCxnSpPr>
          <p:spPr bwMode="auto">
            <a:xfrm>
              <a:off x="3429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cxnSp>
        <p:nvCxnSpPr>
          <p:cNvPr id="75" name="Straight Connector 74"/>
          <p:cNvCxnSpPr/>
          <p:nvPr/>
        </p:nvCxnSpPr>
        <p:spPr bwMode="auto">
          <a:xfrm>
            <a:off x="7872551" y="3049859"/>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76" name="Group 75"/>
          <p:cNvGrpSpPr/>
          <p:nvPr/>
        </p:nvGrpSpPr>
        <p:grpSpPr>
          <a:xfrm>
            <a:off x="633551" y="3507060"/>
            <a:ext cx="4038600" cy="844827"/>
            <a:chOff x="444500" y="1828800"/>
            <a:chExt cx="7823201" cy="1295401"/>
          </a:xfrm>
          <a:solidFill>
            <a:schemeClr val="accent2">
              <a:lumMod val="20000"/>
              <a:lumOff val="80000"/>
            </a:schemeClr>
          </a:solidFill>
        </p:grpSpPr>
        <p:sp>
          <p:nvSpPr>
            <p:cNvPr id="77" name="Rounded Rectangle 76"/>
            <p:cNvSpPr/>
            <p:nvPr/>
          </p:nvSpPr>
          <p:spPr bwMode="auto">
            <a:xfrm>
              <a:off x="444500"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ea typeface="ＭＳ Ｐゴシック" charset="0"/>
                </a:rPr>
                <a:t>Production</a:t>
              </a:r>
            </a:p>
          </p:txBody>
        </p:sp>
        <p:sp>
          <p:nvSpPr>
            <p:cNvPr id="78" name="Rounded Rectangle 77"/>
            <p:cNvSpPr/>
            <p:nvPr/>
          </p:nvSpPr>
          <p:spPr bwMode="auto">
            <a:xfrm>
              <a:off x="6515100"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Accounting</a:t>
              </a:r>
            </a:p>
          </p:txBody>
        </p:sp>
        <p:sp>
          <p:nvSpPr>
            <p:cNvPr id="79" name="Rounded Rectangle 78"/>
            <p:cNvSpPr/>
            <p:nvPr/>
          </p:nvSpPr>
          <p:spPr bwMode="auto">
            <a:xfrm>
              <a:off x="4495801"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Marketing and Sales</a:t>
              </a:r>
            </a:p>
          </p:txBody>
        </p:sp>
        <p:sp>
          <p:nvSpPr>
            <p:cNvPr id="80" name="Rounded Rectangle 79"/>
            <p:cNvSpPr/>
            <p:nvPr/>
          </p:nvSpPr>
          <p:spPr bwMode="auto">
            <a:xfrm>
              <a:off x="2400300" y="2286002"/>
              <a:ext cx="1841503"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HR</a:t>
              </a:r>
              <a:endParaRPr lang="en-US" sz="1000" b="1" dirty="0">
                <a:latin typeface="Times New Roman" charset="0"/>
                <a:ea typeface="ＭＳ Ｐゴシック" charset="0"/>
              </a:endParaRPr>
            </a:p>
          </p:txBody>
        </p:sp>
        <p:cxnSp>
          <p:nvCxnSpPr>
            <p:cNvPr id="81" name="Straight Connector 80"/>
            <p:cNvCxnSpPr/>
            <p:nvPr/>
          </p:nvCxnSpPr>
          <p:spPr bwMode="auto">
            <a:xfrm flipV="1">
              <a:off x="1143000" y="1828800"/>
              <a:ext cx="6629398" cy="1016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2" name="Straight Connector 81"/>
            <p:cNvCxnSpPr/>
            <p:nvPr/>
          </p:nvCxnSpPr>
          <p:spPr bwMode="auto">
            <a:xfrm>
              <a:off x="1143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3" name="Straight Connector 82"/>
            <p:cNvCxnSpPr/>
            <p:nvPr/>
          </p:nvCxnSpPr>
          <p:spPr bwMode="auto">
            <a:xfrm>
              <a:off x="77724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4" name="Straight Connector 83"/>
            <p:cNvCxnSpPr/>
            <p:nvPr/>
          </p:nvCxnSpPr>
          <p:spPr bwMode="auto">
            <a:xfrm>
              <a:off x="56388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5" name="Straight Connector 84"/>
            <p:cNvCxnSpPr/>
            <p:nvPr/>
          </p:nvCxnSpPr>
          <p:spPr bwMode="auto">
            <a:xfrm>
              <a:off x="3429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89" name="Rounded Rectangle 88"/>
          <p:cNvSpPr/>
          <p:nvPr/>
        </p:nvSpPr>
        <p:spPr bwMode="auto">
          <a:xfrm>
            <a:off x="3757751" y="1754459"/>
            <a:ext cx="2209800" cy="10668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dirty="0">
                <a:ea typeface="ＭＳ Ｐゴシック" charset="0"/>
              </a:rPr>
              <a:t>Product/Division B (headed by a </a:t>
            </a:r>
            <a:r>
              <a:rPr lang="en-US" dirty="0" smtClean="0">
                <a:ea typeface="ＭＳ Ｐゴシック" charset="0"/>
              </a:rPr>
              <a:t>VP)</a:t>
            </a:r>
            <a:endParaRPr lang="en-US" dirty="0">
              <a:ea typeface="ＭＳ Ｐゴシック" charset="0"/>
            </a:endParaRPr>
          </a:p>
          <a:p>
            <a:pPr algn="ctr" defTabSz="914400" eaLnBrk="0" fontAlgn="base" hangingPunct="0">
              <a:spcBef>
                <a:spcPct val="0"/>
              </a:spcBef>
              <a:spcAft>
                <a:spcPct val="0"/>
              </a:spcAft>
            </a:pPr>
            <a:endParaRPr lang="en-US" dirty="0">
              <a:latin typeface="Times New Roman" charset="0"/>
              <a:ea typeface="ＭＳ Ｐゴシック" charset="0"/>
            </a:endParaRPr>
          </a:p>
        </p:txBody>
      </p:sp>
      <p:sp>
        <p:nvSpPr>
          <p:cNvPr id="90" name="Rounded Rectangle 89"/>
          <p:cNvSpPr/>
          <p:nvPr/>
        </p:nvSpPr>
        <p:spPr bwMode="auto">
          <a:xfrm>
            <a:off x="6729551" y="1983059"/>
            <a:ext cx="2209800" cy="10668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dirty="0">
                <a:ea typeface="ＭＳ Ｐゴシック" charset="0"/>
              </a:rPr>
              <a:t>Product/Division C (headed by a </a:t>
            </a:r>
            <a:r>
              <a:rPr lang="en-US" dirty="0" smtClean="0">
                <a:ea typeface="ＭＳ Ｐゴシック" charset="0"/>
              </a:rPr>
              <a:t>VP)</a:t>
            </a:r>
            <a:endParaRPr lang="en-US" dirty="0">
              <a:ea typeface="ＭＳ Ｐゴシック" charset="0"/>
            </a:endParaRPr>
          </a:p>
          <a:p>
            <a:pPr algn="ctr" defTabSz="914400" eaLnBrk="0" fontAlgn="base" hangingPunct="0">
              <a:spcBef>
                <a:spcPct val="0"/>
              </a:spcBef>
              <a:spcAft>
                <a:spcPct val="0"/>
              </a:spcAft>
            </a:pPr>
            <a:endParaRPr lang="en-US" dirty="0">
              <a:latin typeface="Times New Roman" charset="0"/>
              <a:ea typeface="ＭＳ Ｐゴシック" charset="0"/>
            </a:endParaRPr>
          </a:p>
        </p:txBody>
      </p:sp>
    </p:spTree>
    <p:extLst>
      <p:ext uri="{BB962C8B-B14F-4D97-AF65-F5344CB8AC3E}">
        <p14:creationId xmlns:p14="http://schemas.microsoft.com/office/powerpoint/2010/main" val="3070243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bwMode="auto">
          <a:xfrm>
            <a:off x="4800600" y="1676400"/>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 name="Straight Connector 2"/>
          <p:cNvCxnSpPr/>
          <p:nvPr/>
        </p:nvCxnSpPr>
        <p:spPr bwMode="auto">
          <a:xfrm>
            <a:off x="1752600" y="289560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 name="Straight Connector 3"/>
          <p:cNvCxnSpPr/>
          <p:nvPr/>
        </p:nvCxnSpPr>
        <p:spPr bwMode="auto">
          <a:xfrm>
            <a:off x="4800600" y="289560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 name="Straight Connector 4"/>
          <p:cNvCxnSpPr/>
          <p:nvPr/>
        </p:nvCxnSpPr>
        <p:spPr bwMode="auto">
          <a:xfrm>
            <a:off x="7924800" y="289560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 name="Straight Connector 5"/>
          <p:cNvCxnSpPr/>
          <p:nvPr/>
        </p:nvCxnSpPr>
        <p:spPr bwMode="auto">
          <a:xfrm>
            <a:off x="1295400" y="1981200"/>
            <a:ext cx="0" cy="3810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 name="Straight Connector 6"/>
          <p:cNvCxnSpPr/>
          <p:nvPr/>
        </p:nvCxnSpPr>
        <p:spPr bwMode="auto">
          <a:xfrm>
            <a:off x="1981200" y="373380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8" name="Rectangle 2"/>
          <p:cNvSpPr>
            <a:spLocks noChangeArrowheads="1"/>
          </p:cNvSpPr>
          <p:nvPr/>
        </p:nvSpPr>
        <p:spPr bwMode="auto">
          <a:xfrm>
            <a:off x="685800" y="768626"/>
            <a:ext cx="2709574" cy="1013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488" tIns="44450" rIns="90488" bIns="44450">
            <a:spAutoFit/>
          </a:bodyPr>
          <a:lstStyle/>
          <a:p>
            <a:pPr algn="ctr"/>
            <a:r>
              <a:rPr lang="en-US" sz="3000" b="1" dirty="0" smtClean="0"/>
              <a:t> The Hybrid Structure</a:t>
            </a:r>
            <a:endParaRPr lang="en-US" sz="3000" b="1" dirty="0"/>
          </a:p>
        </p:txBody>
      </p:sp>
      <p:sp>
        <p:nvSpPr>
          <p:cNvPr id="9" name="Rounded Rectangle 8"/>
          <p:cNvSpPr/>
          <p:nvPr/>
        </p:nvSpPr>
        <p:spPr bwMode="auto">
          <a:xfrm>
            <a:off x="3581400" y="914400"/>
            <a:ext cx="2438400" cy="838200"/>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ＭＳ Ｐゴシック" charset="0"/>
              </a:rPr>
              <a:t>CEO/General</a:t>
            </a:r>
            <a:r>
              <a:rPr kumimoji="0" lang="en-US" sz="2000" b="0" i="0" u="none" strike="noStrike" cap="none" normalizeH="0" dirty="0" smtClean="0">
                <a:ln>
                  <a:noFill/>
                </a:ln>
                <a:solidFill>
                  <a:schemeClr val="tx1"/>
                </a:solidFill>
                <a:effectLst/>
                <a:ea typeface="ＭＳ Ｐゴシック" charset="0"/>
              </a:rPr>
              <a:t> Manager</a:t>
            </a:r>
            <a:endParaRPr kumimoji="0" lang="en-US" sz="2000" b="0" i="0" u="none" strike="noStrike" cap="none" normalizeH="0" baseline="0" dirty="0">
              <a:ln>
                <a:noFill/>
              </a:ln>
              <a:solidFill>
                <a:schemeClr val="tx1"/>
              </a:solidFill>
              <a:effectLst/>
              <a:ea typeface="ＭＳ Ｐゴシック" charset="0"/>
            </a:endParaRPr>
          </a:p>
        </p:txBody>
      </p:sp>
      <p:sp>
        <p:nvSpPr>
          <p:cNvPr id="10" name="Rounded Rectangle 9"/>
          <p:cNvSpPr/>
          <p:nvPr/>
        </p:nvSpPr>
        <p:spPr bwMode="auto">
          <a:xfrm>
            <a:off x="609600" y="2286000"/>
            <a:ext cx="2209800" cy="838200"/>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ea typeface="ＭＳ Ｐゴシック" charset="0"/>
              </a:rPr>
              <a:t>Research</a:t>
            </a:r>
            <a:r>
              <a:rPr kumimoji="0" lang="en-US" sz="1800" b="0" i="0" u="none" strike="noStrike" cap="none" normalizeH="0" dirty="0" smtClean="0">
                <a:ln>
                  <a:noFill/>
                </a:ln>
                <a:solidFill>
                  <a:schemeClr val="tx1"/>
                </a:solidFill>
                <a:effectLst/>
                <a:ea typeface="ＭＳ Ｐゴシック" charset="0"/>
              </a:rPr>
              <a:t> and Development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11" name="Straight Connector 10"/>
          <p:cNvCxnSpPr/>
          <p:nvPr/>
        </p:nvCxnSpPr>
        <p:spPr bwMode="auto">
          <a:xfrm>
            <a:off x="1295400" y="1981200"/>
            <a:ext cx="66294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Straight Connector 11"/>
          <p:cNvCxnSpPr/>
          <p:nvPr/>
        </p:nvCxnSpPr>
        <p:spPr bwMode="auto">
          <a:xfrm>
            <a:off x="7924800" y="198120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Straight Connector 12"/>
          <p:cNvCxnSpPr/>
          <p:nvPr/>
        </p:nvCxnSpPr>
        <p:spPr bwMode="auto">
          <a:xfrm>
            <a:off x="4800600" y="198120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14" name="Group 13"/>
          <p:cNvGrpSpPr/>
          <p:nvPr/>
        </p:nvGrpSpPr>
        <p:grpSpPr>
          <a:xfrm>
            <a:off x="2161308" y="3657600"/>
            <a:ext cx="5140039" cy="2895601"/>
            <a:chOff x="-203202" y="-1315719"/>
            <a:chExt cx="9423404" cy="4439920"/>
          </a:xfrm>
          <a:solidFill>
            <a:schemeClr val="accent3">
              <a:lumMod val="85000"/>
            </a:schemeClr>
          </a:solidFill>
        </p:grpSpPr>
        <p:sp>
          <p:nvSpPr>
            <p:cNvPr id="15" name="Rounded Rectangle 14"/>
            <p:cNvSpPr/>
            <p:nvPr/>
          </p:nvSpPr>
          <p:spPr bwMode="auto">
            <a:xfrm>
              <a:off x="-203202" y="2286000"/>
              <a:ext cx="2260602"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ea typeface="ＭＳ Ｐゴシック" charset="0"/>
                </a:rPr>
                <a:t>Production</a:t>
              </a:r>
              <a:endParaRPr kumimoji="0" lang="en-US" sz="1200" b="0" i="0" u="none" strike="noStrike" cap="none" normalizeH="0" baseline="0" dirty="0">
                <a:ln>
                  <a:noFill/>
                </a:ln>
                <a:solidFill>
                  <a:schemeClr val="tx1"/>
                </a:solidFill>
                <a:effectLst/>
                <a:ea typeface="ＭＳ Ｐゴシック" charset="0"/>
              </a:endParaRPr>
            </a:p>
          </p:txBody>
        </p:sp>
        <p:sp>
          <p:nvSpPr>
            <p:cNvPr id="16" name="Rounded Rectangle 15"/>
            <p:cNvSpPr/>
            <p:nvPr/>
          </p:nvSpPr>
          <p:spPr bwMode="auto">
            <a:xfrm>
              <a:off x="7073898" y="2286000"/>
              <a:ext cx="2146304"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t>Accou</a:t>
              </a:r>
              <a:r>
                <a:rPr kumimoji="0" lang="en-US" sz="1200" b="0" i="0" u="none" strike="noStrike" cap="none" normalizeH="0" baseline="0" dirty="0" smtClean="0">
                  <a:ln>
                    <a:noFill/>
                  </a:ln>
                  <a:solidFill>
                    <a:schemeClr val="tx1"/>
                  </a:solidFill>
                  <a:effectLst/>
                </a:rPr>
                <a:t>nting</a:t>
              </a:r>
              <a:endParaRPr kumimoji="0" lang="en-US" sz="1200" b="0" i="0" u="none" strike="noStrike" cap="none" normalizeH="0" baseline="0" dirty="0">
                <a:ln>
                  <a:noFill/>
                </a:ln>
                <a:solidFill>
                  <a:schemeClr val="tx1"/>
                </a:solidFill>
                <a:effectLst/>
              </a:endParaRPr>
            </a:p>
          </p:txBody>
        </p:sp>
        <p:sp>
          <p:nvSpPr>
            <p:cNvPr id="17" name="Rounded Rectangle 16"/>
            <p:cNvSpPr/>
            <p:nvPr/>
          </p:nvSpPr>
          <p:spPr bwMode="auto">
            <a:xfrm>
              <a:off x="4724398" y="2286000"/>
              <a:ext cx="21463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t>Contract Management</a:t>
              </a:r>
              <a:endParaRPr kumimoji="0" lang="en-US" sz="1200" b="0" i="0" u="none" strike="noStrike" cap="none" normalizeH="0" baseline="0" dirty="0">
                <a:ln>
                  <a:noFill/>
                </a:ln>
                <a:solidFill>
                  <a:schemeClr val="tx1"/>
                </a:solidFill>
                <a:effectLst/>
              </a:endParaRPr>
            </a:p>
          </p:txBody>
        </p:sp>
        <p:sp>
          <p:nvSpPr>
            <p:cNvPr id="18" name="Rounded Rectangle 17"/>
            <p:cNvSpPr/>
            <p:nvPr/>
          </p:nvSpPr>
          <p:spPr bwMode="auto">
            <a:xfrm>
              <a:off x="2514597" y="2286001"/>
              <a:ext cx="1841503" cy="838200"/>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t>HR</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cxnSp>
          <p:nvCxnSpPr>
            <p:cNvPr id="19" name="Straight Connector 18"/>
            <p:cNvCxnSpPr/>
            <p:nvPr/>
          </p:nvCxnSpPr>
          <p:spPr bwMode="auto">
            <a:xfrm flipH="1">
              <a:off x="4572001" y="-1315719"/>
              <a:ext cx="63499" cy="3144519"/>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Connector 19"/>
            <p:cNvCxnSpPr/>
            <p:nvPr/>
          </p:nvCxnSpPr>
          <p:spPr bwMode="auto">
            <a:xfrm>
              <a:off x="1143000" y="1828800"/>
              <a:ext cx="6629400" cy="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Connector 20"/>
            <p:cNvCxnSpPr/>
            <p:nvPr/>
          </p:nvCxnSpPr>
          <p:spPr bwMode="auto">
            <a:xfrm>
              <a:off x="1143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Connector 21"/>
            <p:cNvCxnSpPr/>
            <p:nvPr/>
          </p:nvCxnSpPr>
          <p:spPr bwMode="auto">
            <a:xfrm>
              <a:off x="77724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Connector 22"/>
            <p:cNvCxnSpPr/>
            <p:nvPr/>
          </p:nvCxnSpPr>
          <p:spPr bwMode="auto">
            <a:xfrm>
              <a:off x="56388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Straight Connector 23"/>
            <p:cNvCxnSpPr/>
            <p:nvPr/>
          </p:nvCxnSpPr>
          <p:spPr bwMode="auto">
            <a:xfrm>
              <a:off x="3429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25" name="Group 24"/>
          <p:cNvGrpSpPr/>
          <p:nvPr/>
        </p:nvGrpSpPr>
        <p:grpSpPr>
          <a:xfrm>
            <a:off x="4989615" y="4191000"/>
            <a:ext cx="4159702" cy="844827"/>
            <a:chOff x="211416" y="1828800"/>
            <a:chExt cx="8373781" cy="1295401"/>
          </a:xfrm>
          <a:solidFill>
            <a:schemeClr val="accent3">
              <a:lumMod val="85000"/>
            </a:schemeClr>
          </a:solidFill>
        </p:grpSpPr>
        <p:sp>
          <p:nvSpPr>
            <p:cNvPr id="26" name="Rounded Rectangle 25"/>
            <p:cNvSpPr/>
            <p:nvPr/>
          </p:nvSpPr>
          <p:spPr bwMode="auto">
            <a:xfrm>
              <a:off x="211416" y="2286000"/>
              <a:ext cx="1985684"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ea typeface="ＭＳ Ｐゴシック" charset="0"/>
                </a:rPr>
                <a:t>Production</a:t>
              </a:r>
              <a:endParaRPr kumimoji="0" lang="en-US" sz="1100" b="0" i="0" u="none" strike="noStrike" cap="none" normalizeH="0" baseline="0" dirty="0">
                <a:ln>
                  <a:noFill/>
                </a:ln>
                <a:solidFill>
                  <a:schemeClr val="tx1"/>
                </a:solidFill>
                <a:effectLst/>
                <a:ea typeface="ＭＳ Ｐゴシック" charset="0"/>
              </a:endParaRPr>
            </a:p>
          </p:txBody>
        </p:sp>
        <p:sp>
          <p:nvSpPr>
            <p:cNvPr id="27" name="Rounded Rectangle 26"/>
            <p:cNvSpPr/>
            <p:nvPr/>
          </p:nvSpPr>
          <p:spPr bwMode="auto">
            <a:xfrm>
              <a:off x="6515098" y="2286000"/>
              <a:ext cx="2070099"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Accou</a:t>
              </a:r>
              <a:r>
                <a:rPr kumimoji="0" lang="en-US" sz="1100" b="0" i="0" u="none" strike="noStrike" cap="none" normalizeH="0" baseline="0" dirty="0" smtClean="0">
                  <a:ln>
                    <a:noFill/>
                  </a:ln>
                  <a:solidFill>
                    <a:schemeClr val="tx1"/>
                  </a:solidFill>
                  <a:effectLst/>
                </a:rPr>
                <a:t>nting</a:t>
              </a:r>
              <a:endParaRPr kumimoji="0" lang="en-US" sz="1100" b="0" i="0" u="none" strike="noStrike" cap="none" normalizeH="0" baseline="0" dirty="0">
                <a:ln>
                  <a:noFill/>
                </a:ln>
                <a:solidFill>
                  <a:schemeClr val="tx1"/>
                </a:solidFill>
                <a:effectLst/>
              </a:endParaRPr>
            </a:p>
          </p:txBody>
        </p:sp>
        <p:sp>
          <p:nvSpPr>
            <p:cNvPr id="28" name="Rounded Rectangle 27"/>
            <p:cNvSpPr/>
            <p:nvPr/>
          </p:nvSpPr>
          <p:spPr bwMode="auto">
            <a:xfrm>
              <a:off x="4495799" y="2286000"/>
              <a:ext cx="1879600"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Distribution</a:t>
              </a:r>
              <a:endParaRPr kumimoji="0" lang="en-US" sz="1000" b="0" i="0" u="none" strike="noStrike" cap="none" normalizeH="0" baseline="0" dirty="0">
                <a:ln>
                  <a:noFill/>
                </a:ln>
                <a:solidFill>
                  <a:schemeClr val="tx1"/>
                </a:solidFill>
                <a:effectLst/>
              </a:endParaRPr>
            </a:p>
          </p:txBody>
        </p:sp>
        <p:sp>
          <p:nvSpPr>
            <p:cNvPr id="29" name="Rounded Rectangle 28"/>
            <p:cNvSpPr/>
            <p:nvPr/>
          </p:nvSpPr>
          <p:spPr bwMode="auto">
            <a:xfrm>
              <a:off x="2400300" y="2286002"/>
              <a:ext cx="1841503"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t>HR</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cxnSp>
          <p:nvCxnSpPr>
            <p:cNvPr id="30" name="Straight Connector 29"/>
            <p:cNvCxnSpPr/>
            <p:nvPr/>
          </p:nvCxnSpPr>
          <p:spPr bwMode="auto">
            <a:xfrm flipV="1">
              <a:off x="1143000" y="1828800"/>
              <a:ext cx="6629398" cy="1016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Connector 30"/>
            <p:cNvCxnSpPr/>
            <p:nvPr/>
          </p:nvCxnSpPr>
          <p:spPr bwMode="auto">
            <a:xfrm>
              <a:off x="1143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p:cNvCxnSpPr/>
            <p:nvPr/>
          </p:nvCxnSpPr>
          <p:spPr bwMode="auto">
            <a:xfrm>
              <a:off x="77724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Connector 32"/>
            <p:cNvCxnSpPr/>
            <p:nvPr/>
          </p:nvCxnSpPr>
          <p:spPr bwMode="auto">
            <a:xfrm>
              <a:off x="56388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4" name="Straight Connector 33"/>
            <p:cNvCxnSpPr/>
            <p:nvPr/>
          </p:nvCxnSpPr>
          <p:spPr bwMode="auto">
            <a:xfrm>
              <a:off x="3429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cxnSp>
        <p:nvCxnSpPr>
          <p:cNvPr id="35" name="Straight Connector 34"/>
          <p:cNvCxnSpPr/>
          <p:nvPr/>
        </p:nvCxnSpPr>
        <p:spPr bwMode="auto">
          <a:xfrm>
            <a:off x="7772400" y="373380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Rounded Rectangle 35"/>
          <p:cNvSpPr/>
          <p:nvPr/>
        </p:nvSpPr>
        <p:spPr bwMode="auto">
          <a:xfrm>
            <a:off x="652598" y="4495800"/>
            <a:ext cx="1004456" cy="546652"/>
          </a:xfrm>
          <a:prstGeom prst="roundRect">
            <a:avLst/>
          </a:prstGeom>
          <a:solidFill>
            <a:schemeClr val="accent3">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ea typeface="ＭＳ Ｐゴシック" charset="0"/>
              </a:rPr>
              <a:t>Production</a:t>
            </a:r>
            <a:endParaRPr kumimoji="0" lang="en-US" sz="1200" b="0" i="0" u="none" strike="noStrike" cap="none" normalizeH="0" baseline="0" dirty="0">
              <a:ln>
                <a:noFill/>
              </a:ln>
              <a:solidFill>
                <a:schemeClr val="tx1"/>
              </a:solidFill>
              <a:effectLst/>
              <a:ea typeface="ＭＳ Ｐゴシック" charset="0"/>
            </a:endParaRPr>
          </a:p>
        </p:txBody>
      </p:sp>
      <p:sp>
        <p:nvSpPr>
          <p:cNvPr id="37" name="Rounded Rectangle 36"/>
          <p:cNvSpPr/>
          <p:nvPr/>
        </p:nvSpPr>
        <p:spPr bwMode="auto">
          <a:xfrm>
            <a:off x="3276600" y="4495800"/>
            <a:ext cx="955964" cy="546652"/>
          </a:xfrm>
          <a:prstGeom prst="roundRect">
            <a:avLst/>
          </a:prstGeom>
          <a:solidFill>
            <a:schemeClr val="accent3">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t>Marketing and Sales</a:t>
            </a:r>
            <a:endParaRPr kumimoji="0" lang="en-US" sz="1200" b="0" i="0" u="none" strike="noStrike" cap="none" normalizeH="0" baseline="0" dirty="0">
              <a:ln>
                <a:noFill/>
              </a:ln>
              <a:solidFill>
                <a:schemeClr val="tx1"/>
              </a:solidFill>
              <a:effectLst/>
            </a:endParaRPr>
          </a:p>
        </p:txBody>
      </p:sp>
      <p:sp>
        <p:nvSpPr>
          <p:cNvPr id="38" name="Rounded Rectangle 37"/>
          <p:cNvSpPr/>
          <p:nvPr/>
        </p:nvSpPr>
        <p:spPr bwMode="auto">
          <a:xfrm>
            <a:off x="1981200" y="4495800"/>
            <a:ext cx="1004456" cy="546652"/>
          </a:xfrm>
          <a:prstGeom prst="roundRect">
            <a:avLst/>
          </a:prstGeom>
          <a:solidFill>
            <a:schemeClr val="accent3">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t>HR</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cxnSp>
        <p:nvCxnSpPr>
          <p:cNvPr id="39" name="Straight Connector 38"/>
          <p:cNvCxnSpPr/>
          <p:nvPr/>
        </p:nvCxnSpPr>
        <p:spPr bwMode="auto">
          <a:xfrm>
            <a:off x="1219200" y="4191000"/>
            <a:ext cx="2590800" cy="1"/>
          </a:xfrm>
          <a:prstGeom prst="line">
            <a:avLst/>
          </a:prstGeom>
          <a:solidFill>
            <a:schemeClr val="accent3">
              <a:lumMod val="8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0" name="Straight Connector 39"/>
          <p:cNvCxnSpPr/>
          <p:nvPr/>
        </p:nvCxnSpPr>
        <p:spPr bwMode="auto">
          <a:xfrm>
            <a:off x="1219200" y="4191000"/>
            <a:ext cx="0" cy="298174"/>
          </a:xfrm>
          <a:prstGeom prst="line">
            <a:avLst/>
          </a:prstGeom>
          <a:solidFill>
            <a:schemeClr val="accent3">
              <a:lumMod val="8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1" name="Straight Connector 40"/>
          <p:cNvCxnSpPr/>
          <p:nvPr/>
        </p:nvCxnSpPr>
        <p:spPr bwMode="auto">
          <a:xfrm>
            <a:off x="3810000" y="4191000"/>
            <a:ext cx="0" cy="298174"/>
          </a:xfrm>
          <a:prstGeom prst="line">
            <a:avLst/>
          </a:prstGeom>
          <a:solidFill>
            <a:schemeClr val="accent3">
              <a:lumMod val="8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Connector 41"/>
          <p:cNvCxnSpPr/>
          <p:nvPr/>
        </p:nvCxnSpPr>
        <p:spPr bwMode="auto">
          <a:xfrm>
            <a:off x="2438400" y="4191000"/>
            <a:ext cx="0" cy="298174"/>
          </a:xfrm>
          <a:prstGeom prst="line">
            <a:avLst/>
          </a:prstGeom>
          <a:solidFill>
            <a:schemeClr val="accent3">
              <a:lumMod val="8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3" name="Rounded Rectangle 42"/>
          <p:cNvSpPr/>
          <p:nvPr/>
        </p:nvSpPr>
        <p:spPr bwMode="auto">
          <a:xfrm>
            <a:off x="3657600" y="2286000"/>
            <a:ext cx="2209800" cy="838200"/>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ea typeface="ＭＳ Ｐゴシック" charset="0"/>
              </a:rPr>
              <a:t>Legal Counsel</a:t>
            </a:r>
            <a:endParaRPr kumimoji="0" lang="en-US" sz="1800" b="0" i="0" u="none" strike="noStrike" cap="none" normalizeH="0" dirty="0" smtClean="0">
              <a:ln>
                <a:noFill/>
              </a:ln>
              <a:solidFill>
                <a:schemeClr val="tx1"/>
              </a:solidFill>
              <a:effectLst/>
              <a:ea typeface="ＭＳ Ｐゴシック"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4" name="Rounded Rectangle 43"/>
          <p:cNvSpPr/>
          <p:nvPr/>
        </p:nvSpPr>
        <p:spPr bwMode="auto">
          <a:xfrm>
            <a:off x="6705600" y="2286000"/>
            <a:ext cx="2209800" cy="838200"/>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t>Public Relations</a:t>
            </a:r>
            <a:endParaRPr kumimoji="0" lang="en-US" sz="1800" b="0" i="0" u="none" strike="noStrike" cap="none" normalizeH="0" dirty="0" smtClean="0">
              <a:ln>
                <a:noFill/>
              </a:ln>
              <a:solidFill>
                <a:schemeClr val="tx1"/>
              </a:solidFill>
              <a:effectLst/>
              <a:ea typeface="ＭＳ Ｐゴシック"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5" name="Rounded Rectangle 44"/>
          <p:cNvSpPr/>
          <p:nvPr/>
        </p:nvSpPr>
        <p:spPr bwMode="auto">
          <a:xfrm>
            <a:off x="838200" y="3352800"/>
            <a:ext cx="2209800" cy="5334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ea typeface="ＭＳ Ｐゴシック" charset="0"/>
              </a:rPr>
              <a:t>Product/Division A</a:t>
            </a:r>
            <a:endParaRPr kumimoji="0" lang="en-US" sz="1800" b="0" i="0" u="none" strike="noStrike" cap="none" normalizeH="0" dirty="0" smtClean="0">
              <a:ln>
                <a:noFill/>
              </a:ln>
              <a:solidFill>
                <a:schemeClr val="tx1"/>
              </a:solidFill>
              <a:effectLst/>
              <a:ea typeface="ＭＳ Ｐゴシック"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6" name="Rounded Rectangle 45"/>
          <p:cNvSpPr/>
          <p:nvPr/>
        </p:nvSpPr>
        <p:spPr bwMode="auto">
          <a:xfrm>
            <a:off x="3657600" y="3352800"/>
            <a:ext cx="2209800" cy="5334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ea typeface="ＭＳ Ｐゴシック" charset="0"/>
              </a:rPr>
              <a:t>Product/Division A</a:t>
            </a:r>
            <a:endParaRPr kumimoji="0" lang="en-US" sz="1800" b="0" i="0" u="none" strike="noStrike" cap="none" normalizeH="0" dirty="0" smtClean="0">
              <a:ln>
                <a:noFill/>
              </a:ln>
              <a:solidFill>
                <a:schemeClr val="tx1"/>
              </a:solidFill>
              <a:effectLst/>
              <a:ea typeface="ＭＳ Ｐゴシック"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7" name="Rounded Rectangle 46"/>
          <p:cNvSpPr/>
          <p:nvPr/>
        </p:nvSpPr>
        <p:spPr bwMode="auto">
          <a:xfrm>
            <a:off x="6629400" y="3352800"/>
            <a:ext cx="2209800" cy="5334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ea typeface="ＭＳ Ｐゴシック" charset="0"/>
              </a:rPr>
              <a:t>Product/Division C</a:t>
            </a:r>
            <a:endParaRPr kumimoji="0" lang="en-US" sz="1800" b="0" i="0" u="none" strike="noStrike" cap="none" normalizeH="0" dirty="0" smtClean="0">
              <a:ln>
                <a:noFill/>
              </a:ln>
              <a:solidFill>
                <a:schemeClr val="tx1"/>
              </a:solidFill>
              <a:effectLst/>
              <a:ea typeface="ＭＳ Ｐゴシック"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Tree>
    <p:extLst>
      <p:ext uri="{BB962C8B-B14F-4D97-AF65-F5344CB8AC3E}">
        <p14:creationId xmlns:p14="http://schemas.microsoft.com/office/powerpoint/2010/main" val="605742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53844"/>
            <a:ext cx="8596668" cy="1320800"/>
          </a:xfrm>
        </p:spPr>
        <p:txBody>
          <a:bodyPr/>
          <a:lstStyle/>
          <a:p>
            <a:r>
              <a:rPr lang="en-US" dirty="0" smtClean="0"/>
              <a:t>Internationalization &amp; Structural Change </a:t>
            </a:r>
            <a:endParaRPr lang="en-US" dirty="0"/>
          </a:p>
        </p:txBody>
      </p:sp>
      <p:sp>
        <p:nvSpPr>
          <p:cNvPr id="3" name="Content Placeholder 2"/>
          <p:cNvSpPr>
            <a:spLocks noGrp="1"/>
          </p:cNvSpPr>
          <p:nvPr>
            <p:ph idx="1"/>
          </p:nvPr>
        </p:nvSpPr>
        <p:spPr>
          <a:xfrm>
            <a:off x="677334" y="1647633"/>
            <a:ext cx="8596668" cy="493401"/>
          </a:xfrm>
        </p:spPr>
        <p:txBody>
          <a:bodyPr/>
          <a:lstStyle/>
          <a:p>
            <a:r>
              <a:rPr lang="en-US" dirty="0" smtClean="0"/>
              <a:t>How does organizational structure adapt when a company internationalizes?</a:t>
            </a:r>
          </a:p>
        </p:txBody>
      </p:sp>
      <p:pic>
        <p:nvPicPr>
          <p:cNvPr id="4" name="Picture 4" descr="02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508568" y="2285110"/>
            <a:ext cx="6934200" cy="3911600"/>
          </a:xfrm>
          <a:prstGeom prst="rect">
            <a:avLst/>
          </a:prstGeom>
          <a:noFill/>
        </p:spPr>
      </p:pic>
    </p:spTree>
    <p:extLst>
      <p:ext uri="{BB962C8B-B14F-4D97-AF65-F5344CB8AC3E}">
        <p14:creationId xmlns:p14="http://schemas.microsoft.com/office/powerpoint/2010/main" val="3899212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431471" y="5319853"/>
            <a:ext cx="7086600" cy="55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488" tIns="44450" rIns="90488" bIns="44450">
            <a:spAutoFit/>
          </a:bodyPr>
          <a:lstStyle/>
          <a:p>
            <a:pPr algn="ctr"/>
            <a:r>
              <a:rPr lang="en-US" sz="3000" b="1" dirty="0"/>
              <a:t>The Functional Structure</a:t>
            </a:r>
          </a:p>
        </p:txBody>
      </p:sp>
      <p:sp>
        <p:nvSpPr>
          <p:cNvPr id="3" name="Rounded Rectangle 2"/>
          <p:cNvSpPr/>
          <p:nvPr/>
        </p:nvSpPr>
        <p:spPr bwMode="auto">
          <a:xfrm>
            <a:off x="3755571" y="516294"/>
            <a:ext cx="2438400" cy="838200"/>
          </a:xfrm>
          <a:prstGeom prst="roundRect">
            <a:avLst/>
          </a:prstGeom>
          <a:solidFill>
            <a:schemeClr val="accent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smtClean="0">
                <a:ea typeface="ＭＳ Ｐゴシック" charset="0"/>
              </a:rPr>
              <a:t>HQ</a:t>
            </a:r>
          </a:p>
          <a:p>
            <a:pPr algn="ctr" defTabSz="914400" eaLnBrk="0" fontAlgn="base" hangingPunct="0">
              <a:spcBef>
                <a:spcPct val="0"/>
              </a:spcBef>
              <a:spcAft>
                <a:spcPct val="0"/>
              </a:spcAft>
            </a:pPr>
            <a:r>
              <a:rPr lang="en-US" sz="2000" dirty="0" smtClean="0">
                <a:ea typeface="ＭＳ Ｐゴシック" charset="0"/>
              </a:rPr>
              <a:t>CEO</a:t>
            </a:r>
            <a:r>
              <a:rPr lang="en-US" sz="2000" dirty="0" smtClean="0"/>
              <a:t>/GM</a:t>
            </a:r>
            <a:endParaRPr lang="en-US" sz="2000" dirty="0">
              <a:ea typeface="ＭＳ Ｐゴシック" charset="0"/>
            </a:endParaRPr>
          </a:p>
        </p:txBody>
      </p:sp>
      <p:sp>
        <p:nvSpPr>
          <p:cNvPr id="7" name="Rounded Rectangle 6"/>
          <p:cNvSpPr/>
          <p:nvPr/>
        </p:nvSpPr>
        <p:spPr bwMode="auto">
          <a:xfrm>
            <a:off x="783771" y="2268894"/>
            <a:ext cx="1752600" cy="8382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dirty="0">
                <a:ea typeface="ＭＳ Ｐゴシック" charset="0"/>
              </a:rPr>
              <a:t>Vice President Production</a:t>
            </a:r>
          </a:p>
        </p:txBody>
      </p:sp>
      <p:sp>
        <p:nvSpPr>
          <p:cNvPr id="19" name="Rounded Rectangle 18"/>
          <p:cNvSpPr/>
          <p:nvPr/>
        </p:nvSpPr>
        <p:spPr bwMode="auto">
          <a:xfrm>
            <a:off x="8106405" y="2268894"/>
            <a:ext cx="1752600" cy="8382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dirty="0"/>
              <a:t>Vice President </a:t>
            </a:r>
          </a:p>
          <a:p>
            <a:pPr algn="ctr" defTabSz="914400" eaLnBrk="0" fontAlgn="base" hangingPunct="0">
              <a:spcBef>
                <a:spcPct val="0"/>
              </a:spcBef>
              <a:spcAft>
                <a:spcPct val="0"/>
              </a:spcAft>
            </a:pPr>
            <a:r>
              <a:rPr lang="en-US" dirty="0"/>
              <a:t>Accounting</a:t>
            </a:r>
          </a:p>
        </p:txBody>
      </p:sp>
      <p:sp>
        <p:nvSpPr>
          <p:cNvPr id="20" name="Rounded Rectangle 19"/>
          <p:cNvSpPr/>
          <p:nvPr/>
        </p:nvSpPr>
        <p:spPr bwMode="auto">
          <a:xfrm>
            <a:off x="5820405" y="2268894"/>
            <a:ext cx="1905000" cy="11430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dirty="0"/>
              <a:t>Vice President Marketing and Sales</a:t>
            </a:r>
          </a:p>
        </p:txBody>
      </p:sp>
      <p:sp>
        <p:nvSpPr>
          <p:cNvPr id="21" name="Rounded Rectangle 20"/>
          <p:cNvSpPr/>
          <p:nvPr/>
        </p:nvSpPr>
        <p:spPr bwMode="auto">
          <a:xfrm>
            <a:off x="2917371" y="2268894"/>
            <a:ext cx="1752600" cy="8382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dirty="0"/>
              <a:t>Vice President </a:t>
            </a:r>
          </a:p>
          <a:p>
            <a:pPr algn="ctr" defTabSz="914400" eaLnBrk="0" fontAlgn="base" hangingPunct="0">
              <a:spcBef>
                <a:spcPct val="0"/>
              </a:spcBef>
              <a:spcAft>
                <a:spcPct val="0"/>
              </a:spcAft>
            </a:pPr>
            <a:r>
              <a:rPr lang="en-US" dirty="0">
                <a:ea typeface="ＭＳ Ｐゴシック" charset="0"/>
              </a:rPr>
              <a:t>Engineering</a:t>
            </a:r>
          </a:p>
        </p:txBody>
      </p:sp>
      <p:sp>
        <p:nvSpPr>
          <p:cNvPr id="22" name="Rounded Rectangle 21"/>
          <p:cNvSpPr/>
          <p:nvPr/>
        </p:nvSpPr>
        <p:spPr bwMode="auto">
          <a:xfrm>
            <a:off x="783771" y="3564294"/>
            <a:ext cx="1752600" cy="838200"/>
          </a:xfrm>
          <a:prstGeom prst="round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a:ea typeface="ＭＳ Ｐゴシック" charset="0"/>
              </a:rPr>
              <a:t>Quality Control</a:t>
            </a:r>
          </a:p>
        </p:txBody>
      </p:sp>
      <p:sp>
        <p:nvSpPr>
          <p:cNvPr id="23" name="Rounded Rectangle 22"/>
          <p:cNvSpPr/>
          <p:nvPr/>
        </p:nvSpPr>
        <p:spPr bwMode="auto">
          <a:xfrm>
            <a:off x="2917371" y="3564294"/>
            <a:ext cx="1752600" cy="838200"/>
          </a:xfrm>
          <a:prstGeom prst="round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a:ea typeface="ＭＳ Ｐゴシック" charset="0"/>
              </a:rPr>
              <a:t>R &amp; D</a:t>
            </a:r>
          </a:p>
        </p:txBody>
      </p:sp>
      <p:cxnSp>
        <p:nvCxnSpPr>
          <p:cNvPr id="31" name="Straight Connector 30"/>
          <p:cNvCxnSpPr/>
          <p:nvPr/>
        </p:nvCxnSpPr>
        <p:spPr bwMode="auto">
          <a:xfrm>
            <a:off x="4974771" y="13544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Connector 31"/>
          <p:cNvCxnSpPr/>
          <p:nvPr/>
        </p:nvCxnSpPr>
        <p:spPr bwMode="auto">
          <a:xfrm>
            <a:off x="1621971" y="31070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Connector 32"/>
          <p:cNvCxnSpPr/>
          <p:nvPr/>
        </p:nvCxnSpPr>
        <p:spPr bwMode="auto">
          <a:xfrm>
            <a:off x="3831771" y="31070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 name="Straight Connector 34"/>
          <p:cNvCxnSpPr/>
          <p:nvPr/>
        </p:nvCxnSpPr>
        <p:spPr bwMode="auto">
          <a:xfrm>
            <a:off x="1621971" y="1811694"/>
            <a:ext cx="66294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Straight Connector 35"/>
          <p:cNvCxnSpPr/>
          <p:nvPr/>
        </p:nvCxnSpPr>
        <p:spPr bwMode="auto">
          <a:xfrm>
            <a:off x="1621971" y="18116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8" name="Straight Connector 37"/>
          <p:cNvCxnSpPr/>
          <p:nvPr/>
        </p:nvCxnSpPr>
        <p:spPr bwMode="auto">
          <a:xfrm>
            <a:off x="8251371" y="18116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Connector 38"/>
          <p:cNvCxnSpPr/>
          <p:nvPr/>
        </p:nvCxnSpPr>
        <p:spPr bwMode="auto">
          <a:xfrm>
            <a:off x="6041571" y="18116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0" name="Straight Connector 39"/>
          <p:cNvCxnSpPr/>
          <p:nvPr/>
        </p:nvCxnSpPr>
        <p:spPr bwMode="auto">
          <a:xfrm>
            <a:off x="3831771" y="1811694"/>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Straight Connector 17"/>
          <p:cNvCxnSpPr/>
          <p:nvPr/>
        </p:nvCxnSpPr>
        <p:spPr bwMode="auto">
          <a:xfrm>
            <a:off x="5391083" y="1811694"/>
            <a:ext cx="48322" cy="194605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4" name="Rounded Rectangle 23"/>
          <p:cNvSpPr/>
          <p:nvPr/>
        </p:nvSpPr>
        <p:spPr bwMode="auto">
          <a:xfrm>
            <a:off x="5050971" y="3757753"/>
            <a:ext cx="1905000" cy="1143000"/>
          </a:xfrm>
          <a:prstGeom prst="roundRect">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dirty="0"/>
              <a:t>Vice President </a:t>
            </a:r>
            <a:r>
              <a:rPr lang="en-US" dirty="0" smtClean="0"/>
              <a:t>Export Department</a:t>
            </a:r>
            <a:endParaRPr lang="en-US" dirty="0"/>
          </a:p>
        </p:txBody>
      </p:sp>
    </p:spTree>
    <p:extLst>
      <p:ext uri="{BB962C8B-B14F-4D97-AF65-F5344CB8AC3E}">
        <p14:creationId xmlns:p14="http://schemas.microsoft.com/office/powerpoint/2010/main" val="2770425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bwMode="auto">
          <a:xfrm>
            <a:off x="1319351" y="1602059"/>
            <a:ext cx="0" cy="3810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 name="Rectangle 2"/>
          <p:cNvSpPr>
            <a:spLocks noChangeArrowheads="1"/>
          </p:cNvSpPr>
          <p:nvPr/>
        </p:nvSpPr>
        <p:spPr bwMode="auto">
          <a:xfrm>
            <a:off x="-16253" y="6247307"/>
            <a:ext cx="8686800" cy="55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488" tIns="44450" rIns="90488" bIns="44450">
            <a:spAutoFit/>
          </a:bodyPr>
          <a:lstStyle/>
          <a:p>
            <a:pPr algn="ctr"/>
            <a:r>
              <a:rPr lang="en-US" sz="3000" b="1" dirty="0"/>
              <a:t>The </a:t>
            </a:r>
            <a:r>
              <a:rPr lang="en-US" sz="3000" b="1" dirty="0" smtClean="0"/>
              <a:t>Product/Division Structure</a:t>
            </a:r>
            <a:endParaRPr lang="en-US" sz="3000" b="1" dirty="0"/>
          </a:p>
        </p:txBody>
      </p:sp>
      <p:sp>
        <p:nvSpPr>
          <p:cNvPr id="3" name="Rounded Rectangle 2"/>
          <p:cNvSpPr/>
          <p:nvPr/>
        </p:nvSpPr>
        <p:spPr bwMode="auto">
          <a:xfrm>
            <a:off x="3646449" y="459059"/>
            <a:ext cx="2438400" cy="838200"/>
          </a:xfrm>
          <a:prstGeom prst="roundRect">
            <a:avLst/>
          </a:prstGeom>
          <a:solidFill>
            <a:schemeClr val="accent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smtClean="0">
                <a:ea typeface="ＭＳ Ｐゴシック" charset="0"/>
              </a:rPr>
              <a:t>HQ </a:t>
            </a:r>
          </a:p>
          <a:p>
            <a:pPr algn="ctr" defTabSz="914400" eaLnBrk="0" fontAlgn="base" hangingPunct="0">
              <a:spcBef>
                <a:spcPct val="0"/>
              </a:spcBef>
              <a:spcAft>
                <a:spcPct val="0"/>
              </a:spcAft>
            </a:pPr>
            <a:r>
              <a:rPr lang="en-US" sz="2000" dirty="0" smtClean="0">
                <a:ea typeface="ＭＳ Ｐゴシック" charset="0"/>
              </a:rPr>
              <a:t>CEO/GM</a:t>
            </a:r>
            <a:endParaRPr lang="en-US" sz="2000" dirty="0">
              <a:ea typeface="ＭＳ Ｐゴシック" charset="0"/>
            </a:endParaRPr>
          </a:p>
        </p:txBody>
      </p:sp>
      <p:sp>
        <p:nvSpPr>
          <p:cNvPr id="7" name="Rounded Rectangle 6"/>
          <p:cNvSpPr/>
          <p:nvPr/>
        </p:nvSpPr>
        <p:spPr bwMode="auto">
          <a:xfrm>
            <a:off x="862151" y="1983059"/>
            <a:ext cx="2209800" cy="10668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dirty="0">
                <a:ea typeface="ＭＳ Ｐゴシック" charset="0"/>
              </a:rPr>
              <a:t>Product/Division A (headed by a </a:t>
            </a:r>
            <a:r>
              <a:rPr lang="en-US" dirty="0" smtClean="0">
                <a:ea typeface="ＭＳ Ｐゴシック" charset="0"/>
              </a:rPr>
              <a:t>VP)</a:t>
            </a:r>
            <a:endParaRPr lang="en-US" dirty="0">
              <a:ea typeface="ＭＳ Ｐゴシック" charset="0"/>
            </a:endParaRPr>
          </a:p>
          <a:p>
            <a:pPr algn="ctr" defTabSz="914400" eaLnBrk="0" fontAlgn="base" hangingPunct="0">
              <a:spcBef>
                <a:spcPct val="0"/>
              </a:spcBef>
              <a:spcAft>
                <a:spcPct val="0"/>
              </a:spcAft>
            </a:pPr>
            <a:endParaRPr lang="en-US" dirty="0">
              <a:latin typeface="Times New Roman" charset="0"/>
              <a:ea typeface="ＭＳ Ｐゴシック" charset="0"/>
            </a:endParaRPr>
          </a:p>
        </p:txBody>
      </p:sp>
      <p:cxnSp>
        <p:nvCxnSpPr>
          <p:cNvPr id="31" name="Straight Connector 30"/>
          <p:cNvCxnSpPr/>
          <p:nvPr/>
        </p:nvCxnSpPr>
        <p:spPr bwMode="auto">
          <a:xfrm>
            <a:off x="4865649" y="1297259"/>
            <a:ext cx="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 name="Straight Connector 34"/>
          <p:cNvCxnSpPr/>
          <p:nvPr/>
        </p:nvCxnSpPr>
        <p:spPr bwMode="auto">
          <a:xfrm>
            <a:off x="1319351" y="1602059"/>
            <a:ext cx="66294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Connector 38"/>
          <p:cNvCxnSpPr/>
          <p:nvPr/>
        </p:nvCxnSpPr>
        <p:spPr bwMode="auto">
          <a:xfrm>
            <a:off x="7948751" y="1602059"/>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5" name="Straight Connector 74"/>
          <p:cNvCxnSpPr/>
          <p:nvPr/>
        </p:nvCxnSpPr>
        <p:spPr bwMode="auto">
          <a:xfrm>
            <a:off x="7872551" y="3049859"/>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76" name="Group 75"/>
          <p:cNvGrpSpPr/>
          <p:nvPr/>
        </p:nvGrpSpPr>
        <p:grpSpPr>
          <a:xfrm>
            <a:off x="325500" y="3320653"/>
            <a:ext cx="4038600" cy="854767"/>
            <a:chOff x="444500" y="1813559"/>
            <a:chExt cx="7823201" cy="1310642"/>
          </a:xfrm>
          <a:solidFill>
            <a:schemeClr val="accent2">
              <a:lumMod val="20000"/>
              <a:lumOff val="80000"/>
            </a:schemeClr>
          </a:solidFill>
        </p:grpSpPr>
        <p:sp>
          <p:nvSpPr>
            <p:cNvPr id="77" name="Rounded Rectangle 76"/>
            <p:cNvSpPr/>
            <p:nvPr/>
          </p:nvSpPr>
          <p:spPr bwMode="auto">
            <a:xfrm>
              <a:off x="444500"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smtClean="0">
                  <a:ea typeface="ＭＳ Ｐゴシック" charset="0"/>
                </a:rPr>
                <a:t>Production</a:t>
              </a:r>
            </a:p>
            <a:p>
              <a:pPr algn="ctr" defTabSz="914400" eaLnBrk="0" fontAlgn="base" hangingPunct="0">
                <a:spcBef>
                  <a:spcPct val="0"/>
                </a:spcBef>
                <a:spcAft>
                  <a:spcPct val="0"/>
                </a:spcAft>
              </a:pPr>
              <a:r>
                <a:rPr lang="en-US" sz="1000" b="1" dirty="0" smtClean="0">
                  <a:ea typeface="ＭＳ Ｐゴシック" charset="0"/>
                </a:rPr>
                <a:t>Domestic &amp; Global</a:t>
              </a:r>
              <a:endParaRPr lang="en-US" sz="1000" b="1" dirty="0">
                <a:ea typeface="ＭＳ Ｐゴシック" charset="0"/>
              </a:endParaRPr>
            </a:p>
          </p:txBody>
        </p:sp>
        <p:sp>
          <p:nvSpPr>
            <p:cNvPr id="78" name="Rounded Rectangle 77"/>
            <p:cNvSpPr/>
            <p:nvPr/>
          </p:nvSpPr>
          <p:spPr bwMode="auto">
            <a:xfrm>
              <a:off x="6515100"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Accounting</a:t>
              </a:r>
            </a:p>
          </p:txBody>
        </p:sp>
        <p:sp>
          <p:nvSpPr>
            <p:cNvPr id="79" name="Rounded Rectangle 78"/>
            <p:cNvSpPr/>
            <p:nvPr/>
          </p:nvSpPr>
          <p:spPr bwMode="auto">
            <a:xfrm>
              <a:off x="4495801"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Marketing and Sales</a:t>
              </a:r>
            </a:p>
          </p:txBody>
        </p:sp>
        <p:sp>
          <p:nvSpPr>
            <p:cNvPr id="80" name="Rounded Rectangle 79"/>
            <p:cNvSpPr/>
            <p:nvPr/>
          </p:nvSpPr>
          <p:spPr bwMode="auto">
            <a:xfrm>
              <a:off x="2400300" y="2286002"/>
              <a:ext cx="1841503"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HR</a:t>
              </a:r>
              <a:endParaRPr lang="en-US" sz="1000" b="1" dirty="0">
                <a:latin typeface="Times New Roman" charset="0"/>
                <a:ea typeface="ＭＳ Ｐゴシック" charset="0"/>
              </a:endParaRPr>
            </a:p>
          </p:txBody>
        </p:sp>
        <p:cxnSp>
          <p:nvCxnSpPr>
            <p:cNvPr id="81" name="Straight Connector 80"/>
            <p:cNvCxnSpPr/>
            <p:nvPr/>
          </p:nvCxnSpPr>
          <p:spPr bwMode="auto">
            <a:xfrm flipV="1">
              <a:off x="1143000" y="1813559"/>
              <a:ext cx="6629399" cy="1016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2" name="Straight Connector 81"/>
            <p:cNvCxnSpPr/>
            <p:nvPr/>
          </p:nvCxnSpPr>
          <p:spPr bwMode="auto">
            <a:xfrm>
              <a:off x="1143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3" name="Straight Connector 82"/>
            <p:cNvCxnSpPr/>
            <p:nvPr/>
          </p:nvCxnSpPr>
          <p:spPr bwMode="auto">
            <a:xfrm>
              <a:off x="77724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4" name="Straight Connector 83"/>
            <p:cNvCxnSpPr/>
            <p:nvPr/>
          </p:nvCxnSpPr>
          <p:spPr bwMode="auto">
            <a:xfrm>
              <a:off x="56388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5" name="Straight Connector 84"/>
            <p:cNvCxnSpPr/>
            <p:nvPr/>
          </p:nvCxnSpPr>
          <p:spPr bwMode="auto">
            <a:xfrm>
              <a:off x="3429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89" name="Rounded Rectangle 88"/>
          <p:cNvSpPr/>
          <p:nvPr/>
        </p:nvSpPr>
        <p:spPr bwMode="auto">
          <a:xfrm>
            <a:off x="3757751" y="1754459"/>
            <a:ext cx="2209800" cy="10668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dirty="0">
                <a:ea typeface="ＭＳ Ｐゴシック" charset="0"/>
              </a:rPr>
              <a:t>Product/Division B (headed by a </a:t>
            </a:r>
            <a:r>
              <a:rPr lang="en-US" dirty="0" smtClean="0">
                <a:ea typeface="ＭＳ Ｐゴシック" charset="0"/>
              </a:rPr>
              <a:t>VP)</a:t>
            </a:r>
            <a:endParaRPr lang="en-US" dirty="0">
              <a:ea typeface="ＭＳ Ｐゴシック" charset="0"/>
            </a:endParaRPr>
          </a:p>
          <a:p>
            <a:pPr algn="ctr" defTabSz="914400" eaLnBrk="0" fontAlgn="base" hangingPunct="0">
              <a:spcBef>
                <a:spcPct val="0"/>
              </a:spcBef>
              <a:spcAft>
                <a:spcPct val="0"/>
              </a:spcAft>
            </a:pPr>
            <a:endParaRPr lang="en-US" dirty="0">
              <a:latin typeface="Times New Roman" charset="0"/>
              <a:ea typeface="ＭＳ Ｐゴシック" charset="0"/>
            </a:endParaRPr>
          </a:p>
        </p:txBody>
      </p:sp>
      <p:sp>
        <p:nvSpPr>
          <p:cNvPr id="90" name="Rounded Rectangle 89"/>
          <p:cNvSpPr/>
          <p:nvPr/>
        </p:nvSpPr>
        <p:spPr bwMode="auto">
          <a:xfrm>
            <a:off x="6729551" y="1983059"/>
            <a:ext cx="2209800" cy="1066800"/>
          </a:xfrm>
          <a:prstGeom prst="round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dirty="0">
                <a:ea typeface="ＭＳ Ｐゴシック" charset="0"/>
              </a:rPr>
              <a:t>Product/Division C (headed by a </a:t>
            </a:r>
            <a:r>
              <a:rPr lang="en-US" dirty="0" smtClean="0">
                <a:ea typeface="ＭＳ Ｐゴシック" charset="0"/>
              </a:rPr>
              <a:t>VP)</a:t>
            </a:r>
            <a:endParaRPr lang="en-US" dirty="0">
              <a:ea typeface="ＭＳ Ｐゴシック" charset="0"/>
            </a:endParaRPr>
          </a:p>
          <a:p>
            <a:pPr algn="ctr" defTabSz="914400" eaLnBrk="0" fontAlgn="base" hangingPunct="0">
              <a:spcBef>
                <a:spcPct val="0"/>
              </a:spcBef>
              <a:spcAft>
                <a:spcPct val="0"/>
              </a:spcAft>
            </a:pPr>
            <a:endParaRPr lang="en-US" dirty="0">
              <a:latin typeface="Times New Roman" charset="0"/>
              <a:ea typeface="ＭＳ Ｐゴシック" charset="0"/>
            </a:endParaRPr>
          </a:p>
        </p:txBody>
      </p:sp>
      <p:cxnSp>
        <p:nvCxnSpPr>
          <p:cNvPr id="46" name="Straight Connector 45"/>
          <p:cNvCxnSpPr/>
          <p:nvPr/>
        </p:nvCxnSpPr>
        <p:spPr bwMode="auto">
          <a:xfrm>
            <a:off x="1442085" y="3049859"/>
            <a:ext cx="0" cy="298174"/>
          </a:xfrm>
          <a:prstGeom prst="lin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7" name="Straight Connector 46"/>
          <p:cNvCxnSpPr/>
          <p:nvPr/>
        </p:nvCxnSpPr>
        <p:spPr bwMode="auto">
          <a:xfrm>
            <a:off x="2713324" y="4175419"/>
            <a:ext cx="0" cy="298174"/>
          </a:xfrm>
          <a:prstGeom prst="lin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8" name="Straight Connector 47"/>
          <p:cNvCxnSpPr/>
          <p:nvPr/>
        </p:nvCxnSpPr>
        <p:spPr bwMode="auto">
          <a:xfrm>
            <a:off x="3006973" y="4175419"/>
            <a:ext cx="0" cy="298174"/>
          </a:xfrm>
          <a:prstGeom prst="lin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9" name="Rounded Rectangle 48"/>
          <p:cNvSpPr/>
          <p:nvPr/>
        </p:nvSpPr>
        <p:spPr bwMode="auto">
          <a:xfrm>
            <a:off x="1894112" y="4448745"/>
            <a:ext cx="955964" cy="319707"/>
          </a:xfrm>
          <a:prstGeom prst="roundRect">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smtClean="0">
                <a:latin typeface="Times New Roman" charset="0"/>
                <a:ea typeface="ＭＳ Ｐゴシック" charset="0"/>
              </a:rPr>
              <a:t>Domestic</a:t>
            </a:r>
            <a:endParaRPr lang="en-US" sz="1100" dirty="0">
              <a:latin typeface="Times New Roman" charset="0"/>
              <a:ea typeface="ＭＳ Ｐゴシック" charset="0"/>
            </a:endParaRPr>
          </a:p>
        </p:txBody>
      </p:sp>
      <p:sp>
        <p:nvSpPr>
          <p:cNvPr id="50" name="Rounded Rectangle 49"/>
          <p:cNvSpPr/>
          <p:nvPr/>
        </p:nvSpPr>
        <p:spPr bwMode="auto">
          <a:xfrm>
            <a:off x="2963585" y="4448745"/>
            <a:ext cx="955964" cy="319707"/>
          </a:xfrm>
          <a:prstGeom prst="roundRect">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smtClean="0">
                <a:latin typeface="Times New Roman" charset="0"/>
                <a:ea typeface="ＭＳ Ｐゴシック" charset="0"/>
              </a:rPr>
              <a:t>Foreign</a:t>
            </a:r>
            <a:endParaRPr lang="en-US" sz="1100" dirty="0">
              <a:latin typeface="Times New Roman" charset="0"/>
              <a:ea typeface="ＭＳ Ｐゴシック" charset="0"/>
            </a:endParaRPr>
          </a:p>
        </p:txBody>
      </p:sp>
      <p:grpSp>
        <p:nvGrpSpPr>
          <p:cNvPr id="51" name="Group 50"/>
          <p:cNvGrpSpPr/>
          <p:nvPr/>
        </p:nvGrpSpPr>
        <p:grpSpPr>
          <a:xfrm>
            <a:off x="6161758" y="3523786"/>
            <a:ext cx="4038600" cy="854767"/>
            <a:chOff x="444500" y="1813559"/>
            <a:chExt cx="7823201" cy="1310642"/>
          </a:xfrm>
          <a:solidFill>
            <a:schemeClr val="accent2">
              <a:lumMod val="20000"/>
              <a:lumOff val="80000"/>
            </a:schemeClr>
          </a:solidFill>
        </p:grpSpPr>
        <p:sp>
          <p:nvSpPr>
            <p:cNvPr id="52" name="Rounded Rectangle 51"/>
            <p:cNvSpPr/>
            <p:nvPr/>
          </p:nvSpPr>
          <p:spPr bwMode="auto">
            <a:xfrm>
              <a:off x="444500"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smtClean="0">
                  <a:ea typeface="ＭＳ Ｐゴシック" charset="0"/>
                </a:rPr>
                <a:t>Production</a:t>
              </a:r>
            </a:p>
            <a:p>
              <a:pPr algn="ctr" defTabSz="914400" eaLnBrk="0" fontAlgn="base" hangingPunct="0">
                <a:spcBef>
                  <a:spcPct val="0"/>
                </a:spcBef>
                <a:spcAft>
                  <a:spcPct val="0"/>
                </a:spcAft>
              </a:pPr>
              <a:r>
                <a:rPr lang="en-US" sz="1000" b="1" dirty="0" smtClean="0">
                  <a:ea typeface="ＭＳ Ｐゴシック" charset="0"/>
                </a:rPr>
                <a:t>Domestic &amp; Global</a:t>
              </a:r>
              <a:endParaRPr lang="en-US" sz="1000" b="1" dirty="0">
                <a:ea typeface="ＭＳ Ｐゴシック" charset="0"/>
              </a:endParaRPr>
            </a:p>
          </p:txBody>
        </p:sp>
        <p:sp>
          <p:nvSpPr>
            <p:cNvPr id="53" name="Rounded Rectangle 52"/>
            <p:cNvSpPr/>
            <p:nvPr/>
          </p:nvSpPr>
          <p:spPr bwMode="auto">
            <a:xfrm>
              <a:off x="6515100"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Accounting</a:t>
              </a:r>
            </a:p>
          </p:txBody>
        </p:sp>
        <p:sp>
          <p:nvSpPr>
            <p:cNvPr id="54" name="Rounded Rectangle 53"/>
            <p:cNvSpPr/>
            <p:nvPr/>
          </p:nvSpPr>
          <p:spPr bwMode="auto">
            <a:xfrm>
              <a:off x="4495801"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Marketing and Sales</a:t>
              </a:r>
            </a:p>
          </p:txBody>
        </p:sp>
        <p:sp>
          <p:nvSpPr>
            <p:cNvPr id="55" name="Rounded Rectangle 54"/>
            <p:cNvSpPr/>
            <p:nvPr/>
          </p:nvSpPr>
          <p:spPr bwMode="auto">
            <a:xfrm>
              <a:off x="2400300" y="2286002"/>
              <a:ext cx="1841503"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HR</a:t>
              </a:r>
              <a:endParaRPr lang="en-US" sz="1000" b="1" dirty="0">
                <a:latin typeface="Times New Roman" charset="0"/>
                <a:ea typeface="ＭＳ Ｐゴシック" charset="0"/>
              </a:endParaRPr>
            </a:p>
          </p:txBody>
        </p:sp>
        <p:cxnSp>
          <p:nvCxnSpPr>
            <p:cNvPr id="56" name="Straight Connector 55"/>
            <p:cNvCxnSpPr/>
            <p:nvPr/>
          </p:nvCxnSpPr>
          <p:spPr bwMode="auto">
            <a:xfrm flipV="1">
              <a:off x="1143000" y="1813559"/>
              <a:ext cx="6629399" cy="1016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7" name="Straight Connector 56"/>
            <p:cNvCxnSpPr/>
            <p:nvPr/>
          </p:nvCxnSpPr>
          <p:spPr bwMode="auto">
            <a:xfrm>
              <a:off x="1143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8" name="Straight Connector 57"/>
            <p:cNvCxnSpPr/>
            <p:nvPr/>
          </p:nvCxnSpPr>
          <p:spPr bwMode="auto">
            <a:xfrm>
              <a:off x="77724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9" name="Straight Connector 58"/>
            <p:cNvCxnSpPr/>
            <p:nvPr/>
          </p:nvCxnSpPr>
          <p:spPr bwMode="auto">
            <a:xfrm>
              <a:off x="56388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0" name="Straight Connector 59"/>
            <p:cNvCxnSpPr/>
            <p:nvPr/>
          </p:nvCxnSpPr>
          <p:spPr bwMode="auto">
            <a:xfrm>
              <a:off x="3429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cxnSp>
        <p:nvCxnSpPr>
          <p:cNvPr id="61" name="Straight Connector 60"/>
          <p:cNvCxnSpPr/>
          <p:nvPr/>
        </p:nvCxnSpPr>
        <p:spPr bwMode="auto">
          <a:xfrm>
            <a:off x="8549582" y="4378552"/>
            <a:ext cx="0" cy="298174"/>
          </a:xfrm>
          <a:prstGeom prst="lin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2" name="Straight Connector 61"/>
          <p:cNvCxnSpPr/>
          <p:nvPr/>
        </p:nvCxnSpPr>
        <p:spPr bwMode="auto">
          <a:xfrm>
            <a:off x="8843231" y="4378552"/>
            <a:ext cx="0" cy="298174"/>
          </a:xfrm>
          <a:prstGeom prst="lin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3" name="Rounded Rectangle 62"/>
          <p:cNvSpPr/>
          <p:nvPr/>
        </p:nvSpPr>
        <p:spPr bwMode="auto">
          <a:xfrm>
            <a:off x="7730370" y="4651878"/>
            <a:ext cx="955964" cy="319707"/>
          </a:xfrm>
          <a:prstGeom prst="roundRect">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smtClean="0">
                <a:latin typeface="Times New Roman" charset="0"/>
                <a:ea typeface="ＭＳ Ｐゴシック" charset="0"/>
              </a:rPr>
              <a:t>Domestic</a:t>
            </a:r>
            <a:endParaRPr lang="en-US" sz="1100" dirty="0">
              <a:latin typeface="Times New Roman" charset="0"/>
              <a:ea typeface="ＭＳ Ｐゴシック" charset="0"/>
            </a:endParaRPr>
          </a:p>
        </p:txBody>
      </p:sp>
      <p:sp>
        <p:nvSpPr>
          <p:cNvPr id="69" name="Rounded Rectangle 68"/>
          <p:cNvSpPr/>
          <p:nvPr/>
        </p:nvSpPr>
        <p:spPr bwMode="auto">
          <a:xfrm>
            <a:off x="8799843" y="4651878"/>
            <a:ext cx="955964" cy="319707"/>
          </a:xfrm>
          <a:prstGeom prst="roundRect">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smtClean="0">
                <a:latin typeface="Times New Roman" charset="0"/>
                <a:ea typeface="ＭＳ Ｐゴシック" charset="0"/>
              </a:rPr>
              <a:t>Foreign</a:t>
            </a:r>
            <a:endParaRPr lang="en-US" sz="1100" dirty="0">
              <a:latin typeface="Times New Roman" charset="0"/>
              <a:ea typeface="ＭＳ Ｐゴシック" charset="0"/>
            </a:endParaRPr>
          </a:p>
        </p:txBody>
      </p:sp>
      <p:grpSp>
        <p:nvGrpSpPr>
          <p:cNvPr id="87" name="Group 86"/>
          <p:cNvGrpSpPr/>
          <p:nvPr/>
        </p:nvGrpSpPr>
        <p:grpSpPr>
          <a:xfrm>
            <a:off x="3695743" y="4731490"/>
            <a:ext cx="4038600" cy="854767"/>
            <a:chOff x="444500" y="1813559"/>
            <a:chExt cx="7823201" cy="1310642"/>
          </a:xfrm>
          <a:solidFill>
            <a:schemeClr val="accent2">
              <a:lumMod val="20000"/>
              <a:lumOff val="80000"/>
            </a:schemeClr>
          </a:solidFill>
        </p:grpSpPr>
        <p:sp>
          <p:nvSpPr>
            <p:cNvPr id="88" name="Rounded Rectangle 87"/>
            <p:cNvSpPr/>
            <p:nvPr/>
          </p:nvSpPr>
          <p:spPr bwMode="auto">
            <a:xfrm>
              <a:off x="444500"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smtClean="0">
                  <a:ea typeface="ＭＳ Ｐゴシック" charset="0"/>
                </a:rPr>
                <a:t>Production</a:t>
              </a:r>
            </a:p>
            <a:p>
              <a:pPr algn="ctr" defTabSz="914400" eaLnBrk="0" fontAlgn="base" hangingPunct="0">
                <a:spcBef>
                  <a:spcPct val="0"/>
                </a:spcBef>
                <a:spcAft>
                  <a:spcPct val="0"/>
                </a:spcAft>
              </a:pPr>
              <a:r>
                <a:rPr lang="en-US" sz="1000" b="1" dirty="0" smtClean="0">
                  <a:ea typeface="ＭＳ Ｐゴシック" charset="0"/>
                </a:rPr>
                <a:t>Domestic &amp; Global</a:t>
              </a:r>
              <a:endParaRPr lang="en-US" sz="1000" b="1" dirty="0">
                <a:ea typeface="ＭＳ Ｐゴシック" charset="0"/>
              </a:endParaRPr>
            </a:p>
          </p:txBody>
        </p:sp>
        <p:sp>
          <p:nvSpPr>
            <p:cNvPr id="91" name="Rounded Rectangle 90"/>
            <p:cNvSpPr/>
            <p:nvPr/>
          </p:nvSpPr>
          <p:spPr bwMode="auto">
            <a:xfrm>
              <a:off x="6515100"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Accounting</a:t>
              </a:r>
            </a:p>
          </p:txBody>
        </p:sp>
        <p:sp>
          <p:nvSpPr>
            <p:cNvPr id="92" name="Rounded Rectangle 91"/>
            <p:cNvSpPr/>
            <p:nvPr/>
          </p:nvSpPr>
          <p:spPr bwMode="auto">
            <a:xfrm>
              <a:off x="4495801" y="2286000"/>
              <a:ext cx="1752601"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Marketing and Sales</a:t>
              </a:r>
            </a:p>
          </p:txBody>
        </p:sp>
        <p:sp>
          <p:nvSpPr>
            <p:cNvPr id="93" name="Rounded Rectangle 92"/>
            <p:cNvSpPr/>
            <p:nvPr/>
          </p:nvSpPr>
          <p:spPr bwMode="auto">
            <a:xfrm>
              <a:off x="2400300" y="2286002"/>
              <a:ext cx="1841503" cy="838199"/>
            </a:xfrm>
            <a:prstGeom prst="roundRect">
              <a:avLst/>
            </a:prstGeom>
            <a:grp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000" b="1" dirty="0"/>
                <a:t>HR</a:t>
              </a:r>
              <a:endParaRPr lang="en-US" sz="1000" b="1" dirty="0">
                <a:latin typeface="Times New Roman" charset="0"/>
                <a:ea typeface="ＭＳ Ｐゴシック" charset="0"/>
              </a:endParaRPr>
            </a:p>
          </p:txBody>
        </p:sp>
        <p:cxnSp>
          <p:nvCxnSpPr>
            <p:cNvPr id="94" name="Straight Connector 93"/>
            <p:cNvCxnSpPr/>
            <p:nvPr/>
          </p:nvCxnSpPr>
          <p:spPr bwMode="auto">
            <a:xfrm flipV="1">
              <a:off x="1143000" y="1813559"/>
              <a:ext cx="6629399" cy="1016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5" name="Straight Connector 94"/>
            <p:cNvCxnSpPr/>
            <p:nvPr/>
          </p:nvCxnSpPr>
          <p:spPr bwMode="auto">
            <a:xfrm>
              <a:off x="1143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6" name="Straight Connector 95"/>
            <p:cNvCxnSpPr/>
            <p:nvPr/>
          </p:nvCxnSpPr>
          <p:spPr bwMode="auto">
            <a:xfrm>
              <a:off x="77724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7" name="Straight Connector 96"/>
            <p:cNvCxnSpPr/>
            <p:nvPr/>
          </p:nvCxnSpPr>
          <p:spPr bwMode="auto">
            <a:xfrm>
              <a:off x="56388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8" name="Straight Connector 97"/>
            <p:cNvCxnSpPr/>
            <p:nvPr/>
          </p:nvCxnSpPr>
          <p:spPr bwMode="auto">
            <a:xfrm>
              <a:off x="3429000" y="1828800"/>
              <a:ext cx="0" cy="457200"/>
            </a:xfrm>
            <a:prstGeom prst="line">
              <a:avLst/>
            </a:prstGeom>
            <a:gr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cxnSp>
        <p:nvCxnSpPr>
          <p:cNvPr id="99" name="Straight Connector 98"/>
          <p:cNvCxnSpPr/>
          <p:nvPr/>
        </p:nvCxnSpPr>
        <p:spPr bwMode="auto">
          <a:xfrm>
            <a:off x="6083567" y="5586256"/>
            <a:ext cx="0" cy="298174"/>
          </a:xfrm>
          <a:prstGeom prst="lin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0" name="Straight Connector 99"/>
          <p:cNvCxnSpPr/>
          <p:nvPr/>
        </p:nvCxnSpPr>
        <p:spPr bwMode="auto">
          <a:xfrm>
            <a:off x="6377216" y="5586256"/>
            <a:ext cx="0" cy="298174"/>
          </a:xfrm>
          <a:prstGeom prst="lin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01" name="Rounded Rectangle 100"/>
          <p:cNvSpPr/>
          <p:nvPr/>
        </p:nvSpPr>
        <p:spPr bwMode="auto">
          <a:xfrm>
            <a:off x="5264355" y="5859582"/>
            <a:ext cx="955964" cy="319707"/>
          </a:xfrm>
          <a:prstGeom prst="roundRect">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smtClean="0">
                <a:latin typeface="Times New Roman" charset="0"/>
                <a:ea typeface="ＭＳ Ｐゴシック" charset="0"/>
              </a:rPr>
              <a:t>Domestic</a:t>
            </a:r>
            <a:endParaRPr lang="en-US" sz="1100" dirty="0">
              <a:latin typeface="Times New Roman" charset="0"/>
              <a:ea typeface="ＭＳ Ｐゴシック" charset="0"/>
            </a:endParaRPr>
          </a:p>
        </p:txBody>
      </p:sp>
      <p:sp>
        <p:nvSpPr>
          <p:cNvPr id="102" name="Rounded Rectangle 101"/>
          <p:cNvSpPr/>
          <p:nvPr/>
        </p:nvSpPr>
        <p:spPr bwMode="auto">
          <a:xfrm>
            <a:off x="6333828" y="5859582"/>
            <a:ext cx="955964" cy="319707"/>
          </a:xfrm>
          <a:prstGeom prst="roundRect">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1100" dirty="0" smtClean="0">
                <a:latin typeface="Times New Roman" charset="0"/>
                <a:ea typeface="ＭＳ Ｐゴシック" charset="0"/>
              </a:rPr>
              <a:t>Foreign</a:t>
            </a:r>
            <a:endParaRPr lang="en-US" sz="1100" dirty="0">
              <a:latin typeface="Times New Roman" charset="0"/>
              <a:ea typeface="ＭＳ Ｐゴシック" charset="0"/>
            </a:endParaRPr>
          </a:p>
        </p:txBody>
      </p:sp>
      <p:cxnSp>
        <p:nvCxnSpPr>
          <p:cNvPr id="103" name="Straight Connector 102"/>
          <p:cNvCxnSpPr/>
          <p:nvPr/>
        </p:nvCxnSpPr>
        <p:spPr bwMode="auto">
          <a:xfrm>
            <a:off x="4850571" y="2863453"/>
            <a:ext cx="15078" cy="181327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734818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0207"/>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756889" y="1091193"/>
            <a:ext cx="7762642" cy="5268817"/>
          </a:xfrm>
          <a:noFill/>
        </p:spPr>
      </p:pic>
      <p:sp>
        <p:nvSpPr>
          <p:cNvPr id="14339" name="Text Box 6"/>
          <p:cNvSpPr txBox="1">
            <a:spLocks noChangeArrowheads="1"/>
          </p:cNvSpPr>
          <p:nvPr/>
        </p:nvSpPr>
        <p:spPr bwMode="auto">
          <a:xfrm>
            <a:off x="235879" y="449843"/>
            <a:ext cx="676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3600" b="1" dirty="0">
                <a:solidFill>
                  <a:schemeClr val="tx2"/>
                </a:solidFill>
              </a:rPr>
              <a:t>The Matrix</a:t>
            </a:r>
            <a:endParaRPr lang="en-GB" altLang="en-US" sz="3600" b="1" dirty="0">
              <a:solidFill>
                <a:schemeClr val="tx2"/>
              </a:solidFill>
            </a:endParaRPr>
          </a:p>
        </p:txBody>
      </p:sp>
    </p:spTree>
    <p:extLst>
      <p:ext uri="{BB962C8B-B14F-4D97-AF65-F5344CB8AC3E}">
        <p14:creationId xmlns:p14="http://schemas.microsoft.com/office/powerpoint/2010/main" val="1334979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Coordination &amp; Control</a:t>
            </a:r>
            <a:endParaRPr lang="en-US" dirty="0"/>
          </a:p>
        </p:txBody>
      </p:sp>
      <p:sp>
        <p:nvSpPr>
          <p:cNvPr id="3" name="Content Placeholder 2"/>
          <p:cNvSpPr>
            <a:spLocks noGrp="1"/>
          </p:cNvSpPr>
          <p:nvPr>
            <p:ph idx="1"/>
          </p:nvPr>
        </p:nvSpPr>
        <p:spPr>
          <a:xfrm>
            <a:off x="677334" y="1449659"/>
            <a:ext cx="8596668" cy="4591703"/>
          </a:xfrm>
        </p:spPr>
        <p:txBody>
          <a:bodyPr/>
          <a:lstStyle/>
          <a:p>
            <a:r>
              <a:rPr lang="en-US" dirty="0" smtClean="0"/>
              <a:t>Control systems (vertical)	</a:t>
            </a:r>
          </a:p>
          <a:p>
            <a:pPr lvl="1"/>
            <a:r>
              <a:rPr lang="en-US" dirty="0" smtClean="0"/>
              <a:t>Measure / monitor sub-unit performance on assigned roles</a:t>
            </a:r>
          </a:p>
          <a:p>
            <a:pPr lvl="1"/>
            <a:r>
              <a:rPr lang="en-US" dirty="0" smtClean="0"/>
              <a:t>Provide sub-units with feedback regarding effectiveness</a:t>
            </a:r>
          </a:p>
          <a:p>
            <a:r>
              <a:rPr lang="en-US" dirty="0" smtClean="0"/>
              <a:t>How can MNCs exercise control?</a:t>
            </a:r>
          </a:p>
          <a:p>
            <a:endParaRPr lang="en-US" dirty="0" smtClean="0"/>
          </a:p>
          <a:p>
            <a:r>
              <a:rPr lang="en-US" dirty="0" smtClean="0"/>
              <a:t>Coordination systems (horizontal)</a:t>
            </a:r>
          </a:p>
          <a:p>
            <a:pPr lvl="1"/>
            <a:r>
              <a:rPr lang="en-US" dirty="0" smtClean="0"/>
              <a:t>Information flow among subsidiaries</a:t>
            </a:r>
          </a:p>
          <a:p>
            <a:r>
              <a:rPr lang="en-US" dirty="0"/>
              <a:t>How can MNCs </a:t>
            </a:r>
            <a:r>
              <a:rPr lang="en-US" dirty="0" smtClean="0"/>
              <a:t>best coordinate their subsidiaries?</a:t>
            </a:r>
            <a:endParaRPr lang="en-US" dirty="0"/>
          </a:p>
          <a:p>
            <a:endParaRPr lang="en-US" dirty="0"/>
          </a:p>
        </p:txBody>
      </p:sp>
    </p:spTree>
    <p:extLst>
      <p:ext uri="{BB962C8B-B14F-4D97-AF65-F5344CB8AC3E}">
        <p14:creationId xmlns:p14="http://schemas.microsoft.com/office/powerpoint/2010/main" val="266751978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167</TotalTime>
  <Words>1088</Words>
  <Application>Microsoft Office PowerPoint</Application>
  <PresentationFormat>Widescreen</PresentationFormat>
  <Paragraphs>181</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ＭＳ Ｐゴシック</vt:lpstr>
      <vt:lpstr>Arial</vt:lpstr>
      <vt:lpstr>Calibri</vt:lpstr>
      <vt:lpstr>Times New Roman</vt:lpstr>
      <vt:lpstr>Trebuchet MS</vt:lpstr>
      <vt:lpstr>Wingdings</vt:lpstr>
      <vt:lpstr>Wingdings 3</vt:lpstr>
      <vt:lpstr>Facet</vt:lpstr>
      <vt:lpstr>International Management: Organizational Design </vt:lpstr>
      <vt:lpstr>PowerPoint Presentation</vt:lpstr>
      <vt:lpstr>PowerPoint Presentation</vt:lpstr>
      <vt:lpstr>PowerPoint Presentation</vt:lpstr>
      <vt:lpstr>Internationalization &amp; Structural Change </vt:lpstr>
      <vt:lpstr>PowerPoint Presentation</vt:lpstr>
      <vt:lpstr>PowerPoint Presentation</vt:lpstr>
      <vt:lpstr>PowerPoint Presentation</vt:lpstr>
      <vt:lpstr>Coordination &amp; Control</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Management: Organizational Desirn</dc:title>
  <dc:creator>Shinnar, Rachel Sheli</dc:creator>
  <cp:lastModifiedBy>Shinnar, Rachel Sheli</cp:lastModifiedBy>
  <cp:revision>24</cp:revision>
  <cp:lastPrinted>2018-05-21T17:58:04Z</cp:lastPrinted>
  <dcterms:created xsi:type="dcterms:W3CDTF">2017-05-12T16:31:40Z</dcterms:created>
  <dcterms:modified xsi:type="dcterms:W3CDTF">2018-05-21T18:00:58Z</dcterms:modified>
</cp:coreProperties>
</file>