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7" r:id="rId2"/>
    <p:sldId id="258" r:id="rId3"/>
    <p:sldId id="259" r:id="rId4"/>
    <p:sldId id="260" r:id="rId5"/>
    <p:sldId id="262" r:id="rId6"/>
    <p:sldId id="263" r:id="rId7"/>
    <p:sldId id="261" r:id="rId8"/>
    <p:sldId id="264" r:id="rId9"/>
    <p:sldId id="265" r:id="rId10"/>
    <p:sldId id="266"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7981" autoAdjust="0"/>
    <p:restoredTop sz="94660"/>
  </p:normalViewPr>
  <p:slideViewPr>
    <p:cSldViewPr snapToGrid="0">
      <p:cViewPr varScale="1">
        <p:scale>
          <a:sx n="103" d="100"/>
          <a:sy n="103" d="100"/>
        </p:scale>
        <p:origin x="150" y="288"/>
      </p:cViewPr>
      <p:guideLst/>
    </p:cSldViewPr>
  </p:slideViewPr>
  <p:notesTextViewPr>
    <p:cViewPr>
      <p:scale>
        <a:sx n="1" d="1"/>
        <a:sy n="1" d="1"/>
      </p:scale>
      <p:origin x="0" y="0"/>
    </p:cViewPr>
  </p:notesTextViewPr>
  <p:notesViewPr>
    <p:cSldViewPr snapToGrid="0">
      <p:cViewPr varScale="1">
        <p:scale>
          <a:sx n="83" d="100"/>
          <a:sy n="83" d="100"/>
        </p:scale>
        <p:origin x="317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42C8C4A-A99A-407D-81AB-90AE8E057CA9}" type="datetimeFigureOut">
              <a:rPr lang="en-US" smtClean="0"/>
              <a:t>5/21/2018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A68C1EB-F808-46C9-8C62-44C23A075C09}" type="slidenum">
              <a:rPr lang="en-US" smtClean="0"/>
              <a:t>‹#›</a:t>
            </a:fld>
            <a:endParaRPr lang="en-US"/>
          </a:p>
        </p:txBody>
      </p:sp>
    </p:spTree>
    <p:extLst>
      <p:ext uri="{BB962C8B-B14F-4D97-AF65-F5344CB8AC3E}">
        <p14:creationId xmlns:p14="http://schemas.microsoft.com/office/powerpoint/2010/main" val="4095947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prsgroup.com/"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99ED39-0253-4253-8827-A648AC0BCE6D}" type="slidenum">
              <a:rPr lang="en-US" smtClean="0"/>
              <a:t>1</a:t>
            </a:fld>
            <a:endParaRPr lang="en-US"/>
          </a:p>
        </p:txBody>
      </p:sp>
    </p:spTree>
    <p:extLst>
      <p:ext uri="{BB962C8B-B14F-4D97-AF65-F5344CB8AC3E}">
        <p14:creationId xmlns:p14="http://schemas.microsoft.com/office/powerpoint/2010/main" val="40553975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t"/>
            <a:r>
              <a:rPr lang="en-US" dirty="0" smtClean="0"/>
              <a:t>Selecting the right mode of entry depends on many factors</a:t>
            </a:r>
          </a:p>
          <a:p>
            <a:pPr marL="174708" indent="-174708" fontAlgn="t">
              <a:buFontTx/>
              <a:buChar char="-"/>
            </a:pPr>
            <a:r>
              <a:rPr lang="en-US" dirty="0" smtClean="0"/>
              <a:t>Resource availability</a:t>
            </a:r>
          </a:p>
          <a:p>
            <a:pPr marL="174708" indent="-174708" fontAlgn="t">
              <a:buFontTx/>
              <a:buChar char="-"/>
            </a:pPr>
            <a:r>
              <a:rPr lang="en-US" dirty="0" smtClean="0"/>
              <a:t>Type of product</a:t>
            </a:r>
          </a:p>
          <a:p>
            <a:pPr marL="174708" indent="-174708" fontAlgn="t">
              <a:buFontTx/>
              <a:buChar char="-"/>
            </a:pPr>
            <a:r>
              <a:rPr lang="en-US" dirty="0" smtClean="0"/>
              <a:t>Physical distance</a:t>
            </a:r>
          </a:p>
          <a:p>
            <a:pPr marL="174708" indent="-174708" fontAlgn="t">
              <a:buFontTx/>
              <a:buChar char="-"/>
            </a:pPr>
            <a:r>
              <a:rPr lang="en-US" dirty="0" smtClean="0"/>
              <a:t>Cultural distance</a:t>
            </a:r>
          </a:p>
          <a:p>
            <a:pPr marL="174708" indent="-174708" fontAlgn="t">
              <a:buFontTx/>
              <a:buChar char="-"/>
            </a:pPr>
            <a:r>
              <a:rPr lang="en-US" dirty="0" smtClean="0"/>
              <a:t>Etc.</a:t>
            </a:r>
          </a:p>
          <a:p>
            <a:pPr marL="174708" indent="-174708" fontAlgn="t">
              <a:buFont typeface="Wingdings" panose="05000000000000000000" pitchFamily="2" charset="2"/>
              <a:buChar char="à"/>
            </a:pPr>
            <a:r>
              <a:rPr lang="en-US" dirty="0" smtClean="0">
                <a:sym typeface="Wingdings" panose="05000000000000000000" pitchFamily="2" charset="2"/>
              </a:rPr>
              <a:t>Control (quality) vs. risk tradeoff</a:t>
            </a:r>
          </a:p>
          <a:p>
            <a:pPr fontAlgn="t"/>
            <a:r>
              <a:rPr lang="en-US" dirty="0" smtClean="0">
                <a:sym typeface="Wingdings" panose="05000000000000000000" pitchFamily="2" charset="2"/>
              </a:rPr>
              <a:t>FDI provides more control</a:t>
            </a:r>
          </a:p>
          <a:p>
            <a:pPr fontAlgn="t"/>
            <a:endParaRPr lang="en-US" dirty="0">
              <a:sym typeface="Wingdings" panose="05000000000000000000" pitchFamily="2" charset="2"/>
            </a:endParaRPr>
          </a:p>
          <a:p>
            <a:pPr fontAlgn="t"/>
            <a:r>
              <a:rPr lang="en-US" dirty="0" smtClean="0">
                <a:sym typeface="Wingdings" panose="05000000000000000000" pitchFamily="2" charset="2"/>
              </a:rPr>
              <a:t>Each entry mode has it’s strengths and weaknesses, best entry mode depends on firms strategic goals and interests.</a:t>
            </a:r>
          </a:p>
          <a:p>
            <a:pPr fontAlgn="t"/>
            <a:endParaRPr lang="en-US" dirty="0">
              <a:sym typeface="Wingdings" panose="05000000000000000000" pitchFamily="2" charset="2"/>
            </a:endParaRPr>
          </a:p>
          <a:p>
            <a:pPr fontAlgn="t"/>
            <a:r>
              <a:rPr lang="en-US" dirty="0" smtClean="0">
                <a:sym typeface="Wingdings" panose="05000000000000000000" pitchFamily="2" charset="2"/>
              </a:rPr>
              <a:t>Must also think about </a:t>
            </a:r>
            <a:r>
              <a:rPr lang="en-US" b="1" dirty="0" smtClean="0">
                <a:sym typeface="Wingdings" panose="05000000000000000000" pitchFamily="2" charset="2"/>
              </a:rPr>
              <a:t>POLITICAL RISK</a:t>
            </a:r>
            <a:r>
              <a:rPr lang="en-US" dirty="0" smtClean="0">
                <a:sym typeface="Wingdings" panose="05000000000000000000" pitchFamily="2" charset="2"/>
              </a:rPr>
              <a:t>, especially in emerging markets + level of corruption (Political Risk Services International offers rankings of different nations </a:t>
            </a:r>
            <a:r>
              <a:rPr lang="en-US" dirty="0" smtClean="0">
                <a:sym typeface="Wingdings" panose="05000000000000000000" pitchFamily="2" charset="2"/>
                <a:hlinkClick r:id="rId3"/>
              </a:rPr>
              <a:t>https://www.prsgroup.com/</a:t>
            </a:r>
            <a:r>
              <a:rPr lang="en-US" dirty="0" smtClean="0">
                <a:sym typeface="Wingdings" panose="05000000000000000000" pitchFamily="2" charset="2"/>
              </a:rPr>
              <a:t> )</a:t>
            </a:r>
          </a:p>
          <a:p>
            <a:endParaRPr lang="en-US" dirty="0"/>
          </a:p>
        </p:txBody>
      </p:sp>
      <p:sp>
        <p:nvSpPr>
          <p:cNvPr id="4" name="Slide Number Placeholder 3"/>
          <p:cNvSpPr>
            <a:spLocks noGrp="1"/>
          </p:cNvSpPr>
          <p:nvPr>
            <p:ph type="sldNum" sz="quarter" idx="10"/>
          </p:nvPr>
        </p:nvSpPr>
        <p:spPr/>
        <p:txBody>
          <a:bodyPr/>
          <a:lstStyle/>
          <a:p>
            <a:fld id="{4A68C1EB-F808-46C9-8C62-44C23A075C09}" type="slidenum">
              <a:rPr lang="en-US" smtClean="0"/>
              <a:t>10</a:t>
            </a:fld>
            <a:endParaRPr lang="en-US"/>
          </a:p>
        </p:txBody>
      </p:sp>
    </p:spTree>
    <p:extLst>
      <p:ext uri="{BB962C8B-B14F-4D97-AF65-F5344CB8AC3E}">
        <p14:creationId xmlns:p14="http://schemas.microsoft.com/office/powerpoint/2010/main" val="3779741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4615921"/>
          </a:xfrm>
        </p:spPr>
        <p:txBody>
          <a:bodyPr/>
          <a:lstStyle/>
          <a:p>
            <a:r>
              <a:rPr lang="en-US" dirty="0" smtClean="0"/>
              <a:t>Strategy: how will we exploit our  competencies (strengths) to achieve our goals (mission), what business are we in, how will we create presence in the market, who are our customers, how will we win them over, what country should we enter if expanding internationally…</a:t>
            </a:r>
          </a:p>
          <a:p>
            <a:endParaRPr lang="en-US" dirty="0"/>
          </a:p>
          <a:p>
            <a:r>
              <a:rPr lang="en-US" b="1" dirty="0" smtClean="0"/>
              <a:t>Differentiation strategy </a:t>
            </a:r>
            <a:r>
              <a:rPr lang="en-US" dirty="0" smtClean="0">
                <a:sym typeface="Wingdings" panose="05000000000000000000" pitchFamily="2" charset="2"/>
              </a:rPr>
              <a:t> BMW (higher quality/performance) or Caterpillar (high end construction equipment with significant after-sales service for parts</a:t>
            </a:r>
            <a:r>
              <a:rPr lang="en-US" u="sng" dirty="0" smtClean="0">
                <a:sym typeface="Wingdings" panose="05000000000000000000" pitchFamily="2" charset="2"/>
              </a:rPr>
              <a:t>), profitable because can charge more</a:t>
            </a:r>
            <a:endParaRPr lang="en-US" u="sng" dirty="0" smtClean="0"/>
          </a:p>
          <a:p>
            <a:r>
              <a:rPr lang="en-US" b="1" dirty="0" smtClean="0"/>
              <a:t>Low cost strategy </a:t>
            </a:r>
            <a:r>
              <a:rPr lang="en-US" dirty="0" smtClean="0">
                <a:sym typeface="Wingdings" panose="05000000000000000000" pitchFamily="2" charset="2"/>
              </a:rPr>
              <a:t> IKEA, Ryanair lower production cost by sourcing lower cost raw materials, labor, efficient production, delivery cost etc.)</a:t>
            </a:r>
          </a:p>
          <a:p>
            <a:r>
              <a:rPr lang="en-US" dirty="0" smtClean="0">
                <a:sym typeface="Wingdings" panose="05000000000000000000" pitchFamily="2" charset="2"/>
              </a:rPr>
              <a:t>Ex. Ryanair: fly to smaller cheaper airports, no assigned seating, remove seat back pockets (less weight = fuel, less cleaning), charge  extra fees (food, CC use) use online booking system as platform to sell hotels/rental cars for commission, advertise on planes. RISK (fuel regulations, emergency landing)</a:t>
            </a:r>
          </a:p>
          <a:p>
            <a:endParaRPr lang="en-US" dirty="0" smtClean="0"/>
          </a:p>
          <a:p>
            <a:r>
              <a:rPr lang="en-US" dirty="0" smtClean="0"/>
              <a:t>TRADEOFFS: can not be all things to all people</a:t>
            </a:r>
          </a:p>
          <a:p>
            <a:endParaRPr lang="en-US" dirty="0"/>
          </a:p>
          <a:p>
            <a:r>
              <a:rPr lang="en-US" dirty="0" smtClean="0"/>
              <a:t>SCOPE: narrow market niche (BMW) or wide (Toyota)</a:t>
            </a:r>
          </a:p>
          <a:p>
            <a:endParaRPr lang="en-US" dirty="0"/>
          </a:p>
          <a:p>
            <a:r>
              <a:rPr lang="en-US" b="1" dirty="0" smtClean="0"/>
              <a:t> </a:t>
            </a:r>
            <a:r>
              <a:rPr lang="en-US" baseline="0" dirty="0" smtClean="0">
                <a:sym typeface="Wingdings" panose="05000000000000000000" pitchFamily="2" charset="2"/>
              </a:rPr>
              <a:t> No strategy is superior – strategy has to match the environment (right technology, structure, organizational culture, management systems)  + the organization's goals. All levels of organizational members need to be aware of the strategy.</a:t>
            </a:r>
            <a:endParaRPr lang="en-US" dirty="0" smtClean="0"/>
          </a:p>
          <a:p>
            <a:endParaRPr lang="en-US" dirty="0"/>
          </a:p>
        </p:txBody>
      </p:sp>
      <p:sp>
        <p:nvSpPr>
          <p:cNvPr id="4" name="Slide Number Placeholder 3"/>
          <p:cNvSpPr>
            <a:spLocks noGrp="1"/>
          </p:cNvSpPr>
          <p:nvPr>
            <p:ph type="sldNum" sz="quarter" idx="10"/>
          </p:nvPr>
        </p:nvSpPr>
        <p:spPr/>
        <p:txBody>
          <a:bodyPr/>
          <a:lstStyle/>
          <a:p>
            <a:fld id="{4A68C1EB-F808-46C9-8C62-44C23A075C09}" type="slidenum">
              <a:rPr lang="en-US" smtClean="0"/>
              <a:t>2</a:t>
            </a:fld>
            <a:endParaRPr lang="en-US"/>
          </a:p>
        </p:txBody>
      </p:sp>
    </p:spTree>
    <p:extLst>
      <p:ext uri="{BB962C8B-B14F-4D97-AF65-F5344CB8AC3E}">
        <p14:creationId xmlns:p14="http://schemas.microsoft.com/office/powerpoint/2010/main" val="4282689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The value chain </a:t>
            </a:r>
            <a:r>
              <a:rPr lang="en-US" dirty="0" smtClean="0"/>
              <a:t>= activities that a firm uses to design, produce, market and support its product, when trying to pursue low cost strategy, can assess costs associated with each component of the value chain &amp; correct internal cost disadvantages (doing something better / cheaper) </a:t>
            </a:r>
            <a:r>
              <a:rPr lang="en-US" dirty="0" smtClean="0">
                <a:sym typeface="Wingdings" panose="05000000000000000000" pitchFamily="2" charset="2"/>
              </a:rPr>
              <a:t> one was to do that is to OUTSOURCE a component (ex. R&amp;D to India or Singapore with low cost engineers, Manufacturing to low labor cost locations etc.)</a:t>
            </a:r>
            <a:endParaRPr lang="en-US" dirty="0" smtClean="0"/>
          </a:p>
          <a:p>
            <a:endParaRPr lang="en-US" dirty="0" smtClean="0"/>
          </a:p>
          <a:p>
            <a:r>
              <a:rPr lang="en-US" dirty="0" smtClean="0"/>
              <a:t>DINSTINCTIVE COMPETENCIES: strengths anywhere in the values chain. Comes from </a:t>
            </a:r>
          </a:p>
          <a:p>
            <a:r>
              <a:rPr lang="en-US" dirty="0" smtClean="0"/>
              <a:t>- </a:t>
            </a:r>
            <a:r>
              <a:rPr lang="en-US" b="1" dirty="0" smtClean="0"/>
              <a:t>Resources</a:t>
            </a:r>
            <a:r>
              <a:rPr lang="en-US" dirty="0" smtClean="0"/>
              <a:t>: tangible assets (employees, capital) &amp; intangible assets (reputation, patents)</a:t>
            </a:r>
          </a:p>
          <a:p>
            <a:r>
              <a:rPr lang="en-US" b="1" dirty="0" smtClean="0"/>
              <a:t>- Capabilities: </a:t>
            </a:r>
            <a:r>
              <a:rPr lang="en-US" dirty="0" smtClean="0"/>
              <a:t>capability to coordinate resources in ways that reduce cost or differentiate output</a:t>
            </a:r>
          </a:p>
          <a:p>
            <a:endParaRPr lang="en-US" b="1" dirty="0" smtClean="0"/>
          </a:p>
          <a:p>
            <a:r>
              <a:rPr lang="en-US" dirty="0" smtClean="0"/>
              <a:t>Competitive advantage is </a:t>
            </a:r>
            <a:r>
              <a:rPr lang="en-US" b="1" dirty="0" smtClean="0"/>
              <a:t>sustainable </a:t>
            </a:r>
            <a:r>
              <a:rPr lang="en-US" dirty="0" smtClean="0"/>
              <a:t>if it is hard to copy / imitate</a:t>
            </a:r>
            <a:endParaRPr lang="en-US" b="1" dirty="0"/>
          </a:p>
        </p:txBody>
      </p:sp>
      <p:sp>
        <p:nvSpPr>
          <p:cNvPr id="4" name="Slide Number Placeholder 3"/>
          <p:cNvSpPr>
            <a:spLocks noGrp="1"/>
          </p:cNvSpPr>
          <p:nvPr>
            <p:ph type="sldNum" sz="quarter" idx="10"/>
          </p:nvPr>
        </p:nvSpPr>
        <p:spPr/>
        <p:txBody>
          <a:bodyPr/>
          <a:lstStyle/>
          <a:p>
            <a:fld id="{4A68C1EB-F808-46C9-8C62-44C23A075C09}" type="slidenum">
              <a:rPr lang="en-US" smtClean="0"/>
              <a:t>3</a:t>
            </a:fld>
            <a:endParaRPr lang="en-US"/>
          </a:p>
        </p:txBody>
      </p:sp>
    </p:spTree>
    <p:extLst>
      <p:ext uri="{BB962C8B-B14F-4D97-AF65-F5344CB8AC3E}">
        <p14:creationId xmlns:p14="http://schemas.microsoft.com/office/powerpoint/2010/main" val="3673782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Degree of competition in the industry</a:t>
            </a:r>
            <a:r>
              <a:rPr lang="en-US" dirty="0" smtClean="0"/>
              <a:t>: automotive industry</a:t>
            </a:r>
          </a:p>
          <a:p>
            <a:r>
              <a:rPr lang="en-US" b="1" dirty="0" smtClean="0"/>
              <a:t>Threat of new entrants </a:t>
            </a:r>
            <a:r>
              <a:rPr lang="en-US" dirty="0" smtClean="0"/>
              <a:t>(barriers to entry):  ex. Chinese car manufacturing is significant but barriers to entry into US market (no established dealers, low cost but also low features do not appeal to US consumer – no AC, power windows + safety features not up to US standard)</a:t>
            </a:r>
          </a:p>
          <a:p>
            <a:r>
              <a:rPr lang="en-US" b="1" dirty="0" smtClean="0"/>
              <a:t>Buyers’ bargaining power: </a:t>
            </a:r>
            <a:r>
              <a:rPr lang="en-US" dirty="0" smtClean="0"/>
              <a:t>buyers becoming increasingly sophisticated</a:t>
            </a:r>
          </a:p>
          <a:p>
            <a:r>
              <a:rPr lang="en-US" b="1" dirty="0" smtClean="0"/>
              <a:t>Suppliers’ bargaining power</a:t>
            </a:r>
            <a:r>
              <a:rPr lang="en-US" dirty="0" smtClean="0"/>
              <a:t>: suppliers can have power if they can exert influence over competition within the industry (ex. DeBeers controlling diamond supply)</a:t>
            </a:r>
          </a:p>
          <a:p>
            <a:r>
              <a:rPr lang="en-US" b="1" dirty="0" smtClean="0"/>
              <a:t>Threat of substitutes</a:t>
            </a:r>
            <a:r>
              <a:rPr lang="en-US" dirty="0" smtClean="0"/>
              <a:t>: alternatives to your product/service (ex. Netflix threatened by amazon prime and others)</a:t>
            </a:r>
          </a:p>
          <a:p>
            <a:endParaRPr lang="en-US" dirty="0"/>
          </a:p>
        </p:txBody>
      </p:sp>
      <p:sp>
        <p:nvSpPr>
          <p:cNvPr id="4" name="Slide Number Placeholder 3"/>
          <p:cNvSpPr>
            <a:spLocks noGrp="1"/>
          </p:cNvSpPr>
          <p:nvPr>
            <p:ph type="sldNum" sz="quarter" idx="10"/>
          </p:nvPr>
        </p:nvSpPr>
        <p:spPr/>
        <p:txBody>
          <a:bodyPr/>
          <a:lstStyle/>
          <a:p>
            <a:fld id="{4A68C1EB-F808-46C9-8C62-44C23A075C09}" type="slidenum">
              <a:rPr lang="en-US" smtClean="0"/>
              <a:t>4</a:t>
            </a:fld>
            <a:endParaRPr lang="en-US"/>
          </a:p>
        </p:txBody>
      </p:sp>
    </p:spTree>
    <p:extLst>
      <p:ext uri="{BB962C8B-B14F-4D97-AF65-F5344CB8AC3E}">
        <p14:creationId xmlns:p14="http://schemas.microsoft.com/office/powerpoint/2010/main" val="3953458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03892" y="4395706"/>
            <a:ext cx="6185308" cy="4590815"/>
          </a:xfrm>
        </p:spPr>
        <p:txBody>
          <a:bodyPr/>
          <a:lstStyle/>
          <a:p>
            <a:r>
              <a:rPr lang="en-US" b="1" dirty="0" smtClean="0"/>
              <a:t>STERENGTH</a:t>
            </a:r>
            <a:r>
              <a:rPr lang="en-US" dirty="0" smtClean="0"/>
              <a:t>: distinctive capability, resource, skills advantage relative to competitors</a:t>
            </a:r>
          </a:p>
          <a:p>
            <a:r>
              <a:rPr lang="en-US" dirty="0" smtClean="0"/>
              <a:t>Strengths can come from technological superiority, innovative products, efficiencies / low cost, HR capabilities, marketing strengths etc.</a:t>
            </a:r>
          </a:p>
          <a:p>
            <a:r>
              <a:rPr lang="en-US" b="1" dirty="0" smtClean="0"/>
              <a:t>WEAKNESS</a:t>
            </a:r>
            <a:r>
              <a:rPr lang="en-US" dirty="0" smtClean="0"/>
              <a:t>: disadvantage relative to competitors</a:t>
            </a:r>
          </a:p>
          <a:p>
            <a:r>
              <a:rPr lang="en-US" b="1" dirty="0" smtClean="0"/>
              <a:t>OPPORTUNITIES</a:t>
            </a:r>
            <a:r>
              <a:rPr lang="en-US" dirty="0" smtClean="0"/>
              <a:t>: favorable conditions in environment</a:t>
            </a:r>
          </a:p>
          <a:p>
            <a:r>
              <a:rPr lang="en-US" b="1" dirty="0" smtClean="0"/>
              <a:t>THREATS</a:t>
            </a:r>
            <a:r>
              <a:rPr lang="en-US" dirty="0" smtClean="0"/>
              <a:t>: unfavorable conditions in environment </a:t>
            </a:r>
          </a:p>
          <a:p>
            <a:pPr marL="174708" indent="-174708">
              <a:buFont typeface="Wingdings" panose="05000000000000000000" pitchFamily="2" charset="2"/>
              <a:buChar char="à"/>
            </a:pPr>
            <a:r>
              <a:rPr lang="en-US" dirty="0" smtClean="0">
                <a:sym typeface="Wingdings" panose="05000000000000000000" pitchFamily="2" charset="2"/>
              </a:rPr>
              <a:t>Can be driven by change in environment (new competitors, technological advancements, political change, import regulations)</a:t>
            </a:r>
          </a:p>
          <a:p>
            <a:pPr marL="174708" indent="-174708">
              <a:buFont typeface="Wingdings" panose="05000000000000000000" pitchFamily="2" charset="2"/>
              <a:buChar char="à"/>
            </a:pPr>
            <a:endParaRPr lang="en-US" dirty="0">
              <a:sym typeface="Wingdings" panose="05000000000000000000" pitchFamily="2" charset="2"/>
            </a:endParaRPr>
          </a:p>
          <a:p>
            <a:pPr marL="174708" indent="-174708">
              <a:buFont typeface="Wingdings" panose="05000000000000000000" pitchFamily="2" charset="2"/>
              <a:buChar char="à"/>
            </a:pPr>
            <a:r>
              <a:rPr lang="en-US" dirty="0" smtClean="0">
                <a:sym typeface="Wingdings" panose="05000000000000000000" pitchFamily="2" charset="2"/>
              </a:rPr>
              <a:t> SWOT in international context is </a:t>
            </a:r>
            <a:r>
              <a:rPr lang="en-US" u="sng" dirty="0" smtClean="0">
                <a:sym typeface="Wingdings" panose="05000000000000000000" pitchFamily="2" charset="2"/>
              </a:rPr>
              <a:t>more complex  </a:t>
            </a:r>
            <a:r>
              <a:rPr lang="en-US" dirty="0" smtClean="0">
                <a:sym typeface="Wingdings" panose="05000000000000000000" pitchFamily="2" charset="2"/>
              </a:rPr>
              <a:t>given </a:t>
            </a:r>
          </a:p>
          <a:p>
            <a:pPr marL="174708" indent="-174708">
              <a:buFont typeface="Arial" panose="020B0604020202020204" pitchFamily="34" charset="0"/>
              <a:buChar char="•"/>
            </a:pPr>
            <a:r>
              <a:rPr lang="en-US" dirty="0" smtClean="0">
                <a:sym typeface="Wingdings" panose="05000000000000000000" pitchFamily="2" charset="2"/>
              </a:rPr>
              <a:t>Each country has its own opportunities &amp; threats</a:t>
            </a:r>
          </a:p>
          <a:p>
            <a:pPr marL="174708" indent="-174708">
              <a:buFont typeface="Arial" panose="020B0604020202020204" pitchFamily="34" charset="0"/>
              <a:buChar char="•"/>
            </a:pPr>
            <a:r>
              <a:rPr lang="en-US" dirty="0" smtClean="0">
                <a:sym typeface="Wingdings" panose="05000000000000000000" pitchFamily="2" charset="2"/>
              </a:rPr>
              <a:t>Exchange rates are volatile</a:t>
            </a:r>
          </a:p>
          <a:p>
            <a:pPr marL="174708" indent="-174708">
              <a:buFont typeface="Arial" panose="020B0604020202020204" pitchFamily="34" charset="0"/>
              <a:buChar char="•"/>
            </a:pPr>
            <a:r>
              <a:rPr lang="en-US" dirty="0" smtClean="0">
                <a:sym typeface="Wingdings" panose="05000000000000000000" pitchFamily="2" charset="2"/>
              </a:rPr>
              <a:t>Import / export barriers exist</a:t>
            </a:r>
          </a:p>
          <a:p>
            <a:pPr marL="174708" indent="-174708">
              <a:buFont typeface="Arial" panose="020B0604020202020204" pitchFamily="34" charset="0"/>
              <a:buChar char="•"/>
            </a:pPr>
            <a:r>
              <a:rPr lang="en-US" dirty="0" smtClean="0">
                <a:sym typeface="Wingdings" panose="05000000000000000000" pitchFamily="2" charset="2"/>
              </a:rPr>
              <a:t>Local inflation</a:t>
            </a:r>
          </a:p>
          <a:p>
            <a:pPr marL="174708" indent="-174708">
              <a:buFont typeface="Arial" panose="020B0604020202020204" pitchFamily="34" charset="0"/>
              <a:buChar char="•"/>
            </a:pPr>
            <a:r>
              <a:rPr lang="en-US" dirty="0" smtClean="0">
                <a:sym typeface="Wingdings" panose="05000000000000000000" pitchFamily="2" charset="2"/>
              </a:rPr>
              <a:t>Government changes</a:t>
            </a:r>
          </a:p>
          <a:p>
            <a:pPr marL="174708" indent="-174708">
              <a:buFont typeface="Arial" panose="020B0604020202020204" pitchFamily="34" charset="0"/>
              <a:buChar char="•"/>
            </a:pPr>
            <a:r>
              <a:rPr lang="en-US" dirty="0" smtClean="0">
                <a:sym typeface="Wingdings" panose="05000000000000000000" pitchFamily="2" charset="2"/>
              </a:rPr>
              <a:t>Can have different strategies in different markets (countries)</a:t>
            </a:r>
          </a:p>
          <a:p>
            <a:pPr algn="ctr"/>
            <a:r>
              <a:rPr lang="en-US" dirty="0" smtClean="0"/>
              <a:t>Relative Market Share</a:t>
            </a:r>
          </a:p>
          <a:p>
            <a:r>
              <a:rPr lang="en-US" dirty="0"/>
              <a:t> </a:t>
            </a:r>
            <a:r>
              <a:rPr lang="en-US" dirty="0" smtClean="0"/>
              <a:t>                                     HIGH                                                      LOW</a:t>
            </a:r>
          </a:p>
          <a:p>
            <a:pPr algn="ctr"/>
            <a:endParaRPr lang="en-US" dirty="0"/>
          </a:p>
          <a:p>
            <a:pPr algn="ctr"/>
            <a:endParaRPr lang="en-US" dirty="0"/>
          </a:p>
        </p:txBody>
      </p:sp>
      <p:sp>
        <p:nvSpPr>
          <p:cNvPr id="4" name="Slide Number Placeholder 3"/>
          <p:cNvSpPr>
            <a:spLocks noGrp="1"/>
          </p:cNvSpPr>
          <p:nvPr>
            <p:ph type="sldNum" sz="quarter" idx="10"/>
          </p:nvPr>
        </p:nvSpPr>
        <p:spPr/>
        <p:txBody>
          <a:bodyPr/>
          <a:lstStyle/>
          <a:p>
            <a:fld id="{40C973F2-ECE3-4906-81E7-CFFC8BC2751F}" type="slidenum">
              <a:rPr lang="en-US" smtClean="0"/>
              <a:t>5</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685337131"/>
              </p:ext>
            </p:extLst>
          </p:nvPr>
        </p:nvGraphicFramePr>
        <p:xfrm>
          <a:off x="816258" y="7804207"/>
          <a:ext cx="4673600" cy="929640"/>
        </p:xfrm>
        <a:graphic>
          <a:graphicData uri="http://schemas.openxmlformats.org/drawingml/2006/table">
            <a:tbl>
              <a:tblPr firstRow="1" bandRow="1">
                <a:tableStyleId>{5C22544A-7EE6-4342-B048-85BDC9FD1C3A}</a:tableStyleId>
              </a:tblPr>
              <a:tblGrid>
                <a:gridCol w="2336800">
                  <a:extLst>
                    <a:ext uri="{9D8B030D-6E8A-4147-A177-3AD203B41FA5}">
                      <a16:colId xmlns:a16="http://schemas.microsoft.com/office/drawing/2014/main" val="20000"/>
                    </a:ext>
                  </a:extLst>
                </a:gridCol>
                <a:gridCol w="2336800">
                  <a:extLst>
                    <a:ext uri="{9D8B030D-6E8A-4147-A177-3AD203B41FA5}">
                      <a16:colId xmlns:a16="http://schemas.microsoft.com/office/drawing/2014/main" val="20001"/>
                    </a:ext>
                  </a:extLst>
                </a:gridCol>
              </a:tblGrid>
              <a:tr h="464820">
                <a:tc>
                  <a:txBody>
                    <a:bodyPr/>
                    <a:lstStyle/>
                    <a:p>
                      <a:pPr algn="ctr"/>
                      <a:r>
                        <a:rPr lang="en-US" sz="1200" dirty="0" smtClean="0"/>
                        <a:t>STAR</a:t>
                      </a:r>
                    </a:p>
                    <a:p>
                      <a:pPr algn="ctr"/>
                      <a:r>
                        <a:rPr lang="en-US" sz="1200" dirty="0" smtClean="0"/>
                        <a:t>Invest &amp; Expand</a:t>
                      </a:r>
                      <a:endParaRPr lang="en-US" sz="1200" dirty="0"/>
                    </a:p>
                  </a:txBody>
                  <a:tcPr marL="93472" marR="93472" marT="46482" marB="46482"/>
                </a:tc>
                <a:tc>
                  <a:txBody>
                    <a:bodyPr/>
                    <a:lstStyle/>
                    <a:p>
                      <a:pPr algn="ctr"/>
                      <a:r>
                        <a:rPr lang="en-US" sz="1200" dirty="0" smtClean="0"/>
                        <a:t>PROBLEM CHILD</a:t>
                      </a:r>
                    </a:p>
                    <a:p>
                      <a:pPr algn="ctr"/>
                      <a:r>
                        <a:rPr lang="en-US" sz="1200" dirty="0" smtClean="0"/>
                        <a:t>Invest &amp; expand or divest</a:t>
                      </a:r>
                      <a:endParaRPr lang="en-US" sz="1200" dirty="0"/>
                    </a:p>
                  </a:txBody>
                  <a:tcPr marL="93472" marR="93472" marT="46482" marB="46482"/>
                </a:tc>
                <a:extLst>
                  <a:ext uri="{0D108BD9-81ED-4DB2-BD59-A6C34878D82A}">
                    <a16:rowId xmlns:a16="http://schemas.microsoft.com/office/drawing/2014/main" val="10000"/>
                  </a:ext>
                </a:extLst>
              </a:tr>
              <a:tr h="464820">
                <a:tc>
                  <a:txBody>
                    <a:bodyPr/>
                    <a:lstStyle/>
                    <a:p>
                      <a:pPr algn="ctr"/>
                      <a:r>
                        <a:rPr lang="en-US" sz="1200" dirty="0" smtClean="0"/>
                        <a:t>CASH COW</a:t>
                      </a:r>
                    </a:p>
                    <a:p>
                      <a:pPr algn="ctr"/>
                      <a:r>
                        <a:rPr lang="en-US" sz="1200" dirty="0" smtClean="0"/>
                        <a:t>Defend &amp; harvest</a:t>
                      </a:r>
                      <a:endParaRPr lang="en-US" sz="1200" dirty="0"/>
                    </a:p>
                  </a:txBody>
                  <a:tcPr marL="93472" marR="93472" marT="46482" marB="46482"/>
                </a:tc>
                <a:tc>
                  <a:txBody>
                    <a:bodyPr/>
                    <a:lstStyle/>
                    <a:p>
                      <a:pPr algn="ctr"/>
                      <a:r>
                        <a:rPr lang="en-US" sz="1200" dirty="0" smtClean="0"/>
                        <a:t>DOG</a:t>
                      </a:r>
                    </a:p>
                    <a:p>
                      <a:pPr algn="ctr"/>
                      <a:r>
                        <a:rPr lang="en-US" sz="1200" dirty="0" smtClean="0"/>
                        <a:t>divest</a:t>
                      </a:r>
                      <a:endParaRPr lang="en-US" sz="1200" dirty="0"/>
                    </a:p>
                  </a:txBody>
                  <a:tcPr marL="93472" marR="93472" marT="46482" marB="46482"/>
                </a:tc>
                <a:extLst>
                  <a:ext uri="{0D108BD9-81ED-4DB2-BD59-A6C34878D82A}">
                    <a16:rowId xmlns:a16="http://schemas.microsoft.com/office/drawing/2014/main" val="10001"/>
                  </a:ext>
                </a:extLst>
              </a:tr>
            </a:tbl>
          </a:graphicData>
        </a:graphic>
      </p:graphicFrame>
      <p:sp>
        <p:nvSpPr>
          <p:cNvPr id="6" name="TextBox 5"/>
          <p:cNvSpPr txBox="1"/>
          <p:nvPr/>
        </p:nvSpPr>
        <p:spPr>
          <a:xfrm rot="5400000">
            <a:off x="5367627" y="7739671"/>
            <a:ext cx="1505926" cy="660694"/>
          </a:xfrm>
          <a:prstGeom prst="rect">
            <a:avLst/>
          </a:prstGeom>
          <a:noFill/>
        </p:spPr>
        <p:txBody>
          <a:bodyPr wrap="none" lIns="93177" tIns="46589" rIns="93177" bIns="46589" rtlCol="0">
            <a:spAutoFit/>
          </a:bodyPr>
          <a:lstStyle/>
          <a:p>
            <a:r>
              <a:rPr lang="en-US" sz="1200" dirty="0"/>
              <a:t>Industry growth rate</a:t>
            </a:r>
          </a:p>
          <a:p>
            <a:endParaRPr lang="en-US" sz="1200" dirty="0"/>
          </a:p>
          <a:p>
            <a:r>
              <a:rPr lang="en-US" sz="1200" dirty="0"/>
              <a:t>HIGH                   LOW</a:t>
            </a:r>
            <a:endParaRPr lang="en-US" sz="1200" dirty="0"/>
          </a:p>
        </p:txBody>
      </p:sp>
    </p:spTree>
    <p:extLst>
      <p:ext uri="{BB962C8B-B14F-4D97-AF65-F5344CB8AC3E}">
        <p14:creationId xmlns:p14="http://schemas.microsoft.com/office/powerpoint/2010/main" val="3800852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6600" y="685800"/>
            <a:ext cx="5537200" cy="3114675"/>
          </a:xfrm>
        </p:spPr>
      </p:sp>
      <p:sp>
        <p:nvSpPr>
          <p:cNvPr id="3" name="Notes Placeholder 2"/>
          <p:cNvSpPr>
            <a:spLocks noGrp="1"/>
          </p:cNvSpPr>
          <p:nvPr>
            <p:ph type="body" idx="1"/>
          </p:nvPr>
        </p:nvSpPr>
        <p:spPr>
          <a:xfrm>
            <a:off x="230940" y="3974211"/>
            <a:ext cx="6346864" cy="5147882"/>
          </a:xfrm>
        </p:spPr>
        <p:txBody>
          <a:bodyPr/>
          <a:lstStyle/>
          <a:p>
            <a:r>
              <a:rPr lang="en-US" b="1" dirty="0" smtClean="0"/>
              <a:t>Local responsiveness</a:t>
            </a:r>
            <a:r>
              <a:rPr lang="en-US" dirty="0" smtClean="0"/>
              <a:t>: pressures to respond to unique needs of markets in different countries, tailor products/services to local tastes (ex. Sharing ownership with local firm due to governmental regulations)</a:t>
            </a:r>
          </a:p>
          <a:p>
            <a:endParaRPr lang="en-US" baseline="0" dirty="0">
              <a:sym typeface="Wingdings" panose="05000000000000000000" pitchFamily="2" charset="2"/>
            </a:endParaRPr>
          </a:p>
          <a:p>
            <a:r>
              <a:rPr lang="en-US" b="1" dirty="0" smtClean="0">
                <a:sym typeface="Wingdings" panose="05000000000000000000" pitchFamily="2" charset="2"/>
              </a:rPr>
              <a:t>Global integration</a:t>
            </a:r>
            <a:r>
              <a:rPr lang="en-US" dirty="0" smtClean="0">
                <a:sym typeface="Wingdings" panose="05000000000000000000" pitchFamily="2" charset="2"/>
              </a:rPr>
              <a:t>: efficiency pressures to operate similarly throughout the world. Reduce cost by using standard products, promotions, and distribution channels in all markets (can maximize benefit from value chain by locating R&amp;D, HQ, production, distribution anywhere)</a:t>
            </a:r>
          </a:p>
          <a:p>
            <a:endParaRPr lang="en-US" dirty="0">
              <a:sym typeface="Wingdings" panose="05000000000000000000" pitchFamily="2" charset="2"/>
            </a:endParaRPr>
          </a:p>
          <a:p>
            <a:pPr marL="349415" indent="-349415">
              <a:buFont typeface="Arial" panose="020B0604020202020204" pitchFamily="34" charset="0"/>
              <a:buChar char="•"/>
            </a:pPr>
            <a:r>
              <a:rPr lang="en-US" b="1" dirty="0" smtClean="0"/>
              <a:t>Multi-domestic Strategy</a:t>
            </a:r>
            <a:r>
              <a:rPr lang="en-US" dirty="0" smtClean="0"/>
              <a:t>: top priority local responsiveness. Expensive strategy, operating as separate </a:t>
            </a:r>
            <a:r>
              <a:rPr lang="en-US" dirty="0" smtClean="0"/>
              <a:t>companies (Ex. </a:t>
            </a:r>
            <a:r>
              <a:rPr lang="en-US" dirty="0" err="1" smtClean="0"/>
              <a:t>WalMart</a:t>
            </a:r>
            <a:r>
              <a:rPr lang="en-US" dirty="0" smtClean="0"/>
              <a:t> vs. Tesco in Korea + LG)</a:t>
            </a:r>
            <a:endParaRPr lang="en-US" dirty="0" smtClean="0"/>
          </a:p>
          <a:p>
            <a:pPr marL="349415" indent="-349415">
              <a:buFont typeface="Arial" panose="020B0604020202020204" pitchFamily="34" charset="0"/>
              <a:buChar char="•"/>
            </a:pPr>
            <a:r>
              <a:rPr lang="en-US" b="1" dirty="0" smtClean="0"/>
              <a:t>Transnational Strategy: </a:t>
            </a:r>
            <a:r>
              <a:rPr lang="en-US" dirty="0" smtClean="0"/>
              <a:t>seeking location advantages (locate value chain components </a:t>
            </a:r>
            <a:r>
              <a:rPr lang="en-US" u="sng" dirty="0" smtClean="0"/>
              <a:t>anywhere</a:t>
            </a:r>
            <a:r>
              <a:rPr lang="en-US" dirty="0" smtClean="0"/>
              <a:t> for “better/cheaper”) + gaining economic efficiencies from operating worldwide. Ex. Coca-Cola – requires significant coordination (costly) to control dispersed value chain functions</a:t>
            </a:r>
            <a:endParaRPr lang="en-US" b="1" dirty="0" smtClean="0"/>
          </a:p>
          <a:p>
            <a:pPr marL="349415" indent="-349415">
              <a:buFont typeface="Arial" panose="020B0604020202020204" pitchFamily="34" charset="0"/>
              <a:buChar char="•"/>
            </a:pPr>
            <a:r>
              <a:rPr lang="en-US" b="1" dirty="0" smtClean="0"/>
              <a:t>International Strategy: </a:t>
            </a:r>
            <a:r>
              <a:rPr lang="en-US" dirty="0" smtClean="0"/>
              <a:t>sell </a:t>
            </a:r>
            <a:r>
              <a:rPr lang="en-US" u="sng" dirty="0" smtClean="0"/>
              <a:t>global products </a:t>
            </a:r>
            <a:r>
              <a:rPr lang="en-US" dirty="0" smtClean="0"/>
              <a:t>and use similar marketing world wide (</a:t>
            </a:r>
            <a:r>
              <a:rPr lang="en-US" dirty="0" smtClean="0"/>
              <a:t>toys-R-us &amp; Boeing), </a:t>
            </a:r>
            <a:r>
              <a:rPr lang="en-US" dirty="0" smtClean="0"/>
              <a:t>upstream and support activities of the value chain tend to be located in </a:t>
            </a:r>
            <a:r>
              <a:rPr lang="en-US" dirty="0" smtClean="0"/>
              <a:t>HQ </a:t>
            </a:r>
            <a:r>
              <a:rPr lang="en-US" dirty="0" smtClean="0"/>
              <a:t>home country). Centralizing key activities reduces complexity and cost of </a:t>
            </a:r>
            <a:r>
              <a:rPr lang="en-US" dirty="0" smtClean="0"/>
              <a:t>coordination. Boeing tried using a more transnational strategy w/787 </a:t>
            </a:r>
            <a:r>
              <a:rPr lang="en-US" dirty="0" err="1" smtClean="0"/>
              <a:t>dreamliner</a:t>
            </a:r>
            <a:r>
              <a:rPr lang="en-US" dirty="0" smtClean="0"/>
              <a:t> which was delayed due to coordination challenges</a:t>
            </a:r>
            <a:endParaRPr lang="en-US" b="1" dirty="0" smtClean="0"/>
          </a:p>
          <a:p>
            <a:pPr marL="349415" indent="-349415">
              <a:buFont typeface="Arial" panose="020B0604020202020204" pitchFamily="34" charset="0"/>
              <a:buChar char="•"/>
            </a:pPr>
            <a:r>
              <a:rPr lang="en-US" b="1" dirty="0" smtClean="0"/>
              <a:t>Regional Strategy: </a:t>
            </a:r>
            <a:r>
              <a:rPr lang="en-US" dirty="0" smtClean="0"/>
              <a:t>regional focus, gives some benefits of cost cutting from global integration but also allows to remain regionally responsive (facilitated by regional trading blocks such as NAFTA). </a:t>
            </a:r>
          </a:p>
          <a:p>
            <a:r>
              <a:rPr lang="en-US" b="1" dirty="0" smtClean="0"/>
              <a:t>Strategy choice is driven by level of globalization of an industry </a:t>
            </a:r>
            <a:r>
              <a:rPr lang="en-US" dirty="0" smtClean="0"/>
              <a:t>(are there global markets?, are competitors global? Etc.). International &amp; transitional tend to </a:t>
            </a:r>
            <a:r>
              <a:rPr lang="en-US" dirty="0" smtClean="0"/>
              <a:t>perform </a:t>
            </a:r>
            <a:r>
              <a:rPr lang="en-US" dirty="0" smtClean="0"/>
              <a:t>better by offering cheaper and higher quality products</a:t>
            </a:r>
            <a:endParaRPr lang="en-US" b="1" dirty="0" smtClean="0"/>
          </a:p>
          <a:p>
            <a:endParaRPr lang="en-US" dirty="0" smtClean="0"/>
          </a:p>
          <a:p>
            <a:endParaRPr lang="en-US" dirty="0" smtClean="0">
              <a:sym typeface="Wingdings" panose="05000000000000000000" pitchFamily="2" charset="2"/>
            </a:endParaRPr>
          </a:p>
          <a:p>
            <a:endParaRPr lang="en-US" baseline="0" dirty="0" smtClean="0">
              <a:sym typeface="Wingdings" panose="05000000000000000000" pitchFamily="2" charset="2"/>
            </a:endParaRPr>
          </a:p>
        </p:txBody>
      </p:sp>
      <p:sp>
        <p:nvSpPr>
          <p:cNvPr id="4" name="Slide Number Placeholder 3"/>
          <p:cNvSpPr>
            <a:spLocks noGrp="1"/>
          </p:cNvSpPr>
          <p:nvPr>
            <p:ph type="sldNum" sz="quarter" idx="10"/>
          </p:nvPr>
        </p:nvSpPr>
        <p:spPr/>
        <p:txBody>
          <a:bodyPr/>
          <a:lstStyle/>
          <a:p>
            <a:fld id="{F18A8D13-0228-4969-B5EA-9F64432B3CB7}" type="slidenum">
              <a:rPr lang="en-US" smtClean="0"/>
              <a:pPr/>
              <a:t>6</a:t>
            </a:fld>
            <a:endParaRPr lang="en-US"/>
          </a:p>
        </p:txBody>
      </p:sp>
    </p:spTree>
    <p:extLst>
      <p:ext uri="{BB962C8B-B14F-4D97-AF65-F5344CB8AC3E}">
        <p14:creationId xmlns:p14="http://schemas.microsoft.com/office/powerpoint/2010/main" val="913110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899698" cy="4356074"/>
          </a:xfrm>
        </p:spPr>
        <p:txBody>
          <a:bodyPr/>
          <a:lstStyle/>
          <a:p>
            <a:r>
              <a:rPr lang="en-US" b="1" dirty="0" smtClean="0"/>
              <a:t>Exporting</a:t>
            </a:r>
            <a:r>
              <a:rPr lang="en-US" dirty="0" smtClean="0"/>
              <a:t>: common in SMEs &amp; initial stages of internationalization</a:t>
            </a:r>
          </a:p>
          <a:p>
            <a:pPr lvl="1"/>
            <a:r>
              <a:rPr lang="en-US" dirty="0" smtClean="0"/>
              <a:t>Indirect exporting – through intermediary who connects </a:t>
            </a:r>
            <a:r>
              <a:rPr lang="en-US" dirty="0" smtClean="0"/>
              <a:t>MNC </a:t>
            </a:r>
            <a:r>
              <a:rPr lang="en-US" dirty="0" smtClean="0"/>
              <a:t>with distributors</a:t>
            </a:r>
          </a:p>
          <a:p>
            <a:pPr lvl="1"/>
            <a:r>
              <a:rPr lang="en-US" dirty="0" smtClean="0"/>
              <a:t>Direct exporting – direct contact with distributors (can lead to establishment of sales subsidiary) (more control but more expensive)</a:t>
            </a:r>
          </a:p>
          <a:p>
            <a:pPr lvl="1"/>
            <a:r>
              <a:rPr lang="en-US" dirty="0"/>
              <a:t>Exporting is easiest &amp; cheapest but not most profitable</a:t>
            </a:r>
          </a:p>
          <a:p>
            <a:r>
              <a:rPr lang="en-US" b="1" dirty="0" smtClean="0"/>
              <a:t>Licensing</a:t>
            </a:r>
            <a:r>
              <a:rPr lang="en-US" dirty="0" smtClean="0"/>
              <a:t>: license in exchange for royalties (Ex. Disney in Tokyo)</a:t>
            </a:r>
          </a:p>
          <a:p>
            <a:pPr lvl="1"/>
            <a:r>
              <a:rPr lang="en-US" u="sng" dirty="0" smtClean="0"/>
              <a:t>International franchising: </a:t>
            </a:r>
            <a:r>
              <a:rPr lang="en-US" dirty="0" smtClean="0"/>
              <a:t>franchise (like KFC, McDonalds, Holiday Inn)</a:t>
            </a:r>
            <a:endParaRPr lang="en-US" u="sng" dirty="0" smtClean="0"/>
          </a:p>
          <a:p>
            <a:pPr lvl="1"/>
            <a:r>
              <a:rPr lang="en-US" u="sng" dirty="0" smtClean="0"/>
              <a:t>Contract manufacturing: </a:t>
            </a:r>
            <a:r>
              <a:rPr lang="en-US" dirty="0" smtClean="0"/>
              <a:t>manufacturing according to HQ specifications, technology for sale in host country or region</a:t>
            </a:r>
            <a:endParaRPr lang="en-US" u="sng" dirty="0" smtClean="0"/>
          </a:p>
          <a:p>
            <a:pPr lvl="1"/>
            <a:r>
              <a:rPr lang="en-US" u="sng" dirty="0" smtClean="0"/>
              <a:t>Turnkey operations: </a:t>
            </a:r>
            <a:r>
              <a:rPr lang="en-US" dirty="0" smtClean="0"/>
              <a:t>MNC </a:t>
            </a:r>
            <a:r>
              <a:rPr lang="en-US" dirty="0" smtClean="0"/>
              <a:t>established operations, trains employees  and hands over to foreign owners (ex. Hydroelectric plant) </a:t>
            </a:r>
            <a:r>
              <a:rPr lang="en-US" i="1" dirty="0" smtClean="0"/>
              <a:t>low cost option but little control, opportunity cost, create new competitor, income is low</a:t>
            </a:r>
          </a:p>
          <a:p>
            <a:pPr lvl="1"/>
            <a:r>
              <a:rPr lang="en-US" i="1" dirty="0" smtClean="0"/>
              <a:t>Licensing works with older or soon to be obsolete technologies, way to overcome trade barriers (tariffs/quotas),  in politically  unstable destinations</a:t>
            </a:r>
          </a:p>
          <a:p>
            <a:r>
              <a:rPr lang="en-US" b="1" dirty="0" smtClean="0"/>
              <a:t>International Strategic Alliances: </a:t>
            </a:r>
            <a:r>
              <a:rPr lang="en-US" dirty="0" smtClean="0"/>
              <a:t>cooperative agreements between firms in different countries to participate in business activities (R&amp;D, sales, service, manufacturing) JVs</a:t>
            </a:r>
            <a:endParaRPr lang="en-US" b="1" dirty="0" smtClean="0"/>
          </a:p>
          <a:p>
            <a:r>
              <a:rPr lang="en-US" b="1" dirty="0" smtClean="0"/>
              <a:t>Foreign Direct Investment: </a:t>
            </a:r>
            <a:r>
              <a:rPr lang="en-US" dirty="0" smtClean="0"/>
              <a:t>MNC own part or all of an operation in another country. (JV is separate legal entity, FDI is not).</a:t>
            </a:r>
          </a:p>
          <a:p>
            <a:pPr marL="174708" indent="-174708">
              <a:buFont typeface="Arial" panose="020B0604020202020204" pitchFamily="34" charset="0"/>
              <a:buChar char="•"/>
            </a:pPr>
            <a:r>
              <a:rPr lang="en-US" u="sng" dirty="0" smtClean="0"/>
              <a:t>green field: </a:t>
            </a:r>
            <a:r>
              <a:rPr lang="en-US" dirty="0" smtClean="0"/>
              <a:t>implement own systems, hire &amp; train workers (slow). Common in emerging markets</a:t>
            </a:r>
          </a:p>
          <a:p>
            <a:pPr marL="174708" indent="-174708">
              <a:buFont typeface="Arial" panose="020B0604020202020204" pitchFamily="34" charset="0"/>
              <a:buChar char="•"/>
            </a:pPr>
            <a:r>
              <a:rPr lang="en-US" u="sng" dirty="0" smtClean="0"/>
              <a:t>brown field</a:t>
            </a:r>
            <a:r>
              <a:rPr lang="en-US" dirty="0" smtClean="0"/>
              <a:t>: acquire existing operation (quick but difficult to globally integrate). Common in developed nations</a:t>
            </a:r>
          </a:p>
          <a:p>
            <a:endParaRPr lang="en-US" b="1" dirty="0"/>
          </a:p>
        </p:txBody>
      </p:sp>
      <p:sp>
        <p:nvSpPr>
          <p:cNvPr id="4" name="Slide Number Placeholder 3"/>
          <p:cNvSpPr>
            <a:spLocks noGrp="1"/>
          </p:cNvSpPr>
          <p:nvPr>
            <p:ph type="sldNum" sz="quarter" idx="10"/>
          </p:nvPr>
        </p:nvSpPr>
        <p:spPr/>
        <p:txBody>
          <a:bodyPr/>
          <a:lstStyle/>
          <a:p>
            <a:fld id="{4A68C1EB-F808-46C9-8C62-44C23A075C09}" type="slidenum">
              <a:rPr lang="en-US" smtClean="0"/>
              <a:t>7</a:t>
            </a:fld>
            <a:endParaRPr lang="en-US"/>
          </a:p>
        </p:txBody>
      </p:sp>
    </p:spTree>
    <p:extLst>
      <p:ext uri="{BB962C8B-B14F-4D97-AF65-F5344CB8AC3E}">
        <p14:creationId xmlns:p14="http://schemas.microsoft.com/office/powerpoint/2010/main" val="1893346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t"/>
            <a:r>
              <a:rPr lang="en-US" b="1" dirty="0"/>
              <a:t>Advantages</a:t>
            </a:r>
            <a:endParaRPr lang="en-US" dirty="0"/>
          </a:p>
          <a:p>
            <a:pPr fontAlgn="t"/>
            <a:r>
              <a:rPr lang="en-US" b="1" dirty="0"/>
              <a:t>Disadvantages</a:t>
            </a:r>
            <a:endParaRPr lang="en-US" dirty="0"/>
          </a:p>
          <a:p>
            <a:pPr marL="174708" indent="-174708" fontAlgn="t">
              <a:buFont typeface="Arial" panose="020B0604020202020204" pitchFamily="34" charset="0"/>
              <a:buChar char="•"/>
            </a:pPr>
            <a:r>
              <a:rPr lang="en-US" dirty="0"/>
              <a:t>Loss of </a:t>
            </a:r>
            <a:r>
              <a:rPr lang="en-US" dirty="0" smtClean="0"/>
              <a:t>control – licensee may not comply with all guidelines</a:t>
            </a:r>
            <a:endParaRPr lang="en-US" dirty="0"/>
          </a:p>
          <a:p>
            <a:pPr marL="174708" indent="-174708" fontAlgn="t">
              <a:buFont typeface="Arial" panose="020B0604020202020204" pitchFamily="34" charset="0"/>
              <a:buChar char="•"/>
            </a:pPr>
            <a:r>
              <a:rPr lang="en-US" dirty="0"/>
              <a:t>Create new </a:t>
            </a:r>
            <a:r>
              <a:rPr lang="en-US" dirty="0" smtClean="0"/>
              <a:t>competitor – local laws do not always protect foreign MNCs + cost of litigation</a:t>
            </a:r>
            <a:endParaRPr lang="en-US" dirty="0"/>
          </a:p>
          <a:p>
            <a:pPr marL="174708" indent="-174708" fontAlgn="t">
              <a:buFont typeface="Arial" panose="020B0604020202020204" pitchFamily="34" charset="0"/>
              <a:buChar char="•"/>
            </a:pPr>
            <a:r>
              <a:rPr lang="en-US" dirty="0"/>
              <a:t>Limited </a:t>
            </a:r>
            <a:r>
              <a:rPr lang="en-US" dirty="0" smtClean="0"/>
              <a:t>income – royalties are typically limited</a:t>
            </a:r>
            <a:endParaRPr lang="en-US" dirty="0"/>
          </a:p>
          <a:p>
            <a:pPr marL="174708" indent="-174708" fontAlgn="t">
              <a:buFont typeface="Arial" panose="020B0604020202020204" pitchFamily="34" charset="0"/>
              <a:buChar char="•"/>
            </a:pPr>
            <a:r>
              <a:rPr lang="en-US" dirty="0"/>
              <a:t>Opportunity </a:t>
            </a:r>
            <a:r>
              <a:rPr lang="en-US" dirty="0" smtClean="0"/>
              <a:t>cost – eliminates future opportunity to enter market through other means such as export</a:t>
            </a:r>
            <a:endParaRPr lang="en-US" dirty="0"/>
          </a:p>
          <a:p>
            <a:endParaRPr lang="en-US" dirty="0"/>
          </a:p>
        </p:txBody>
      </p:sp>
      <p:sp>
        <p:nvSpPr>
          <p:cNvPr id="4" name="Slide Number Placeholder 3"/>
          <p:cNvSpPr>
            <a:spLocks noGrp="1"/>
          </p:cNvSpPr>
          <p:nvPr>
            <p:ph type="sldNum" sz="quarter" idx="10"/>
          </p:nvPr>
        </p:nvSpPr>
        <p:spPr/>
        <p:txBody>
          <a:bodyPr/>
          <a:lstStyle/>
          <a:p>
            <a:fld id="{4A68C1EB-F808-46C9-8C62-44C23A075C09}" type="slidenum">
              <a:rPr lang="en-US" smtClean="0"/>
              <a:t>8</a:t>
            </a:fld>
            <a:endParaRPr lang="en-US"/>
          </a:p>
        </p:txBody>
      </p:sp>
    </p:spTree>
    <p:extLst>
      <p:ext uri="{BB962C8B-B14F-4D97-AF65-F5344CB8AC3E}">
        <p14:creationId xmlns:p14="http://schemas.microsoft.com/office/powerpoint/2010/main" val="943426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508324"/>
            <a:ext cx="5608320" cy="3660458"/>
          </a:xfrm>
        </p:spPr>
        <p:txBody>
          <a:bodyPr/>
          <a:lstStyle/>
          <a:p>
            <a:pPr marL="174708" indent="-174708" fontAlgn="t">
              <a:buFont typeface="Wingdings" panose="05000000000000000000" pitchFamily="2" charset="2"/>
              <a:buChar char="à"/>
            </a:pPr>
            <a:endParaRPr lang="en-US" dirty="0"/>
          </a:p>
          <a:p>
            <a:endParaRPr lang="en-US" dirty="0"/>
          </a:p>
        </p:txBody>
      </p:sp>
      <p:sp>
        <p:nvSpPr>
          <p:cNvPr id="4" name="Slide Number Placeholder 3"/>
          <p:cNvSpPr>
            <a:spLocks noGrp="1"/>
          </p:cNvSpPr>
          <p:nvPr>
            <p:ph type="sldNum" sz="quarter" idx="10"/>
          </p:nvPr>
        </p:nvSpPr>
        <p:spPr/>
        <p:txBody>
          <a:bodyPr/>
          <a:lstStyle/>
          <a:p>
            <a:fld id="{4A68C1EB-F808-46C9-8C62-44C23A075C09}" type="slidenum">
              <a:rPr lang="en-US" smtClean="0"/>
              <a:t>9</a:t>
            </a:fld>
            <a:endParaRPr lang="en-US"/>
          </a:p>
        </p:txBody>
      </p:sp>
    </p:spTree>
    <p:extLst>
      <p:ext uri="{BB962C8B-B14F-4D97-AF65-F5344CB8AC3E}">
        <p14:creationId xmlns:p14="http://schemas.microsoft.com/office/powerpoint/2010/main" val="2889566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5/21/2018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2428" y="541176"/>
            <a:ext cx="10114384" cy="2641913"/>
          </a:xfrm>
        </p:spPr>
        <p:txBody>
          <a:bodyPr/>
          <a:lstStyle/>
          <a:p>
            <a:pPr algn="l"/>
            <a:r>
              <a:rPr lang="en-US" sz="4000" dirty="0" smtClean="0"/>
              <a:t>International Management:</a:t>
            </a:r>
            <a:br>
              <a:rPr lang="en-US" sz="4000" dirty="0" smtClean="0"/>
            </a:br>
            <a:r>
              <a:rPr lang="en-US" sz="4000" dirty="0" smtClean="0"/>
              <a:t>Strategic Management for MNCs</a:t>
            </a:r>
            <a:endParaRPr lang="en-US" sz="4000" dirty="0"/>
          </a:p>
        </p:txBody>
      </p:sp>
      <p:sp>
        <p:nvSpPr>
          <p:cNvPr id="3" name="Subtitle 2"/>
          <p:cNvSpPr>
            <a:spLocks noGrp="1"/>
          </p:cNvSpPr>
          <p:nvPr>
            <p:ph type="subTitle" idx="1"/>
          </p:nvPr>
        </p:nvSpPr>
        <p:spPr/>
        <p:txBody>
          <a:bodyPr>
            <a:noAutofit/>
          </a:bodyPr>
          <a:lstStyle/>
          <a:p>
            <a:pPr algn="l"/>
            <a:r>
              <a:rPr lang="en-US" sz="3000" dirty="0" smtClean="0">
                <a:solidFill>
                  <a:schemeClr val="tx1"/>
                </a:solidFill>
              </a:rPr>
              <a:t>Angers, France</a:t>
            </a:r>
          </a:p>
          <a:p>
            <a:pPr algn="l"/>
            <a:r>
              <a:rPr lang="en-US" sz="3000" dirty="0" smtClean="0">
                <a:solidFill>
                  <a:schemeClr val="tx1"/>
                </a:solidFill>
              </a:rPr>
              <a:t>Summer </a:t>
            </a:r>
            <a:r>
              <a:rPr lang="en-US" sz="3000" dirty="0" smtClean="0">
                <a:solidFill>
                  <a:schemeClr val="tx1"/>
                </a:solidFill>
              </a:rPr>
              <a:t>2018</a:t>
            </a:r>
            <a:endParaRPr lang="en-US" sz="3000" dirty="0">
              <a:solidFill>
                <a:schemeClr val="tx1"/>
              </a:solidFill>
            </a:endParaRPr>
          </a:p>
        </p:txBody>
      </p:sp>
    </p:spTree>
    <p:extLst>
      <p:ext uri="{BB962C8B-B14F-4D97-AF65-F5344CB8AC3E}">
        <p14:creationId xmlns:p14="http://schemas.microsoft.com/office/powerpoint/2010/main" val="618267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Risk versus Control</a:t>
            </a:r>
            <a:endParaRPr lang="en-US" dirty="0"/>
          </a:p>
        </p:txBody>
      </p:sp>
      <p:sp>
        <p:nvSpPr>
          <p:cNvPr id="3" name="Content Placeholder 2"/>
          <p:cNvSpPr>
            <a:spLocks noGrp="1"/>
          </p:cNvSpPr>
          <p:nvPr>
            <p:ph idx="1"/>
          </p:nvPr>
        </p:nvSpPr>
        <p:spPr>
          <a:xfrm>
            <a:off x="2773920" y="6041796"/>
            <a:ext cx="4046654" cy="361795"/>
          </a:xfrm>
        </p:spPr>
        <p:txBody>
          <a:bodyPr>
            <a:noAutofit/>
          </a:bodyPr>
          <a:lstStyle/>
          <a:p>
            <a:pPr marL="0" indent="0" algn="ctr">
              <a:buNone/>
            </a:pPr>
            <a:r>
              <a:rPr lang="en-US" sz="2000" b="1" dirty="0" smtClean="0">
                <a:solidFill>
                  <a:srgbClr val="FF0000"/>
                </a:solidFill>
              </a:rPr>
              <a:t>Control</a:t>
            </a:r>
            <a:endParaRPr lang="en-US" sz="2000" b="1" dirty="0">
              <a:solidFill>
                <a:srgbClr val="FF0000"/>
              </a:solidFill>
            </a:endParaRPr>
          </a:p>
        </p:txBody>
      </p:sp>
      <p:cxnSp>
        <p:nvCxnSpPr>
          <p:cNvPr id="9" name="Straight Connector 8"/>
          <p:cNvCxnSpPr/>
          <p:nvPr/>
        </p:nvCxnSpPr>
        <p:spPr>
          <a:xfrm>
            <a:off x="1481123" y="1795538"/>
            <a:ext cx="0" cy="3966547"/>
          </a:xfrm>
          <a:prstGeom prst="line">
            <a:avLst/>
          </a:prstGeom>
          <a:ln w="57150"/>
        </p:spPr>
        <p:style>
          <a:lnRef idx="3">
            <a:schemeClr val="accent1"/>
          </a:lnRef>
          <a:fillRef idx="0">
            <a:schemeClr val="accent1"/>
          </a:fillRef>
          <a:effectRef idx="2">
            <a:schemeClr val="accent1"/>
          </a:effectRef>
          <a:fontRef idx="minor">
            <a:schemeClr val="tx1"/>
          </a:fontRef>
        </p:style>
      </p:cxnSp>
      <p:sp>
        <p:nvSpPr>
          <p:cNvPr id="11" name="Content Placeholder 2"/>
          <p:cNvSpPr txBox="1">
            <a:spLocks/>
          </p:cNvSpPr>
          <p:nvPr/>
        </p:nvSpPr>
        <p:spPr>
          <a:xfrm>
            <a:off x="1825448" y="5860899"/>
            <a:ext cx="6300439" cy="361795"/>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en-US" dirty="0" smtClean="0"/>
              <a:t>Low                                                                       High</a:t>
            </a:r>
            <a:endParaRPr lang="en-US" dirty="0"/>
          </a:p>
        </p:txBody>
      </p:sp>
      <p:sp>
        <p:nvSpPr>
          <p:cNvPr id="12" name="TextBox 11"/>
          <p:cNvSpPr txBox="1"/>
          <p:nvPr/>
        </p:nvSpPr>
        <p:spPr>
          <a:xfrm>
            <a:off x="882601" y="2149863"/>
            <a:ext cx="662361" cy="3693319"/>
          </a:xfrm>
          <a:prstGeom prst="rect">
            <a:avLst/>
          </a:prstGeom>
          <a:noFill/>
        </p:spPr>
        <p:txBody>
          <a:bodyPr wrap="none" rtlCol="0">
            <a:spAutoFit/>
          </a:bodyPr>
          <a:lstStyle/>
          <a:p>
            <a:r>
              <a:rPr lang="en-US" dirty="0" smtClean="0"/>
              <a:t>High</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Low</a:t>
            </a:r>
          </a:p>
        </p:txBody>
      </p:sp>
      <p:cxnSp>
        <p:nvCxnSpPr>
          <p:cNvPr id="13" name="Straight Connector 12"/>
          <p:cNvCxnSpPr/>
          <p:nvPr/>
        </p:nvCxnSpPr>
        <p:spPr>
          <a:xfrm flipH="1">
            <a:off x="1525726" y="5762085"/>
            <a:ext cx="7428703" cy="26793"/>
          </a:xfrm>
          <a:prstGeom prst="line">
            <a:avLst/>
          </a:prstGeom>
          <a:ln w="57150"/>
        </p:spPr>
        <p:style>
          <a:lnRef idx="3">
            <a:schemeClr val="accent1"/>
          </a:lnRef>
          <a:fillRef idx="0">
            <a:schemeClr val="accent1"/>
          </a:fillRef>
          <a:effectRef idx="2">
            <a:schemeClr val="accent1"/>
          </a:effectRef>
          <a:fontRef idx="minor">
            <a:schemeClr val="tx1"/>
          </a:fontRef>
        </p:style>
      </p:cxnSp>
      <p:sp>
        <p:nvSpPr>
          <p:cNvPr id="16" name="Content Placeholder 2"/>
          <p:cNvSpPr txBox="1">
            <a:spLocks/>
          </p:cNvSpPr>
          <p:nvPr/>
        </p:nvSpPr>
        <p:spPr>
          <a:xfrm rot="16200000">
            <a:off x="-1012695" y="3925230"/>
            <a:ext cx="4046654" cy="36179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en-US" sz="2000" b="1" dirty="0" smtClean="0">
                <a:solidFill>
                  <a:srgbClr val="FF0000"/>
                </a:solidFill>
              </a:rPr>
              <a:t>Risk</a:t>
            </a:r>
            <a:endParaRPr lang="en-US" sz="2000" b="1" dirty="0">
              <a:solidFill>
                <a:srgbClr val="FF0000"/>
              </a:solidFill>
            </a:endParaRPr>
          </a:p>
        </p:txBody>
      </p:sp>
      <p:sp>
        <p:nvSpPr>
          <p:cNvPr id="17" name="Content Placeholder 2"/>
          <p:cNvSpPr txBox="1">
            <a:spLocks/>
          </p:cNvSpPr>
          <p:nvPr/>
        </p:nvSpPr>
        <p:spPr>
          <a:xfrm>
            <a:off x="1481123" y="5242128"/>
            <a:ext cx="2187628" cy="56050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en-US" dirty="0" smtClean="0"/>
              <a:t>Indirect Export</a:t>
            </a:r>
            <a:endParaRPr lang="en-US" dirty="0"/>
          </a:p>
        </p:txBody>
      </p:sp>
      <p:sp>
        <p:nvSpPr>
          <p:cNvPr id="19" name="Content Placeholder 2"/>
          <p:cNvSpPr txBox="1">
            <a:spLocks/>
          </p:cNvSpPr>
          <p:nvPr/>
        </p:nvSpPr>
        <p:spPr>
          <a:xfrm>
            <a:off x="1878221" y="4780978"/>
            <a:ext cx="2187628" cy="56050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en-US" dirty="0" smtClean="0"/>
              <a:t>Direct Export</a:t>
            </a:r>
            <a:endParaRPr lang="en-US" dirty="0"/>
          </a:p>
        </p:txBody>
      </p:sp>
      <p:sp>
        <p:nvSpPr>
          <p:cNvPr id="20" name="Content Placeholder 2"/>
          <p:cNvSpPr txBox="1">
            <a:spLocks/>
          </p:cNvSpPr>
          <p:nvPr/>
        </p:nvSpPr>
        <p:spPr>
          <a:xfrm>
            <a:off x="3189935" y="3778811"/>
            <a:ext cx="2187628" cy="56050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en-US" dirty="0" smtClean="0"/>
              <a:t>Licensing</a:t>
            </a:r>
            <a:endParaRPr lang="en-US" dirty="0"/>
          </a:p>
        </p:txBody>
      </p:sp>
      <p:sp>
        <p:nvSpPr>
          <p:cNvPr id="21" name="Content Placeholder 2"/>
          <p:cNvSpPr txBox="1">
            <a:spLocks/>
          </p:cNvSpPr>
          <p:nvPr/>
        </p:nvSpPr>
        <p:spPr>
          <a:xfrm>
            <a:off x="4797247" y="3072916"/>
            <a:ext cx="2187628" cy="56050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en-US" dirty="0" smtClean="0"/>
              <a:t>Strategic Alliances</a:t>
            </a:r>
            <a:endParaRPr lang="en-US" dirty="0"/>
          </a:p>
        </p:txBody>
      </p:sp>
      <p:sp>
        <p:nvSpPr>
          <p:cNvPr id="22" name="Content Placeholder 2"/>
          <p:cNvSpPr txBox="1">
            <a:spLocks/>
          </p:cNvSpPr>
          <p:nvPr/>
        </p:nvSpPr>
        <p:spPr>
          <a:xfrm>
            <a:off x="6820574" y="1988666"/>
            <a:ext cx="2187628" cy="560505"/>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Font typeface="Wingdings 3" charset="2"/>
              <a:buNone/>
            </a:pPr>
            <a:r>
              <a:rPr lang="en-US" dirty="0" smtClean="0"/>
              <a:t>FDI</a:t>
            </a:r>
          </a:p>
          <a:p>
            <a:pPr marL="0" indent="0" algn="ctr">
              <a:buFont typeface="Wingdings 3" charset="2"/>
              <a:buNone/>
            </a:pPr>
            <a:r>
              <a:rPr lang="en-US" dirty="0" smtClean="0"/>
              <a:t> </a:t>
            </a:r>
          </a:p>
          <a:p>
            <a:pPr marL="0" indent="0" algn="ctr">
              <a:buFont typeface="Wingdings 3" charset="2"/>
              <a:buNone/>
            </a:pPr>
            <a:endParaRPr lang="en-US" dirty="0"/>
          </a:p>
        </p:txBody>
      </p:sp>
    </p:spTree>
    <p:extLst>
      <p:ext uri="{BB962C8B-B14F-4D97-AF65-F5344CB8AC3E}">
        <p14:creationId xmlns:p14="http://schemas.microsoft.com/office/powerpoint/2010/main" val="3665124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Management</a:t>
            </a:r>
            <a:endParaRPr lang="en-US" dirty="0"/>
          </a:p>
        </p:txBody>
      </p:sp>
      <p:sp>
        <p:nvSpPr>
          <p:cNvPr id="3" name="Content Placeholder 2"/>
          <p:cNvSpPr>
            <a:spLocks noGrp="1"/>
          </p:cNvSpPr>
          <p:nvPr>
            <p:ph idx="1"/>
          </p:nvPr>
        </p:nvSpPr>
        <p:spPr>
          <a:xfrm>
            <a:off x="677334" y="1679511"/>
            <a:ext cx="8596668" cy="4361852"/>
          </a:xfrm>
        </p:spPr>
        <p:txBody>
          <a:bodyPr>
            <a:normAutofit/>
          </a:bodyPr>
          <a:lstStyle/>
          <a:p>
            <a:r>
              <a:rPr lang="en-US" sz="2400" b="1" dirty="0" smtClean="0"/>
              <a:t>Strategy</a:t>
            </a:r>
            <a:r>
              <a:rPr lang="en-US" sz="2400" dirty="0" smtClean="0"/>
              <a:t>: “Comprehensive, integrated and externally oriented set of choices as to how a company will achieve its objectives.”</a:t>
            </a:r>
          </a:p>
          <a:p>
            <a:pPr lvl="1"/>
            <a:r>
              <a:rPr lang="en-US" sz="2200" b="1" dirty="0" smtClean="0"/>
              <a:t>Competitive advantage</a:t>
            </a:r>
            <a:r>
              <a:rPr lang="en-US" sz="2200" dirty="0" smtClean="0"/>
              <a:t>: when a company creates superior value for its target customers that is too costly / difficult to imitate</a:t>
            </a:r>
          </a:p>
          <a:p>
            <a:pPr lvl="1"/>
            <a:r>
              <a:rPr lang="en-US" sz="2200" b="1" dirty="0" smtClean="0"/>
              <a:t>Differentiation strategy</a:t>
            </a:r>
            <a:r>
              <a:rPr lang="en-US" sz="2200" dirty="0" smtClean="0"/>
              <a:t>: creating superior value for customers </a:t>
            </a:r>
          </a:p>
          <a:p>
            <a:pPr lvl="1"/>
            <a:r>
              <a:rPr lang="en-US" sz="2200" b="1" dirty="0" smtClean="0"/>
              <a:t>Low cost strategy</a:t>
            </a:r>
            <a:r>
              <a:rPr lang="en-US" sz="2200" dirty="0" smtClean="0"/>
              <a:t>: providing products / services similar to competitors at lower cost</a:t>
            </a:r>
          </a:p>
          <a:p>
            <a:endParaRPr lang="en-US" sz="2400" dirty="0"/>
          </a:p>
        </p:txBody>
      </p:sp>
    </p:spTree>
    <p:extLst>
      <p:ext uri="{BB962C8B-B14F-4D97-AF65-F5344CB8AC3E}">
        <p14:creationId xmlns:p14="http://schemas.microsoft.com/office/powerpoint/2010/main" val="1550935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Chain</a:t>
            </a:r>
            <a:endParaRPr lang="en-US" dirty="0"/>
          </a:p>
        </p:txBody>
      </p:sp>
      <p:sp>
        <p:nvSpPr>
          <p:cNvPr id="4" name="Rectangle 3"/>
          <p:cNvSpPr/>
          <p:nvPr/>
        </p:nvSpPr>
        <p:spPr>
          <a:xfrm>
            <a:off x="433529" y="1788627"/>
            <a:ext cx="2205826" cy="326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00" b="1" dirty="0" smtClean="0"/>
              <a:t>Upstream Activities</a:t>
            </a:r>
            <a:endParaRPr lang="en-US" sz="1700" b="1" dirty="0"/>
          </a:p>
        </p:txBody>
      </p:sp>
      <p:sp>
        <p:nvSpPr>
          <p:cNvPr id="5" name="Rectangle 4"/>
          <p:cNvSpPr/>
          <p:nvPr/>
        </p:nvSpPr>
        <p:spPr>
          <a:xfrm>
            <a:off x="4076711" y="1812771"/>
            <a:ext cx="2249443" cy="326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Primary Activities</a:t>
            </a:r>
            <a:endParaRPr lang="en-US" b="1" dirty="0"/>
          </a:p>
        </p:txBody>
      </p:sp>
      <p:sp>
        <p:nvSpPr>
          <p:cNvPr id="6" name="Rectangle 5"/>
          <p:cNvSpPr/>
          <p:nvPr/>
        </p:nvSpPr>
        <p:spPr>
          <a:xfrm>
            <a:off x="7413366" y="1810139"/>
            <a:ext cx="2607712" cy="326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Downstream Activities</a:t>
            </a:r>
            <a:endParaRPr lang="en-US" b="1" dirty="0"/>
          </a:p>
        </p:txBody>
      </p:sp>
      <p:cxnSp>
        <p:nvCxnSpPr>
          <p:cNvPr id="8" name="Straight Arrow Connector 7"/>
          <p:cNvCxnSpPr/>
          <p:nvPr/>
        </p:nvCxnSpPr>
        <p:spPr>
          <a:xfrm>
            <a:off x="2707586" y="1963614"/>
            <a:ext cx="1346718" cy="3111"/>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326155" y="1963614"/>
            <a:ext cx="1087211" cy="1922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97457" y="2709762"/>
            <a:ext cx="1474086" cy="11471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Research &amp; Development</a:t>
            </a:r>
            <a:endParaRPr lang="en-US" sz="1600" dirty="0"/>
          </a:p>
        </p:txBody>
      </p:sp>
      <p:sp>
        <p:nvSpPr>
          <p:cNvPr id="11" name="Rectangle 10"/>
          <p:cNvSpPr/>
          <p:nvPr/>
        </p:nvSpPr>
        <p:spPr>
          <a:xfrm>
            <a:off x="1906859" y="2718090"/>
            <a:ext cx="1474086" cy="11471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Input Logistics:</a:t>
            </a:r>
          </a:p>
          <a:p>
            <a:pPr algn="ctr"/>
            <a:r>
              <a:rPr lang="en-US" sz="1400" dirty="0" smtClean="0"/>
              <a:t>Raw Materials supply  </a:t>
            </a:r>
          </a:p>
          <a:p>
            <a:pPr algn="ctr"/>
            <a:endParaRPr lang="en-US" sz="1400" dirty="0"/>
          </a:p>
        </p:txBody>
      </p:sp>
      <p:sp>
        <p:nvSpPr>
          <p:cNvPr id="12" name="Rectangle 11"/>
          <p:cNvSpPr/>
          <p:nvPr/>
        </p:nvSpPr>
        <p:spPr>
          <a:xfrm>
            <a:off x="3556519" y="2709763"/>
            <a:ext cx="1474086" cy="11471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Operations:</a:t>
            </a:r>
          </a:p>
          <a:p>
            <a:pPr algn="ctr"/>
            <a:r>
              <a:rPr lang="en-US" sz="1400" dirty="0" smtClean="0"/>
              <a:t>Manufacturing, Assembly, Facility</a:t>
            </a:r>
            <a:endParaRPr lang="en-US" sz="1400" dirty="0"/>
          </a:p>
        </p:txBody>
      </p:sp>
      <p:sp>
        <p:nvSpPr>
          <p:cNvPr id="13" name="Rectangle 12"/>
          <p:cNvSpPr/>
          <p:nvPr/>
        </p:nvSpPr>
        <p:spPr>
          <a:xfrm>
            <a:off x="5265921" y="2709763"/>
            <a:ext cx="1474086" cy="11471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Marketing &amp; Sales</a:t>
            </a:r>
            <a:endParaRPr lang="en-US" sz="1600" dirty="0"/>
          </a:p>
        </p:txBody>
      </p:sp>
      <p:sp>
        <p:nvSpPr>
          <p:cNvPr id="14" name="Rectangle 13"/>
          <p:cNvSpPr/>
          <p:nvPr/>
        </p:nvSpPr>
        <p:spPr>
          <a:xfrm>
            <a:off x="6950721" y="2709763"/>
            <a:ext cx="1474086" cy="11471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Output Logistics: </a:t>
            </a:r>
            <a:r>
              <a:rPr lang="en-US" sz="1400" dirty="0" smtClean="0"/>
              <a:t>Delivery</a:t>
            </a:r>
            <a:endParaRPr lang="en-US" sz="1400" dirty="0"/>
          </a:p>
        </p:txBody>
      </p:sp>
      <p:sp>
        <p:nvSpPr>
          <p:cNvPr id="15" name="Rectangle 14"/>
          <p:cNvSpPr/>
          <p:nvPr/>
        </p:nvSpPr>
        <p:spPr>
          <a:xfrm>
            <a:off x="8635521" y="2709763"/>
            <a:ext cx="1474086" cy="11471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Service &amp; Repair</a:t>
            </a:r>
            <a:endParaRPr lang="en-US" sz="1600" dirty="0"/>
          </a:p>
        </p:txBody>
      </p:sp>
      <p:sp>
        <p:nvSpPr>
          <p:cNvPr id="16" name="Rectangle 15"/>
          <p:cNvSpPr/>
          <p:nvPr/>
        </p:nvSpPr>
        <p:spPr>
          <a:xfrm>
            <a:off x="2891278" y="4932575"/>
            <a:ext cx="4889240" cy="11471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Support Activities</a:t>
            </a:r>
          </a:p>
          <a:p>
            <a:pPr algn="ctr"/>
            <a:r>
              <a:rPr lang="en-US" sz="1400" dirty="0" smtClean="0"/>
              <a:t>Organizational Design &amp; control</a:t>
            </a:r>
          </a:p>
          <a:p>
            <a:pPr algn="ctr"/>
            <a:r>
              <a:rPr lang="en-US" sz="1400" dirty="0" smtClean="0"/>
              <a:t>Human Resource Management</a:t>
            </a:r>
          </a:p>
          <a:p>
            <a:pPr algn="ctr"/>
            <a:r>
              <a:rPr lang="en-US" sz="1400" dirty="0" smtClean="0"/>
              <a:t>Technology use &amp; Development</a:t>
            </a:r>
            <a:endParaRPr lang="en-US" sz="1400" dirty="0"/>
          </a:p>
        </p:txBody>
      </p:sp>
      <p:cxnSp>
        <p:nvCxnSpPr>
          <p:cNvPr id="17" name="Straight Arrow Connector 16"/>
          <p:cNvCxnSpPr/>
          <p:nvPr/>
        </p:nvCxnSpPr>
        <p:spPr>
          <a:xfrm flipV="1">
            <a:off x="5246915" y="4018972"/>
            <a:ext cx="0" cy="831808"/>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1661201" y="3271523"/>
            <a:ext cx="280602" cy="1181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3342221" y="3279851"/>
            <a:ext cx="280602" cy="1181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6717673" y="3301565"/>
            <a:ext cx="280602" cy="1181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5010741" y="3322830"/>
            <a:ext cx="280602" cy="1181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8424807" y="3226553"/>
            <a:ext cx="280602" cy="1181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4730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Porter’s Five Forces Model</a:t>
            </a:r>
            <a:endParaRPr lang="en-US" dirty="0"/>
          </a:p>
        </p:txBody>
      </p:sp>
      <p:sp>
        <p:nvSpPr>
          <p:cNvPr id="3" name="Content Placeholder 2"/>
          <p:cNvSpPr>
            <a:spLocks noGrp="1"/>
          </p:cNvSpPr>
          <p:nvPr>
            <p:ph idx="1"/>
          </p:nvPr>
        </p:nvSpPr>
        <p:spPr/>
        <p:txBody>
          <a:bodyPr>
            <a:normAutofit/>
          </a:bodyPr>
          <a:lstStyle/>
          <a:p>
            <a:r>
              <a:rPr lang="en-US" sz="2200" dirty="0" smtClean="0"/>
              <a:t>Degree of competition in the industry</a:t>
            </a:r>
          </a:p>
          <a:p>
            <a:r>
              <a:rPr lang="en-US" sz="2200" dirty="0" smtClean="0"/>
              <a:t>Threat of new entrants (barriers to entry)</a:t>
            </a:r>
          </a:p>
          <a:p>
            <a:r>
              <a:rPr lang="en-US" sz="2200" dirty="0" smtClean="0"/>
              <a:t>Buyers’ bargaining power</a:t>
            </a:r>
          </a:p>
          <a:p>
            <a:r>
              <a:rPr lang="en-US" sz="2200" dirty="0" smtClean="0"/>
              <a:t>Suppliers’ bargaining power</a:t>
            </a:r>
          </a:p>
          <a:p>
            <a:r>
              <a:rPr lang="en-US" sz="2200" dirty="0" smtClean="0"/>
              <a:t>Threat of substitutes</a:t>
            </a:r>
            <a:endParaRPr lang="en-US" sz="2200" dirty="0"/>
          </a:p>
        </p:txBody>
      </p:sp>
    </p:spTree>
    <p:extLst>
      <p:ext uri="{BB962C8B-B14F-4D97-AF65-F5344CB8AC3E}">
        <p14:creationId xmlns:p14="http://schemas.microsoft.com/office/powerpoint/2010/main" val="1095251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67747" y="230156"/>
            <a:ext cx="8229600" cy="6096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a:solidFill>
                  <a:schemeClr val="accent1"/>
                </a:solidFill>
              </a:rPr>
              <a:t>SWOT Matrix</a:t>
            </a:r>
            <a:endParaRPr lang="en-US" sz="4000" dirty="0">
              <a:solidFill>
                <a:schemeClr val="accent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162860020"/>
              </p:ext>
            </p:extLst>
          </p:nvPr>
        </p:nvGraphicFramePr>
        <p:xfrm>
          <a:off x="867747" y="996822"/>
          <a:ext cx="7924800" cy="5577840"/>
        </p:xfrm>
        <a:graphic>
          <a:graphicData uri="http://schemas.openxmlformats.org/drawingml/2006/table">
            <a:tbl>
              <a:tblPr firstRow="1" bandRow="1">
                <a:tableStyleId>{5C22544A-7EE6-4342-B048-85BDC9FD1C3A}</a:tableStyleId>
              </a:tblPr>
              <a:tblGrid>
                <a:gridCol w="594360">
                  <a:extLst>
                    <a:ext uri="{9D8B030D-6E8A-4147-A177-3AD203B41FA5}">
                      <a16:colId xmlns:a16="http://schemas.microsoft.com/office/drawing/2014/main" val="20000"/>
                    </a:ext>
                  </a:extLst>
                </a:gridCol>
                <a:gridCol w="594360">
                  <a:extLst>
                    <a:ext uri="{9D8B030D-6E8A-4147-A177-3AD203B41FA5}">
                      <a16:colId xmlns:a16="http://schemas.microsoft.com/office/drawing/2014/main" val="20001"/>
                    </a:ext>
                  </a:extLst>
                </a:gridCol>
                <a:gridCol w="3368040">
                  <a:extLst>
                    <a:ext uri="{9D8B030D-6E8A-4147-A177-3AD203B41FA5}">
                      <a16:colId xmlns:a16="http://schemas.microsoft.com/office/drawing/2014/main" val="20002"/>
                    </a:ext>
                  </a:extLst>
                </a:gridCol>
                <a:gridCol w="3368040">
                  <a:extLst>
                    <a:ext uri="{9D8B030D-6E8A-4147-A177-3AD203B41FA5}">
                      <a16:colId xmlns:a16="http://schemas.microsoft.com/office/drawing/2014/main" val="20003"/>
                    </a:ext>
                  </a:extLst>
                </a:gridCol>
              </a:tblGrid>
              <a:tr h="357351">
                <a:tc rowSpan="4">
                  <a:txBody>
                    <a:bodyPr/>
                    <a:lstStyle/>
                    <a:p>
                      <a:pPr algn="ctr"/>
                      <a:r>
                        <a:rPr lang="en-US" dirty="0" smtClean="0"/>
                        <a:t>EXTERNAL</a:t>
                      </a:r>
                      <a:endParaRPr lang="en-US" dirty="0"/>
                    </a:p>
                  </a:txBody>
                  <a:tcPr vert="vert270"/>
                </a:tc>
                <a:tc gridSpan="3">
                  <a:txBody>
                    <a:bodyPr/>
                    <a:lstStyle/>
                    <a:p>
                      <a:pPr algn="ctr"/>
                      <a:r>
                        <a:rPr lang="en-US" dirty="0" smtClean="0"/>
                        <a:t>INTERNAL</a:t>
                      </a:r>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57351">
                <a:tc vMerge="1">
                  <a:txBody>
                    <a:bodyPr/>
                    <a:lstStyle/>
                    <a:p>
                      <a:endParaRPr lang="en-US" dirty="0"/>
                    </a:p>
                  </a:txBody>
                  <a:tcPr/>
                </a:tc>
                <a:tc>
                  <a:txBody>
                    <a:bodyPr/>
                    <a:lstStyle/>
                    <a:p>
                      <a:endParaRPr lang="en-US" dirty="0"/>
                    </a:p>
                  </a:txBody>
                  <a:tcPr/>
                </a:tc>
                <a:tc>
                  <a:txBody>
                    <a:bodyPr/>
                    <a:lstStyle/>
                    <a:p>
                      <a:pPr algn="ctr"/>
                      <a:r>
                        <a:rPr lang="en-US" b="1" dirty="0" smtClean="0"/>
                        <a:t>STRENGTH</a:t>
                      </a:r>
                      <a:endParaRPr lang="en-US" b="1" dirty="0"/>
                    </a:p>
                  </a:txBody>
                  <a:tcPr/>
                </a:tc>
                <a:tc>
                  <a:txBody>
                    <a:bodyPr/>
                    <a:lstStyle/>
                    <a:p>
                      <a:pPr algn="ctr"/>
                      <a:r>
                        <a:rPr lang="en-US" b="1" dirty="0" smtClean="0"/>
                        <a:t>WEAKNESSES</a:t>
                      </a:r>
                      <a:endParaRPr lang="en-US" b="1" dirty="0"/>
                    </a:p>
                  </a:txBody>
                  <a:tcPr/>
                </a:tc>
                <a:extLst>
                  <a:ext uri="{0D108BD9-81ED-4DB2-BD59-A6C34878D82A}">
                    <a16:rowId xmlns:a16="http://schemas.microsoft.com/office/drawing/2014/main" val="10001"/>
                  </a:ext>
                </a:extLst>
              </a:tr>
              <a:tr h="2367455">
                <a:tc vMerge="1">
                  <a:txBody>
                    <a:bodyPr/>
                    <a:lstStyle/>
                    <a:p>
                      <a:endParaRPr lang="en-US" dirty="0"/>
                    </a:p>
                  </a:txBody>
                  <a:tcPr/>
                </a:tc>
                <a:tc>
                  <a:txBody>
                    <a:bodyPr/>
                    <a:lstStyle/>
                    <a:p>
                      <a:pPr algn="ctr"/>
                      <a:r>
                        <a:rPr lang="en-US" b="1" dirty="0" smtClean="0"/>
                        <a:t>OPPORTUNITIES</a:t>
                      </a:r>
                      <a:endParaRPr lang="en-US" b="1" dirty="0"/>
                    </a:p>
                  </a:txBody>
                  <a:tcPr vert="vert270"/>
                </a:tc>
                <a:tc>
                  <a:txBody>
                    <a:bodyPr/>
                    <a:lstStyle/>
                    <a:p>
                      <a:r>
                        <a:rPr lang="en-US" b="1" dirty="0" smtClean="0"/>
                        <a:t>Easy/obvious path</a:t>
                      </a:r>
                    </a:p>
                    <a:p>
                      <a:endParaRPr lang="en-US" sz="900" dirty="0" smtClean="0"/>
                    </a:p>
                    <a:p>
                      <a:r>
                        <a:rPr lang="en-US" dirty="0" smtClean="0"/>
                        <a:t>Internal strength match external opportunity</a:t>
                      </a:r>
                    </a:p>
                    <a:p>
                      <a:endParaRPr lang="en-US" sz="900" dirty="0" smtClean="0"/>
                    </a:p>
                    <a:p>
                      <a:r>
                        <a:rPr lang="en-US" dirty="0" smtClean="0"/>
                        <a:t>Easy implementation, high likelihood of success</a:t>
                      </a:r>
                      <a:endParaRPr lang="en-US" dirty="0"/>
                    </a:p>
                  </a:txBody>
                  <a:tcPr/>
                </a:tc>
                <a:tc>
                  <a:txBody>
                    <a:bodyPr/>
                    <a:lstStyle/>
                    <a:p>
                      <a:r>
                        <a:rPr lang="en-US" b="1" dirty="0" smtClean="0"/>
                        <a:t>Potential Future Path</a:t>
                      </a:r>
                    </a:p>
                    <a:p>
                      <a:endParaRPr lang="en-US" sz="900" b="1" dirty="0" smtClean="0"/>
                    </a:p>
                    <a:p>
                      <a:r>
                        <a:rPr lang="en-US" b="0" dirty="0" smtClean="0"/>
                        <a:t>Likely to produce growth </a:t>
                      </a:r>
                    </a:p>
                    <a:p>
                      <a:endParaRPr lang="en-US" b="0" dirty="0" smtClean="0"/>
                    </a:p>
                    <a:p>
                      <a:r>
                        <a:rPr lang="en-US" b="0" dirty="0" smtClean="0"/>
                        <a:t>Identify and address</a:t>
                      </a:r>
                      <a:r>
                        <a:rPr lang="en-US" b="0" baseline="0" dirty="0" smtClean="0"/>
                        <a:t> internal issues</a:t>
                      </a:r>
                    </a:p>
                    <a:p>
                      <a:endParaRPr lang="en-US" sz="900" b="0" baseline="0" dirty="0" smtClean="0"/>
                    </a:p>
                    <a:p>
                      <a:r>
                        <a:rPr lang="en-US" b="0" baseline="0" dirty="0" smtClean="0"/>
                        <a:t>Internal improvements</a:t>
                      </a:r>
                    </a:p>
                    <a:p>
                      <a:endParaRPr lang="en-US" sz="900" b="0" baseline="0" dirty="0" smtClean="0"/>
                    </a:p>
                    <a:p>
                      <a:r>
                        <a:rPr lang="en-US" b="0" baseline="0" dirty="0" smtClean="0"/>
                        <a:t>Good risk</a:t>
                      </a:r>
                      <a:endParaRPr lang="en-US" sz="900" dirty="0"/>
                    </a:p>
                  </a:txBody>
                  <a:tcPr/>
                </a:tc>
                <a:extLst>
                  <a:ext uri="{0D108BD9-81ED-4DB2-BD59-A6C34878D82A}">
                    <a16:rowId xmlns:a16="http://schemas.microsoft.com/office/drawing/2014/main" val="10002"/>
                  </a:ext>
                </a:extLst>
              </a:tr>
              <a:tr h="2099442">
                <a:tc vMerge="1">
                  <a:txBody>
                    <a:bodyPr/>
                    <a:lstStyle/>
                    <a:p>
                      <a:endParaRPr lang="en-US" dirty="0"/>
                    </a:p>
                  </a:txBody>
                  <a:tcPr/>
                </a:tc>
                <a:tc>
                  <a:txBody>
                    <a:bodyPr/>
                    <a:lstStyle/>
                    <a:p>
                      <a:pPr algn="ctr"/>
                      <a:r>
                        <a:rPr lang="en-US" b="1" dirty="0" smtClean="0"/>
                        <a:t>THREATS</a:t>
                      </a:r>
                      <a:endParaRPr lang="en-US" b="1" dirty="0"/>
                    </a:p>
                  </a:txBody>
                  <a:tcPr vert="vert270"/>
                </a:tc>
                <a:tc>
                  <a:txBody>
                    <a:bodyPr/>
                    <a:lstStyle/>
                    <a:p>
                      <a:r>
                        <a:rPr lang="en-US" b="1" dirty="0" smtClean="0"/>
                        <a:t>Easy to Defend</a:t>
                      </a:r>
                    </a:p>
                    <a:p>
                      <a:endParaRPr lang="en-US" sz="900" dirty="0" smtClean="0"/>
                    </a:p>
                    <a:p>
                      <a:r>
                        <a:rPr lang="en-US" dirty="0" smtClean="0"/>
                        <a:t>Awareness of external factors needed</a:t>
                      </a:r>
                    </a:p>
                    <a:p>
                      <a:endParaRPr lang="en-US" sz="900" dirty="0" smtClean="0"/>
                    </a:p>
                    <a:p>
                      <a:r>
                        <a:rPr lang="en-US" dirty="0" smtClean="0"/>
                        <a:t>Internal capabilities are present</a:t>
                      </a:r>
                    </a:p>
                    <a:p>
                      <a:endParaRPr lang="en-US" sz="900" dirty="0" smtClean="0"/>
                    </a:p>
                    <a:p>
                      <a:r>
                        <a:rPr lang="en-US" dirty="0" smtClean="0"/>
                        <a:t>Should be easy to address</a:t>
                      </a:r>
                    </a:p>
                    <a:p>
                      <a:endParaRPr lang="en-US" b="0" dirty="0"/>
                    </a:p>
                  </a:txBody>
                  <a:tcPr/>
                </a:tc>
                <a:tc>
                  <a:txBody>
                    <a:bodyPr/>
                    <a:lstStyle/>
                    <a:p>
                      <a:r>
                        <a:rPr lang="en-US" b="1" dirty="0" smtClean="0"/>
                        <a:t>High Risk</a:t>
                      </a:r>
                    </a:p>
                    <a:p>
                      <a:endParaRPr lang="en-US" sz="900" dirty="0" smtClean="0"/>
                    </a:p>
                    <a:p>
                      <a:r>
                        <a:rPr lang="en-US" dirty="0" smtClean="0"/>
                        <a:t>Awareness and motoring</a:t>
                      </a:r>
                      <a:r>
                        <a:rPr lang="en-US" baseline="0" dirty="0" smtClean="0"/>
                        <a:t> crucial</a:t>
                      </a:r>
                      <a:endParaRPr lang="en-US" dirty="0" smtClean="0"/>
                    </a:p>
                    <a:p>
                      <a:endParaRPr lang="en-US" sz="900" dirty="0" smtClean="0"/>
                    </a:p>
                    <a:p>
                      <a:r>
                        <a:rPr lang="en-US" dirty="0" smtClean="0"/>
                        <a:t>High risk of failure</a:t>
                      </a:r>
                    </a:p>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626749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ine 5"/>
          <p:cNvSpPr>
            <a:spLocks noChangeShapeType="1"/>
          </p:cNvSpPr>
          <p:nvPr/>
        </p:nvSpPr>
        <p:spPr bwMode="auto">
          <a:xfrm flipV="1">
            <a:off x="2082283" y="3072002"/>
            <a:ext cx="3320142" cy="1061740"/>
          </a:xfrm>
          <a:prstGeom prst="line">
            <a:avLst/>
          </a:prstGeom>
          <a:noFill/>
          <a:ln w="5715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grpSp>
        <p:nvGrpSpPr>
          <p:cNvPr id="5" name="Group 19"/>
          <p:cNvGrpSpPr>
            <a:grpSpLocks/>
          </p:cNvGrpSpPr>
          <p:nvPr/>
        </p:nvGrpSpPr>
        <p:grpSpPr bwMode="auto">
          <a:xfrm rot="529222">
            <a:off x="2126029" y="1879335"/>
            <a:ext cx="1390056" cy="1671698"/>
            <a:chOff x="1296" y="1200"/>
            <a:chExt cx="1296" cy="1056"/>
          </a:xfrm>
        </p:grpSpPr>
        <p:sp>
          <p:nvSpPr>
            <p:cNvPr id="6" name="Line 7"/>
            <p:cNvSpPr>
              <a:spLocks noChangeShapeType="1"/>
            </p:cNvSpPr>
            <p:nvPr/>
          </p:nvSpPr>
          <p:spPr bwMode="auto">
            <a:xfrm>
              <a:off x="1295" y="1199"/>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7" name="Line 9"/>
            <p:cNvSpPr>
              <a:spLocks noChangeShapeType="1"/>
            </p:cNvSpPr>
            <p:nvPr/>
          </p:nvSpPr>
          <p:spPr bwMode="auto">
            <a:xfrm>
              <a:off x="1967" y="1439"/>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8" name="Line 10"/>
            <p:cNvSpPr>
              <a:spLocks noChangeShapeType="1"/>
            </p:cNvSpPr>
            <p:nvPr/>
          </p:nvSpPr>
          <p:spPr bwMode="auto">
            <a:xfrm>
              <a:off x="2447" y="1247"/>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9" name="Line 11"/>
            <p:cNvSpPr>
              <a:spLocks noChangeShapeType="1"/>
            </p:cNvSpPr>
            <p:nvPr/>
          </p:nvSpPr>
          <p:spPr bwMode="auto">
            <a:xfrm>
              <a:off x="2111" y="1439"/>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10" name="Line 12"/>
            <p:cNvSpPr>
              <a:spLocks noChangeShapeType="1"/>
            </p:cNvSpPr>
            <p:nvPr/>
          </p:nvSpPr>
          <p:spPr bwMode="auto">
            <a:xfrm>
              <a:off x="2303" y="1536"/>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11" name="Line 13"/>
            <p:cNvSpPr>
              <a:spLocks noChangeShapeType="1"/>
            </p:cNvSpPr>
            <p:nvPr/>
          </p:nvSpPr>
          <p:spPr bwMode="auto">
            <a:xfrm>
              <a:off x="1775" y="1440"/>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12" name="Line 14"/>
            <p:cNvSpPr>
              <a:spLocks noChangeShapeType="1"/>
            </p:cNvSpPr>
            <p:nvPr/>
          </p:nvSpPr>
          <p:spPr bwMode="auto">
            <a:xfrm>
              <a:off x="1631" y="1440"/>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13" name="Line 15"/>
            <p:cNvSpPr>
              <a:spLocks noChangeShapeType="1"/>
            </p:cNvSpPr>
            <p:nvPr/>
          </p:nvSpPr>
          <p:spPr bwMode="auto">
            <a:xfrm>
              <a:off x="1535" y="1296"/>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14" name="Line 17"/>
            <p:cNvSpPr>
              <a:spLocks noChangeShapeType="1"/>
            </p:cNvSpPr>
            <p:nvPr/>
          </p:nvSpPr>
          <p:spPr bwMode="auto">
            <a:xfrm>
              <a:off x="2592" y="1440"/>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grpSp>
      <p:sp>
        <p:nvSpPr>
          <p:cNvPr id="15" name="Text Box 18"/>
          <p:cNvSpPr txBox="1">
            <a:spLocks noChangeArrowheads="1"/>
          </p:cNvSpPr>
          <p:nvPr/>
        </p:nvSpPr>
        <p:spPr bwMode="auto">
          <a:xfrm>
            <a:off x="2449627" y="1322850"/>
            <a:ext cx="142819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Global Integration</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pSp>
        <p:nvGrpSpPr>
          <p:cNvPr id="16" name="Group 21"/>
          <p:cNvGrpSpPr>
            <a:grpSpLocks/>
          </p:cNvGrpSpPr>
          <p:nvPr/>
        </p:nvGrpSpPr>
        <p:grpSpPr bwMode="auto">
          <a:xfrm rot="-9568163">
            <a:off x="3651996" y="3951803"/>
            <a:ext cx="1390056" cy="1671698"/>
            <a:chOff x="1296" y="1200"/>
            <a:chExt cx="1296" cy="1056"/>
          </a:xfrm>
        </p:grpSpPr>
        <p:sp>
          <p:nvSpPr>
            <p:cNvPr id="17" name="Line 22"/>
            <p:cNvSpPr>
              <a:spLocks noChangeShapeType="1"/>
            </p:cNvSpPr>
            <p:nvPr/>
          </p:nvSpPr>
          <p:spPr bwMode="auto">
            <a:xfrm>
              <a:off x="1297" y="1200"/>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18" name="Line 23"/>
            <p:cNvSpPr>
              <a:spLocks noChangeShapeType="1"/>
            </p:cNvSpPr>
            <p:nvPr/>
          </p:nvSpPr>
          <p:spPr bwMode="auto">
            <a:xfrm>
              <a:off x="1969" y="1440"/>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19" name="Line 24"/>
            <p:cNvSpPr>
              <a:spLocks noChangeShapeType="1"/>
            </p:cNvSpPr>
            <p:nvPr/>
          </p:nvSpPr>
          <p:spPr bwMode="auto">
            <a:xfrm>
              <a:off x="2449" y="1248"/>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20" name="Line 25"/>
            <p:cNvSpPr>
              <a:spLocks noChangeShapeType="1"/>
            </p:cNvSpPr>
            <p:nvPr/>
          </p:nvSpPr>
          <p:spPr bwMode="auto">
            <a:xfrm>
              <a:off x="2113" y="1440"/>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21" name="Line 26"/>
            <p:cNvSpPr>
              <a:spLocks noChangeShapeType="1"/>
            </p:cNvSpPr>
            <p:nvPr/>
          </p:nvSpPr>
          <p:spPr bwMode="auto">
            <a:xfrm>
              <a:off x="2305" y="1536"/>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22" name="Line 27"/>
            <p:cNvSpPr>
              <a:spLocks noChangeShapeType="1"/>
            </p:cNvSpPr>
            <p:nvPr/>
          </p:nvSpPr>
          <p:spPr bwMode="auto">
            <a:xfrm>
              <a:off x="1777" y="1440"/>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23" name="Line 28"/>
            <p:cNvSpPr>
              <a:spLocks noChangeShapeType="1"/>
            </p:cNvSpPr>
            <p:nvPr/>
          </p:nvSpPr>
          <p:spPr bwMode="auto">
            <a:xfrm>
              <a:off x="1633" y="1441"/>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24" name="Line 29"/>
            <p:cNvSpPr>
              <a:spLocks noChangeShapeType="1"/>
            </p:cNvSpPr>
            <p:nvPr/>
          </p:nvSpPr>
          <p:spPr bwMode="auto">
            <a:xfrm>
              <a:off x="1537" y="1296"/>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25" name="Line 30"/>
            <p:cNvSpPr>
              <a:spLocks noChangeShapeType="1"/>
            </p:cNvSpPr>
            <p:nvPr/>
          </p:nvSpPr>
          <p:spPr bwMode="auto">
            <a:xfrm>
              <a:off x="2592" y="1440"/>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grpSp>
      <p:grpSp>
        <p:nvGrpSpPr>
          <p:cNvPr id="27" name="Group 32"/>
          <p:cNvGrpSpPr>
            <a:grpSpLocks/>
          </p:cNvGrpSpPr>
          <p:nvPr/>
        </p:nvGrpSpPr>
        <p:grpSpPr bwMode="auto">
          <a:xfrm rot="-9568163">
            <a:off x="3853655" y="3731574"/>
            <a:ext cx="1390056" cy="1671698"/>
            <a:chOff x="1296" y="1200"/>
            <a:chExt cx="1296" cy="1056"/>
          </a:xfrm>
        </p:grpSpPr>
        <p:sp>
          <p:nvSpPr>
            <p:cNvPr id="28" name="Line 33"/>
            <p:cNvSpPr>
              <a:spLocks noChangeShapeType="1"/>
            </p:cNvSpPr>
            <p:nvPr/>
          </p:nvSpPr>
          <p:spPr bwMode="auto">
            <a:xfrm>
              <a:off x="1297" y="1200"/>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29" name="Line 34"/>
            <p:cNvSpPr>
              <a:spLocks noChangeShapeType="1"/>
            </p:cNvSpPr>
            <p:nvPr/>
          </p:nvSpPr>
          <p:spPr bwMode="auto">
            <a:xfrm>
              <a:off x="1969" y="1440"/>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30" name="Line 35"/>
            <p:cNvSpPr>
              <a:spLocks noChangeShapeType="1"/>
            </p:cNvSpPr>
            <p:nvPr/>
          </p:nvSpPr>
          <p:spPr bwMode="auto">
            <a:xfrm>
              <a:off x="2449" y="1248"/>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31" name="Line 36"/>
            <p:cNvSpPr>
              <a:spLocks noChangeShapeType="1"/>
            </p:cNvSpPr>
            <p:nvPr/>
          </p:nvSpPr>
          <p:spPr bwMode="auto">
            <a:xfrm>
              <a:off x="2113" y="1440"/>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32" name="Line 37"/>
            <p:cNvSpPr>
              <a:spLocks noChangeShapeType="1"/>
            </p:cNvSpPr>
            <p:nvPr/>
          </p:nvSpPr>
          <p:spPr bwMode="auto">
            <a:xfrm>
              <a:off x="2305" y="1536"/>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33" name="Line 38"/>
            <p:cNvSpPr>
              <a:spLocks noChangeShapeType="1"/>
            </p:cNvSpPr>
            <p:nvPr/>
          </p:nvSpPr>
          <p:spPr bwMode="auto">
            <a:xfrm>
              <a:off x="1777" y="1440"/>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34" name="Line 39"/>
            <p:cNvSpPr>
              <a:spLocks noChangeShapeType="1"/>
            </p:cNvSpPr>
            <p:nvPr/>
          </p:nvSpPr>
          <p:spPr bwMode="auto">
            <a:xfrm>
              <a:off x="1633" y="1441"/>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35" name="Line 40"/>
            <p:cNvSpPr>
              <a:spLocks noChangeShapeType="1"/>
            </p:cNvSpPr>
            <p:nvPr/>
          </p:nvSpPr>
          <p:spPr bwMode="auto">
            <a:xfrm>
              <a:off x="1537" y="1296"/>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36" name="Line 41"/>
            <p:cNvSpPr>
              <a:spLocks noChangeShapeType="1"/>
            </p:cNvSpPr>
            <p:nvPr/>
          </p:nvSpPr>
          <p:spPr bwMode="auto">
            <a:xfrm>
              <a:off x="2592" y="1440"/>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grpSp>
      <p:grpSp>
        <p:nvGrpSpPr>
          <p:cNvPr id="38" name="Group 19"/>
          <p:cNvGrpSpPr>
            <a:grpSpLocks/>
          </p:cNvGrpSpPr>
          <p:nvPr/>
        </p:nvGrpSpPr>
        <p:grpSpPr bwMode="auto">
          <a:xfrm rot="529222">
            <a:off x="1973629" y="2031735"/>
            <a:ext cx="1390056" cy="1671698"/>
            <a:chOff x="1296" y="1200"/>
            <a:chExt cx="1296" cy="1056"/>
          </a:xfrm>
        </p:grpSpPr>
        <p:sp>
          <p:nvSpPr>
            <p:cNvPr id="39" name="Line 7"/>
            <p:cNvSpPr>
              <a:spLocks noChangeShapeType="1"/>
            </p:cNvSpPr>
            <p:nvPr/>
          </p:nvSpPr>
          <p:spPr bwMode="auto">
            <a:xfrm>
              <a:off x="1295" y="1199"/>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40" name="Line 9"/>
            <p:cNvSpPr>
              <a:spLocks noChangeShapeType="1"/>
            </p:cNvSpPr>
            <p:nvPr/>
          </p:nvSpPr>
          <p:spPr bwMode="auto">
            <a:xfrm>
              <a:off x="1967" y="1439"/>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41" name="Line 10"/>
            <p:cNvSpPr>
              <a:spLocks noChangeShapeType="1"/>
            </p:cNvSpPr>
            <p:nvPr/>
          </p:nvSpPr>
          <p:spPr bwMode="auto">
            <a:xfrm>
              <a:off x="2447" y="1247"/>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42" name="Line 11"/>
            <p:cNvSpPr>
              <a:spLocks noChangeShapeType="1"/>
            </p:cNvSpPr>
            <p:nvPr/>
          </p:nvSpPr>
          <p:spPr bwMode="auto">
            <a:xfrm>
              <a:off x="2111" y="1439"/>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43" name="Line 12"/>
            <p:cNvSpPr>
              <a:spLocks noChangeShapeType="1"/>
            </p:cNvSpPr>
            <p:nvPr/>
          </p:nvSpPr>
          <p:spPr bwMode="auto">
            <a:xfrm>
              <a:off x="2303" y="1536"/>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44" name="Line 13"/>
            <p:cNvSpPr>
              <a:spLocks noChangeShapeType="1"/>
            </p:cNvSpPr>
            <p:nvPr/>
          </p:nvSpPr>
          <p:spPr bwMode="auto">
            <a:xfrm>
              <a:off x="1775" y="1440"/>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45" name="Line 14"/>
            <p:cNvSpPr>
              <a:spLocks noChangeShapeType="1"/>
            </p:cNvSpPr>
            <p:nvPr/>
          </p:nvSpPr>
          <p:spPr bwMode="auto">
            <a:xfrm>
              <a:off x="1631" y="1440"/>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46" name="Line 15"/>
            <p:cNvSpPr>
              <a:spLocks noChangeShapeType="1"/>
            </p:cNvSpPr>
            <p:nvPr/>
          </p:nvSpPr>
          <p:spPr bwMode="auto">
            <a:xfrm>
              <a:off x="1535" y="1296"/>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sp>
          <p:nvSpPr>
            <p:cNvPr id="47" name="Line 17"/>
            <p:cNvSpPr>
              <a:spLocks noChangeShapeType="1"/>
            </p:cNvSpPr>
            <p:nvPr/>
          </p:nvSpPr>
          <p:spPr bwMode="auto">
            <a:xfrm>
              <a:off x="2592" y="1440"/>
              <a:ext cx="0" cy="720"/>
            </a:xfrm>
            <a:prstGeom prst="line">
              <a:avLst/>
            </a:prstGeom>
            <a:noFill/>
            <a:ln w="127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p>
          </p:txBody>
        </p:sp>
      </p:grpSp>
      <p:sp>
        <p:nvSpPr>
          <p:cNvPr id="48" name="Title 1"/>
          <p:cNvSpPr txBox="1">
            <a:spLocks/>
          </p:cNvSpPr>
          <p:nvPr/>
        </p:nvSpPr>
        <p:spPr>
          <a:xfrm>
            <a:off x="657934" y="207392"/>
            <a:ext cx="8596668"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The Global-Local Dilemma</a:t>
            </a:r>
            <a:endParaRPr lang="en-US" dirty="0"/>
          </a:p>
        </p:txBody>
      </p:sp>
      <p:sp>
        <p:nvSpPr>
          <p:cNvPr id="2" name="TextBox 1"/>
          <p:cNvSpPr txBox="1"/>
          <p:nvPr/>
        </p:nvSpPr>
        <p:spPr>
          <a:xfrm>
            <a:off x="6220247" y="1534600"/>
            <a:ext cx="3559885" cy="4370427"/>
          </a:xfrm>
          <a:prstGeom prst="rect">
            <a:avLst/>
          </a:prstGeom>
          <a:noFill/>
        </p:spPr>
        <p:txBody>
          <a:bodyPr wrap="square" rtlCol="0">
            <a:spAutoFit/>
          </a:bodyPr>
          <a:lstStyle/>
          <a:p>
            <a:pPr marL="342900" indent="-342900">
              <a:buFont typeface="Arial" panose="020B0604020202020204" pitchFamily="34" charset="0"/>
              <a:buChar char="•"/>
            </a:pPr>
            <a:r>
              <a:rPr lang="en-US" sz="2600" dirty="0" smtClean="0">
                <a:solidFill>
                  <a:schemeClr val="accent2">
                    <a:lumMod val="60000"/>
                    <a:lumOff val="40000"/>
                  </a:schemeClr>
                </a:solidFill>
              </a:rPr>
              <a:t>Multi-domestic Strategy</a:t>
            </a:r>
          </a:p>
          <a:p>
            <a:endParaRPr lang="en-US" sz="2600" dirty="0" smtClean="0">
              <a:solidFill>
                <a:schemeClr val="accent2">
                  <a:lumMod val="60000"/>
                  <a:lumOff val="40000"/>
                </a:schemeClr>
              </a:solidFill>
            </a:endParaRPr>
          </a:p>
          <a:p>
            <a:pPr marL="342900" indent="-342900">
              <a:buFont typeface="Arial" panose="020B0604020202020204" pitchFamily="34" charset="0"/>
              <a:buChar char="•"/>
            </a:pPr>
            <a:r>
              <a:rPr lang="en-US" sz="2600" dirty="0" smtClean="0">
                <a:solidFill>
                  <a:schemeClr val="accent2">
                    <a:lumMod val="60000"/>
                    <a:lumOff val="40000"/>
                  </a:schemeClr>
                </a:solidFill>
              </a:rPr>
              <a:t>Transnational Strategy</a:t>
            </a:r>
          </a:p>
          <a:p>
            <a:endParaRPr lang="en-US" sz="2600" dirty="0" smtClean="0">
              <a:solidFill>
                <a:schemeClr val="accent2">
                  <a:lumMod val="60000"/>
                  <a:lumOff val="40000"/>
                </a:schemeClr>
              </a:solidFill>
            </a:endParaRPr>
          </a:p>
          <a:p>
            <a:pPr marL="342900" indent="-342900">
              <a:buFont typeface="Arial" panose="020B0604020202020204" pitchFamily="34" charset="0"/>
              <a:buChar char="•"/>
            </a:pPr>
            <a:r>
              <a:rPr lang="en-US" sz="2600" dirty="0" smtClean="0">
                <a:solidFill>
                  <a:schemeClr val="accent2">
                    <a:lumMod val="60000"/>
                    <a:lumOff val="40000"/>
                  </a:schemeClr>
                </a:solidFill>
              </a:rPr>
              <a:t>International Strategy</a:t>
            </a:r>
          </a:p>
          <a:p>
            <a:endParaRPr lang="en-US" sz="2600" dirty="0" smtClean="0">
              <a:solidFill>
                <a:schemeClr val="accent2">
                  <a:lumMod val="60000"/>
                  <a:lumOff val="40000"/>
                </a:schemeClr>
              </a:solidFill>
            </a:endParaRPr>
          </a:p>
          <a:p>
            <a:pPr marL="342900" indent="-342900">
              <a:buFont typeface="Arial" panose="020B0604020202020204" pitchFamily="34" charset="0"/>
              <a:buChar char="•"/>
            </a:pPr>
            <a:r>
              <a:rPr lang="en-US" sz="2600" dirty="0" smtClean="0">
                <a:solidFill>
                  <a:schemeClr val="accent2">
                    <a:lumMod val="60000"/>
                    <a:lumOff val="40000"/>
                  </a:schemeClr>
                </a:solidFill>
              </a:rPr>
              <a:t>Regional Strategy</a:t>
            </a:r>
          </a:p>
          <a:p>
            <a:endParaRPr lang="en-US" dirty="0"/>
          </a:p>
        </p:txBody>
      </p:sp>
      <p:sp>
        <p:nvSpPr>
          <p:cNvPr id="49" name="Text Box 18"/>
          <p:cNvSpPr txBox="1">
            <a:spLocks noChangeArrowheads="1"/>
          </p:cNvSpPr>
          <p:nvPr/>
        </p:nvSpPr>
        <p:spPr bwMode="auto">
          <a:xfrm>
            <a:off x="2369092" y="5318408"/>
            <a:ext cx="212535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Local Responsiveness</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238658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Modes of Entry</a:t>
            </a:r>
            <a:endParaRPr lang="en-US" dirty="0"/>
          </a:p>
        </p:txBody>
      </p:sp>
      <p:sp>
        <p:nvSpPr>
          <p:cNvPr id="3" name="Content Placeholder 2"/>
          <p:cNvSpPr>
            <a:spLocks noGrp="1"/>
          </p:cNvSpPr>
          <p:nvPr>
            <p:ph idx="1"/>
          </p:nvPr>
        </p:nvSpPr>
        <p:spPr/>
        <p:txBody>
          <a:bodyPr/>
          <a:lstStyle/>
          <a:p>
            <a:r>
              <a:rPr lang="en-US" dirty="0" smtClean="0"/>
              <a:t>Exporting: common in SMEs</a:t>
            </a:r>
            <a:r>
              <a:rPr lang="en-US" dirty="0"/>
              <a:t> </a:t>
            </a:r>
            <a:r>
              <a:rPr lang="en-US" dirty="0" smtClean="0"/>
              <a:t>&amp; initial stages of internationalization</a:t>
            </a:r>
          </a:p>
          <a:p>
            <a:pPr lvl="1"/>
            <a:r>
              <a:rPr lang="en-US" dirty="0" smtClean="0"/>
              <a:t>Indirect exporting – through intermediary who connects MNS with distributors</a:t>
            </a:r>
          </a:p>
          <a:p>
            <a:pPr lvl="1"/>
            <a:r>
              <a:rPr lang="en-US" dirty="0" smtClean="0"/>
              <a:t>Direct exporting – direct contact with distributors</a:t>
            </a:r>
          </a:p>
          <a:p>
            <a:r>
              <a:rPr lang="en-US" dirty="0" smtClean="0"/>
              <a:t>Licensing: license in exchange for royalties  </a:t>
            </a:r>
          </a:p>
          <a:p>
            <a:pPr lvl="1"/>
            <a:r>
              <a:rPr lang="en-US" dirty="0" smtClean="0"/>
              <a:t>International franchising</a:t>
            </a:r>
          </a:p>
          <a:p>
            <a:pPr lvl="1"/>
            <a:r>
              <a:rPr lang="en-US" dirty="0" smtClean="0"/>
              <a:t>Contract manufacturing</a:t>
            </a:r>
          </a:p>
          <a:p>
            <a:pPr lvl="1"/>
            <a:r>
              <a:rPr lang="en-US" dirty="0" smtClean="0"/>
              <a:t>Turnkey operations</a:t>
            </a:r>
          </a:p>
          <a:p>
            <a:r>
              <a:rPr lang="en-US" dirty="0" smtClean="0"/>
              <a:t>International Strategic Alliances</a:t>
            </a:r>
          </a:p>
          <a:p>
            <a:r>
              <a:rPr lang="en-US" dirty="0" smtClean="0"/>
              <a:t>Foreign Direct Investment</a:t>
            </a:r>
            <a:endParaRPr lang="en-US" dirty="0"/>
          </a:p>
        </p:txBody>
      </p:sp>
    </p:spTree>
    <p:extLst>
      <p:ext uri="{BB962C8B-B14F-4D97-AF65-F5344CB8AC3E}">
        <p14:creationId xmlns:p14="http://schemas.microsoft.com/office/powerpoint/2010/main" val="3339393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Licensing</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4847775"/>
              </p:ext>
            </p:extLst>
          </p:nvPr>
        </p:nvGraphicFramePr>
        <p:xfrm>
          <a:off x="677863" y="1474237"/>
          <a:ext cx="8596312" cy="3978284"/>
        </p:xfrm>
        <a:graphic>
          <a:graphicData uri="http://schemas.openxmlformats.org/drawingml/2006/table">
            <a:tbl>
              <a:tblPr firstRow="1" bandRow="1">
                <a:tableStyleId>{5C22544A-7EE6-4342-B048-85BDC9FD1C3A}</a:tableStyleId>
              </a:tblPr>
              <a:tblGrid>
                <a:gridCol w="4827198">
                  <a:extLst>
                    <a:ext uri="{9D8B030D-6E8A-4147-A177-3AD203B41FA5}">
                      <a16:colId xmlns:a16="http://schemas.microsoft.com/office/drawing/2014/main" val="20000"/>
                    </a:ext>
                  </a:extLst>
                </a:gridCol>
                <a:gridCol w="3769114">
                  <a:extLst>
                    <a:ext uri="{9D8B030D-6E8A-4147-A177-3AD203B41FA5}">
                      <a16:colId xmlns:a16="http://schemas.microsoft.com/office/drawing/2014/main" val="20001"/>
                    </a:ext>
                  </a:extLst>
                </a:gridCol>
              </a:tblGrid>
              <a:tr h="534044">
                <a:tc>
                  <a:txBody>
                    <a:bodyPr/>
                    <a:lstStyle/>
                    <a:p>
                      <a:pPr algn="ctr"/>
                      <a:r>
                        <a:rPr lang="en-US" sz="2200" dirty="0" smtClean="0"/>
                        <a:t>Advantages</a:t>
                      </a:r>
                      <a:endParaRPr lang="en-US" sz="2200" dirty="0"/>
                    </a:p>
                  </a:txBody>
                  <a:tcPr/>
                </a:tc>
                <a:tc>
                  <a:txBody>
                    <a:bodyPr/>
                    <a:lstStyle/>
                    <a:p>
                      <a:pPr algn="ctr"/>
                      <a:r>
                        <a:rPr lang="en-US" sz="2200" dirty="0" smtClean="0"/>
                        <a:t>Disadvantages</a:t>
                      </a:r>
                      <a:endParaRPr lang="en-US" sz="2200" dirty="0"/>
                    </a:p>
                  </a:txBody>
                  <a:tcPr/>
                </a:tc>
                <a:extLst>
                  <a:ext uri="{0D108BD9-81ED-4DB2-BD59-A6C34878D82A}">
                    <a16:rowId xmlns:a16="http://schemas.microsoft.com/office/drawing/2014/main" val="10000"/>
                  </a:ext>
                </a:extLst>
              </a:tr>
              <a:tr h="1711867">
                <a:tc>
                  <a:txBody>
                    <a:bodyPr/>
                    <a:lstStyle/>
                    <a:p>
                      <a:pPr marL="342900" indent="-342900">
                        <a:buFont typeface="Arial" panose="020B0604020202020204" pitchFamily="34" charset="0"/>
                        <a:buChar char="•"/>
                      </a:pPr>
                      <a:r>
                        <a:rPr lang="en-US" sz="2200" dirty="0" smtClean="0"/>
                        <a:t>Option to generate revenue from older or soon-to-be replaced technology</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Overcome trade barriers </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Overcome lack of financial, technical or managerial resources to export</a:t>
                      </a:r>
                      <a:r>
                        <a:rPr lang="en-US" sz="2200" baseline="0" dirty="0" smtClean="0"/>
                        <a:t> or FDI.</a:t>
                      </a:r>
                      <a:endParaRPr lang="en-US" sz="2200" dirty="0" smtClean="0"/>
                    </a:p>
                    <a:p>
                      <a:pPr marL="342900" indent="-342900">
                        <a:buFont typeface="Arial" panose="020B0604020202020204" pitchFamily="34" charset="0"/>
                        <a:buChar char="•"/>
                      </a:pPr>
                      <a:endParaRPr lang="en-US" sz="2200" dirty="0"/>
                    </a:p>
                  </a:txBody>
                  <a:tcPr/>
                </a:tc>
                <a:tc>
                  <a:txBody>
                    <a:bodyPr/>
                    <a:lstStyle/>
                    <a:p>
                      <a:pPr marL="285750" indent="-285750">
                        <a:buFont typeface="Arial" panose="020B0604020202020204" pitchFamily="34" charset="0"/>
                        <a:buChar char="•"/>
                      </a:pPr>
                      <a:r>
                        <a:rPr lang="en-US" sz="2200" dirty="0" smtClean="0"/>
                        <a:t>Loss</a:t>
                      </a:r>
                      <a:r>
                        <a:rPr lang="en-US" sz="2200" baseline="0" dirty="0" smtClean="0"/>
                        <a:t> of control</a:t>
                      </a:r>
                    </a:p>
                    <a:p>
                      <a:pPr marL="285750" indent="-285750">
                        <a:buFont typeface="Arial" panose="020B0604020202020204" pitchFamily="34" charset="0"/>
                        <a:buChar char="•"/>
                      </a:pPr>
                      <a:endParaRPr lang="en-US" sz="2200" baseline="0" dirty="0" smtClean="0"/>
                    </a:p>
                    <a:p>
                      <a:pPr marL="285750" indent="-285750">
                        <a:buFont typeface="Arial" panose="020B0604020202020204" pitchFamily="34" charset="0"/>
                        <a:buChar char="•"/>
                      </a:pPr>
                      <a:r>
                        <a:rPr lang="en-US" sz="2200" baseline="0" dirty="0" smtClean="0"/>
                        <a:t>Create new competitor</a:t>
                      </a:r>
                    </a:p>
                    <a:p>
                      <a:pPr marL="285750" indent="-285750">
                        <a:buFont typeface="Arial" panose="020B0604020202020204" pitchFamily="34" charset="0"/>
                        <a:buChar char="•"/>
                      </a:pPr>
                      <a:endParaRPr lang="en-US" sz="2200" baseline="0" dirty="0" smtClean="0"/>
                    </a:p>
                    <a:p>
                      <a:pPr marL="285750" indent="-285750">
                        <a:buFont typeface="Arial" panose="020B0604020202020204" pitchFamily="34" charset="0"/>
                        <a:buChar char="•"/>
                      </a:pPr>
                      <a:r>
                        <a:rPr lang="en-US" sz="2200" baseline="0" dirty="0" smtClean="0"/>
                        <a:t>Limited income</a:t>
                      </a:r>
                    </a:p>
                    <a:p>
                      <a:pPr marL="285750" indent="-285750">
                        <a:buFont typeface="Arial" panose="020B0604020202020204" pitchFamily="34" charset="0"/>
                        <a:buChar char="•"/>
                      </a:pPr>
                      <a:endParaRPr lang="en-US" sz="2200" baseline="0" dirty="0" smtClean="0"/>
                    </a:p>
                    <a:p>
                      <a:pPr marL="285750" indent="-285750">
                        <a:buFont typeface="Arial" panose="020B0604020202020204" pitchFamily="34" charset="0"/>
                        <a:buChar char="•"/>
                      </a:pPr>
                      <a:r>
                        <a:rPr lang="en-US" sz="2200" baseline="0" dirty="0" smtClean="0"/>
                        <a:t>Opportunity cost</a:t>
                      </a:r>
                    </a:p>
                    <a:p>
                      <a:pPr marL="285750" indent="-285750">
                        <a:buFont typeface="Arial" panose="020B0604020202020204" pitchFamily="34" charset="0"/>
                        <a:buChar char="•"/>
                      </a:pPr>
                      <a:endParaRPr lang="en-US" sz="22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68675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Foreign Direct Investment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54430753"/>
              </p:ext>
            </p:extLst>
          </p:nvPr>
        </p:nvGraphicFramePr>
        <p:xfrm>
          <a:off x="677863" y="1474237"/>
          <a:ext cx="8718064" cy="4646645"/>
        </p:xfrm>
        <a:graphic>
          <a:graphicData uri="http://schemas.openxmlformats.org/drawingml/2006/table">
            <a:tbl>
              <a:tblPr firstRow="1" bandRow="1">
                <a:tableStyleId>{5C22544A-7EE6-4342-B048-85BDC9FD1C3A}</a:tableStyleId>
              </a:tblPr>
              <a:tblGrid>
                <a:gridCol w="4602221">
                  <a:extLst>
                    <a:ext uri="{9D8B030D-6E8A-4147-A177-3AD203B41FA5}">
                      <a16:colId xmlns:a16="http://schemas.microsoft.com/office/drawing/2014/main" val="20000"/>
                    </a:ext>
                  </a:extLst>
                </a:gridCol>
                <a:gridCol w="4115843">
                  <a:extLst>
                    <a:ext uri="{9D8B030D-6E8A-4147-A177-3AD203B41FA5}">
                      <a16:colId xmlns:a16="http://schemas.microsoft.com/office/drawing/2014/main" val="20001"/>
                    </a:ext>
                  </a:extLst>
                </a:gridCol>
              </a:tblGrid>
              <a:tr h="453088">
                <a:tc>
                  <a:txBody>
                    <a:bodyPr/>
                    <a:lstStyle/>
                    <a:p>
                      <a:pPr algn="ctr"/>
                      <a:r>
                        <a:rPr lang="en-US" sz="2200" dirty="0" smtClean="0"/>
                        <a:t>Advantages</a:t>
                      </a:r>
                      <a:endParaRPr lang="en-US" sz="2200" dirty="0"/>
                    </a:p>
                  </a:txBody>
                  <a:tcPr/>
                </a:tc>
                <a:tc>
                  <a:txBody>
                    <a:bodyPr/>
                    <a:lstStyle/>
                    <a:p>
                      <a:pPr algn="ctr"/>
                      <a:r>
                        <a:rPr lang="en-US" sz="2200" dirty="0" smtClean="0"/>
                        <a:t>Disadvantages</a:t>
                      </a:r>
                      <a:endParaRPr lang="en-US" sz="2200" dirty="0"/>
                    </a:p>
                  </a:txBody>
                  <a:tcPr/>
                </a:tc>
                <a:extLst>
                  <a:ext uri="{0D108BD9-81ED-4DB2-BD59-A6C34878D82A}">
                    <a16:rowId xmlns:a16="http://schemas.microsoft.com/office/drawing/2014/main" val="10000"/>
                  </a:ext>
                </a:extLst>
              </a:tr>
              <a:tr h="4193557">
                <a:tc>
                  <a:txBody>
                    <a:bodyPr/>
                    <a:lstStyle/>
                    <a:p>
                      <a:pPr marL="342900" indent="-342900">
                        <a:lnSpc>
                          <a:spcPts val="2640"/>
                        </a:lnSpc>
                        <a:spcBef>
                          <a:spcPts val="600"/>
                        </a:spcBef>
                        <a:spcAft>
                          <a:spcPts val="600"/>
                        </a:spcAft>
                        <a:buFont typeface="Arial" panose="020B0604020202020204" pitchFamily="34" charset="0"/>
                        <a:buChar char="•"/>
                      </a:pPr>
                      <a:r>
                        <a:rPr lang="en-US" sz="2200" dirty="0" smtClean="0"/>
                        <a:t>Grater control of product marketing &amp; strategy</a:t>
                      </a:r>
                    </a:p>
                    <a:p>
                      <a:pPr marL="342900" indent="-342900">
                        <a:lnSpc>
                          <a:spcPts val="2640"/>
                        </a:lnSpc>
                        <a:spcBef>
                          <a:spcPts val="600"/>
                        </a:spcBef>
                        <a:spcAft>
                          <a:spcPts val="600"/>
                        </a:spcAft>
                        <a:buFont typeface="Arial" panose="020B0604020202020204" pitchFamily="34" charset="0"/>
                        <a:buChar char="•"/>
                      </a:pPr>
                      <a:r>
                        <a:rPr lang="en-US" sz="2200" baseline="0" dirty="0" smtClean="0"/>
                        <a:t>Lower cost of local sales</a:t>
                      </a:r>
                    </a:p>
                    <a:p>
                      <a:pPr marL="342900" indent="-342900">
                        <a:lnSpc>
                          <a:spcPts val="2640"/>
                        </a:lnSpc>
                        <a:spcBef>
                          <a:spcPts val="600"/>
                        </a:spcBef>
                        <a:spcAft>
                          <a:spcPts val="600"/>
                        </a:spcAft>
                        <a:buFont typeface="Arial" panose="020B0604020202020204" pitchFamily="34" charset="0"/>
                        <a:buChar char="•"/>
                      </a:pPr>
                      <a:r>
                        <a:rPr lang="en-US" sz="2200" baseline="0" dirty="0" smtClean="0"/>
                        <a:t>Avoid import quotas</a:t>
                      </a:r>
                    </a:p>
                    <a:p>
                      <a:pPr marL="342900" indent="-342900">
                        <a:lnSpc>
                          <a:spcPts val="2640"/>
                        </a:lnSpc>
                        <a:spcBef>
                          <a:spcPts val="600"/>
                        </a:spcBef>
                        <a:spcAft>
                          <a:spcPts val="600"/>
                        </a:spcAft>
                        <a:buFont typeface="Arial" panose="020B0604020202020204" pitchFamily="34" charset="0"/>
                        <a:buChar char="•"/>
                      </a:pPr>
                      <a:r>
                        <a:rPr lang="en-US" sz="2200" dirty="0" smtClean="0"/>
                        <a:t>Opportunity to adapt product</a:t>
                      </a:r>
                      <a:r>
                        <a:rPr lang="en-US" sz="2200" baseline="0" dirty="0" smtClean="0"/>
                        <a:t> </a:t>
                      </a:r>
                      <a:r>
                        <a:rPr lang="en-US" sz="2200" dirty="0" smtClean="0"/>
                        <a:t>to local tastes</a:t>
                      </a:r>
                    </a:p>
                    <a:p>
                      <a:pPr marL="342900" indent="-342900">
                        <a:lnSpc>
                          <a:spcPts val="2640"/>
                        </a:lnSpc>
                        <a:spcBef>
                          <a:spcPts val="600"/>
                        </a:spcBef>
                        <a:spcAft>
                          <a:spcPts val="600"/>
                        </a:spcAft>
                        <a:buFont typeface="Arial" panose="020B0604020202020204" pitchFamily="34" charset="0"/>
                        <a:buChar char="•"/>
                      </a:pPr>
                      <a:r>
                        <a:rPr lang="en-US" sz="2200" dirty="0" smtClean="0"/>
                        <a:t>Better local image of</a:t>
                      </a:r>
                      <a:r>
                        <a:rPr lang="en-US" sz="2200" baseline="0" dirty="0" smtClean="0"/>
                        <a:t> product</a:t>
                      </a:r>
                    </a:p>
                    <a:p>
                      <a:pPr marL="342900" indent="-342900">
                        <a:lnSpc>
                          <a:spcPts val="2640"/>
                        </a:lnSpc>
                        <a:spcBef>
                          <a:spcPts val="600"/>
                        </a:spcBef>
                        <a:spcAft>
                          <a:spcPts val="600"/>
                        </a:spcAft>
                        <a:buFont typeface="Arial" panose="020B0604020202020204" pitchFamily="34" charset="0"/>
                        <a:buChar char="•"/>
                      </a:pPr>
                      <a:r>
                        <a:rPr lang="en-US" sz="2200" baseline="0" dirty="0" smtClean="0"/>
                        <a:t>Better after-market service</a:t>
                      </a:r>
                    </a:p>
                    <a:p>
                      <a:pPr marL="342900" indent="-342900">
                        <a:lnSpc>
                          <a:spcPts val="2640"/>
                        </a:lnSpc>
                        <a:spcBef>
                          <a:spcPts val="600"/>
                        </a:spcBef>
                        <a:spcAft>
                          <a:spcPts val="600"/>
                        </a:spcAft>
                        <a:buFont typeface="Arial" panose="020B0604020202020204" pitchFamily="34" charset="0"/>
                        <a:buChar char="•"/>
                      </a:pPr>
                      <a:r>
                        <a:rPr lang="en-US" sz="2200" baseline="0" dirty="0" smtClean="0"/>
                        <a:t>Grater potential profits</a:t>
                      </a:r>
                      <a:endParaRPr lang="en-US" sz="2200" dirty="0"/>
                    </a:p>
                  </a:txBody>
                  <a:tcPr/>
                </a:tc>
                <a:tc>
                  <a:txBody>
                    <a:bodyPr/>
                    <a:lstStyle/>
                    <a:p>
                      <a:pPr marL="285750" indent="-285750">
                        <a:lnSpc>
                          <a:spcPts val="2640"/>
                        </a:lnSpc>
                        <a:spcBef>
                          <a:spcPts val="600"/>
                        </a:spcBef>
                        <a:spcAft>
                          <a:spcPts val="600"/>
                        </a:spcAft>
                        <a:buFont typeface="Arial" panose="020B0604020202020204" pitchFamily="34" charset="0"/>
                        <a:buChar char="•"/>
                      </a:pPr>
                      <a:r>
                        <a:rPr lang="en-US" sz="2200" dirty="0" smtClean="0"/>
                        <a:t>Significant capital investment</a:t>
                      </a:r>
                    </a:p>
                    <a:p>
                      <a:pPr marL="285750" indent="-285750">
                        <a:lnSpc>
                          <a:spcPts val="2640"/>
                        </a:lnSpc>
                        <a:spcBef>
                          <a:spcPts val="600"/>
                        </a:spcBef>
                        <a:spcAft>
                          <a:spcPts val="600"/>
                        </a:spcAft>
                        <a:buFont typeface="Arial" panose="020B0604020202020204" pitchFamily="34" charset="0"/>
                        <a:buChar char="•"/>
                      </a:pPr>
                      <a:r>
                        <a:rPr lang="en-US" sz="2200" dirty="0" smtClean="0"/>
                        <a:t>Drain on managerial talent to staff &amp; train HCNs</a:t>
                      </a:r>
                    </a:p>
                    <a:p>
                      <a:pPr marL="285750" indent="-285750">
                        <a:lnSpc>
                          <a:spcPts val="2640"/>
                        </a:lnSpc>
                        <a:spcBef>
                          <a:spcPts val="600"/>
                        </a:spcBef>
                        <a:spcAft>
                          <a:spcPts val="600"/>
                        </a:spcAft>
                        <a:buFont typeface="Arial" panose="020B0604020202020204" pitchFamily="34" charset="0"/>
                        <a:buChar char="•"/>
                      </a:pPr>
                      <a:r>
                        <a:rPr lang="en-US" sz="2200" dirty="0" smtClean="0"/>
                        <a:t>Increased</a:t>
                      </a:r>
                      <a:r>
                        <a:rPr lang="en-US" sz="2200" baseline="0" dirty="0" smtClean="0"/>
                        <a:t> coordination costs</a:t>
                      </a:r>
                    </a:p>
                    <a:p>
                      <a:pPr marL="285750" indent="-285750">
                        <a:lnSpc>
                          <a:spcPts val="2640"/>
                        </a:lnSpc>
                        <a:spcBef>
                          <a:spcPts val="600"/>
                        </a:spcBef>
                        <a:spcAft>
                          <a:spcPts val="600"/>
                        </a:spcAft>
                        <a:buFont typeface="Arial" panose="020B0604020202020204" pitchFamily="34" charset="0"/>
                        <a:buChar char="•"/>
                      </a:pPr>
                      <a:r>
                        <a:rPr lang="en-US" sz="2200" baseline="0" dirty="0" smtClean="0"/>
                        <a:t>Exposure to local political risks (expropriation)</a:t>
                      </a:r>
                    </a:p>
                    <a:p>
                      <a:pPr marL="285750" indent="-285750">
                        <a:lnSpc>
                          <a:spcPts val="2640"/>
                        </a:lnSpc>
                        <a:spcBef>
                          <a:spcPts val="600"/>
                        </a:spcBef>
                        <a:spcAft>
                          <a:spcPts val="600"/>
                        </a:spcAft>
                        <a:buFont typeface="Arial" panose="020B0604020202020204" pitchFamily="34" charset="0"/>
                        <a:buChar char="•"/>
                      </a:pPr>
                      <a:r>
                        <a:rPr lang="en-US" sz="2200" baseline="0" dirty="0" smtClean="0"/>
                        <a:t>Greater financial risk exposure</a:t>
                      </a:r>
                      <a:r>
                        <a:rPr lang="en-US" sz="2200" dirty="0" smtClean="0"/>
                        <a:t> </a:t>
                      </a:r>
                      <a:endParaRPr lang="en-US" sz="22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5938628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314</TotalTime>
  <Words>1702</Words>
  <Application>Microsoft Office PowerPoint</Application>
  <PresentationFormat>Widescreen</PresentationFormat>
  <Paragraphs>237</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Trebuchet MS</vt:lpstr>
      <vt:lpstr>Wingdings</vt:lpstr>
      <vt:lpstr>Wingdings 3</vt:lpstr>
      <vt:lpstr>Facet</vt:lpstr>
      <vt:lpstr>International Management: Strategic Management for MNCs</vt:lpstr>
      <vt:lpstr>Strategic Management</vt:lpstr>
      <vt:lpstr>Value Chain</vt:lpstr>
      <vt:lpstr>Porter’s Five Forces Model</vt:lpstr>
      <vt:lpstr>PowerPoint Presentation</vt:lpstr>
      <vt:lpstr>PowerPoint Presentation</vt:lpstr>
      <vt:lpstr>Modes of Entry</vt:lpstr>
      <vt:lpstr>Licensing</vt:lpstr>
      <vt:lpstr>Foreign Direct Investment</vt:lpstr>
      <vt:lpstr>Risk versus Control</vt:lpstr>
    </vt:vector>
  </TitlesOfParts>
  <Company>Appalachian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Management: Strategic Management for MNCs</dc:title>
  <dc:creator>Shinnar, Rachel Sheli</dc:creator>
  <cp:lastModifiedBy>Shinnar, Rachel Sheli</cp:lastModifiedBy>
  <cp:revision>37</cp:revision>
  <cp:lastPrinted>2018-05-21T16:51:27Z</cp:lastPrinted>
  <dcterms:created xsi:type="dcterms:W3CDTF">2017-05-11T14:19:51Z</dcterms:created>
  <dcterms:modified xsi:type="dcterms:W3CDTF">2018-05-21T16:54:57Z</dcterms:modified>
</cp:coreProperties>
</file>