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3" d="100"/>
          <a:sy n="103" d="100"/>
        </p:scale>
        <p:origin x="150" y="288"/>
      </p:cViewPr>
      <p:guideLst/>
    </p:cSldViewPr>
  </p:slideViewPr>
  <p:notesTextViewPr>
    <p:cViewPr>
      <p:scale>
        <a:sx n="1" d="1"/>
        <a:sy n="1" d="1"/>
      </p:scale>
      <p:origin x="0" y="0"/>
    </p:cViewPr>
  </p:notesTextViewPr>
  <p:notesViewPr>
    <p:cSldViewPr snapToGrid="0">
      <p:cViewPr varScale="1">
        <p:scale>
          <a:sx n="83" d="100"/>
          <a:sy n="83" d="100"/>
        </p:scale>
        <p:origin x="317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D087FF2-7CF2-4091-B023-6935331C5E71}" type="datetimeFigureOut">
              <a:rPr lang="en-US" smtClean="0"/>
              <a:t>5/30/2018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215BF5A-DB05-4FDE-9648-8C1310FF1ABF}" type="slidenum">
              <a:rPr lang="en-US" smtClean="0"/>
              <a:t>‹#›</a:t>
            </a:fld>
            <a:endParaRPr lang="en-US"/>
          </a:p>
        </p:txBody>
      </p:sp>
    </p:spTree>
    <p:extLst>
      <p:ext uri="{BB962C8B-B14F-4D97-AF65-F5344CB8AC3E}">
        <p14:creationId xmlns:p14="http://schemas.microsoft.com/office/powerpoint/2010/main" val="3263855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orldsmostethicalcompanies.ethisphere.com/"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transparency.or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99ED39-0253-4253-8827-A648AC0BCE6D}" type="slidenum">
              <a:rPr lang="en-US" smtClean="0"/>
              <a:t>1</a:t>
            </a:fld>
            <a:endParaRPr lang="en-US"/>
          </a:p>
        </p:txBody>
      </p:sp>
    </p:spTree>
    <p:extLst>
      <p:ext uri="{BB962C8B-B14F-4D97-AF65-F5344CB8AC3E}">
        <p14:creationId xmlns:p14="http://schemas.microsoft.com/office/powerpoint/2010/main" val="171719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17600"/>
            <a:ext cx="5575300" cy="3136900"/>
          </a:xfrm>
        </p:spPr>
      </p:sp>
      <p:sp>
        <p:nvSpPr>
          <p:cNvPr id="3" name="Notes Placeholder 2"/>
          <p:cNvSpPr>
            <a:spLocks noGrp="1"/>
          </p:cNvSpPr>
          <p:nvPr>
            <p:ph type="body" idx="1"/>
          </p:nvPr>
        </p:nvSpPr>
        <p:spPr>
          <a:xfrm>
            <a:off x="701040" y="4473892"/>
            <a:ext cx="5608320" cy="4356074"/>
          </a:xfrm>
        </p:spPr>
        <p:txBody>
          <a:bodyPr/>
          <a:lstStyle/>
          <a:p>
            <a:r>
              <a:rPr lang="en-US" dirty="0" smtClean="0"/>
              <a:t>Enron --  Volkswagen emissions -- Siemens bribery -- Alcatel bribery -- Alibaba.com fraudulent credentials sold to sellers (gold standard)</a:t>
            </a:r>
          </a:p>
          <a:p>
            <a:endParaRPr lang="en-US" dirty="0"/>
          </a:p>
          <a:p>
            <a:r>
              <a:rPr lang="en-US" dirty="0" smtClean="0"/>
              <a:t>Governments of developing countries are not always willing to regular the actions of MNCs (child labor, pollution, bribery) because they are competing for FDI</a:t>
            </a:r>
          </a:p>
          <a:p>
            <a:endParaRPr lang="en-US" dirty="0"/>
          </a:p>
          <a:p>
            <a:r>
              <a:rPr lang="en-US" b="1" dirty="0" smtClean="0"/>
              <a:t>Ethisphere.com</a:t>
            </a:r>
            <a:r>
              <a:rPr lang="en-US" dirty="0" smtClean="0"/>
              <a:t> </a:t>
            </a:r>
            <a:r>
              <a:rPr lang="en-US" dirty="0" smtClean="0">
                <a:hlinkClick r:id="rId3"/>
              </a:rPr>
              <a:t>http://worldsmostethicalcompanies.ethisphere.com/</a:t>
            </a:r>
            <a:r>
              <a:rPr lang="en-US" dirty="0" smtClean="0"/>
              <a:t> world’s most ethical companies. On 2018 list in USA: 3M  Adobe, Aflac, Anthem; in France:  </a:t>
            </a:r>
            <a:r>
              <a:rPr lang="en-US" dirty="0" err="1" smtClean="0"/>
              <a:t>L’Oreal</a:t>
            </a:r>
            <a:r>
              <a:rPr lang="en-US" dirty="0" smtClean="0"/>
              <a:t>, </a:t>
            </a:r>
          </a:p>
          <a:p>
            <a:endParaRPr lang="en-US" dirty="0"/>
          </a:p>
          <a:p>
            <a:r>
              <a:rPr lang="en-US" b="1" dirty="0" smtClean="0"/>
              <a:t>International business ethics </a:t>
            </a:r>
            <a:r>
              <a:rPr lang="en-US" dirty="0" smtClean="0"/>
              <a:t>People across national boundaries may not always agree on what is ethical  (nepotism, child labor, local practices of gift giving, MNCs can sometimes have assets that equal those of some foreign governments, how can this power be used not abused)</a:t>
            </a:r>
          </a:p>
          <a:p>
            <a:endParaRPr lang="en-US" dirty="0"/>
          </a:p>
          <a:p>
            <a:r>
              <a:rPr lang="en-US" b="1" dirty="0" smtClean="0"/>
              <a:t>CSR: </a:t>
            </a:r>
            <a:r>
              <a:rPr lang="en-US" dirty="0" smtClean="0"/>
              <a:t>responsibility beyond making a profit (ex. Monitoring working conditions of the suppliers in your supply chain, covering education expenses for works’ children, donating to local community)</a:t>
            </a:r>
          </a:p>
          <a:p>
            <a:endParaRPr lang="en-US" b="1" dirty="0"/>
          </a:p>
          <a:p>
            <a:r>
              <a:rPr lang="en-US" dirty="0" smtClean="0"/>
              <a:t>STAKEHOLDERS: </a:t>
            </a:r>
            <a:r>
              <a:rPr lang="en-US" b="1" dirty="0" smtClean="0"/>
              <a:t>primary (</a:t>
            </a:r>
            <a:r>
              <a:rPr lang="en-US" dirty="0" smtClean="0"/>
              <a:t>directly linked) </a:t>
            </a:r>
            <a:r>
              <a:rPr lang="en-US" u="sng" dirty="0" smtClean="0"/>
              <a:t>customers</a:t>
            </a:r>
            <a:r>
              <a:rPr lang="en-US" dirty="0" smtClean="0"/>
              <a:t>  (product safety, disclosure, fair price), </a:t>
            </a:r>
            <a:r>
              <a:rPr lang="en-US" u="sng" dirty="0" smtClean="0"/>
              <a:t>suppliers, employees </a:t>
            </a:r>
            <a:r>
              <a:rPr lang="en-US" dirty="0" smtClean="0"/>
              <a:t>(fair wages, working conditions, discrimination, child labor)</a:t>
            </a:r>
            <a:r>
              <a:rPr lang="en-US" u="sng" dirty="0" smtClean="0"/>
              <a:t>, share holders </a:t>
            </a:r>
            <a:r>
              <a:rPr lang="en-US" dirty="0" smtClean="0"/>
              <a:t> (ROI) + </a:t>
            </a:r>
            <a:r>
              <a:rPr lang="en-US" b="1" dirty="0" smtClean="0"/>
              <a:t>secondary </a:t>
            </a:r>
            <a:r>
              <a:rPr lang="en-US" dirty="0" smtClean="0"/>
              <a:t>media, trade associations, (ex. Monsanto dealing with Greenpeace) community, environment </a:t>
            </a:r>
            <a:endParaRPr lang="en-US" dirty="0"/>
          </a:p>
        </p:txBody>
      </p:sp>
      <p:sp>
        <p:nvSpPr>
          <p:cNvPr id="4" name="Slide Number Placeholder 3"/>
          <p:cNvSpPr>
            <a:spLocks noGrp="1"/>
          </p:cNvSpPr>
          <p:nvPr>
            <p:ph type="sldNum" sz="quarter" idx="10"/>
          </p:nvPr>
        </p:nvSpPr>
        <p:spPr/>
        <p:txBody>
          <a:bodyPr/>
          <a:lstStyle/>
          <a:p>
            <a:fld id="{E215BF5A-DB05-4FDE-9648-8C1310FF1ABF}" type="slidenum">
              <a:rPr lang="en-US" smtClean="0"/>
              <a:t>2</a:t>
            </a:fld>
            <a:endParaRPr lang="en-US"/>
          </a:p>
        </p:txBody>
      </p:sp>
    </p:spTree>
    <p:extLst>
      <p:ext uri="{BB962C8B-B14F-4D97-AF65-F5344CB8AC3E}">
        <p14:creationId xmlns:p14="http://schemas.microsoft.com/office/powerpoint/2010/main" val="1032110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4060" y="1110292"/>
            <a:ext cx="5575300" cy="3136900"/>
          </a:xfrm>
        </p:spPr>
      </p:sp>
      <p:sp>
        <p:nvSpPr>
          <p:cNvPr id="3" name="Notes Placeholder 2"/>
          <p:cNvSpPr>
            <a:spLocks noGrp="1"/>
          </p:cNvSpPr>
          <p:nvPr>
            <p:ph type="body" idx="1"/>
          </p:nvPr>
        </p:nvSpPr>
        <p:spPr>
          <a:xfrm>
            <a:off x="701040" y="4473893"/>
            <a:ext cx="5608320" cy="4260132"/>
          </a:xfrm>
        </p:spPr>
        <p:txBody>
          <a:bodyPr/>
          <a:lstStyle/>
          <a:p>
            <a:r>
              <a:rPr lang="en-US" altLang="en-US" dirty="0" smtClean="0">
                <a:latin typeface="Arial" panose="020B0604020202020204" pitchFamily="34" charset="0"/>
              </a:rPr>
              <a:t>Ethical decision making approach = thought process and rationale that individuals use to resolve ethical dilemmas</a:t>
            </a:r>
          </a:p>
          <a:p>
            <a:r>
              <a:rPr lang="en-US" altLang="en-US" dirty="0" smtClean="0">
                <a:latin typeface="Arial" panose="020B0604020202020204" pitchFamily="34" charset="0"/>
              </a:rPr>
              <a:t>Rules of thumb or principles that guide behavior and intentions</a:t>
            </a:r>
          </a:p>
          <a:p>
            <a:endParaRPr lang="en-US" altLang="en-US" dirty="0">
              <a:latin typeface="Arial" panose="020B0604020202020204" pitchFamily="34" charset="0"/>
            </a:endParaRPr>
          </a:p>
          <a:p>
            <a:pPr marL="341327" indent="-341327"/>
            <a:r>
              <a:rPr lang="en-US" altLang="en-US" b="1" dirty="0" smtClean="0">
                <a:latin typeface="Arial" panose="020B0604020202020204" pitchFamily="34" charset="0"/>
              </a:rPr>
              <a:t>Legalism</a:t>
            </a:r>
            <a:r>
              <a:rPr lang="en-US" altLang="en-US" dirty="0" smtClean="0">
                <a:latin typeface="Arial" panose="020B0604020202020204" pitchFamily="34" charset="0"/>
              </a:rPr>
              <a:t>: </a:t>
            </a:r>
            <a:r>
              <a:rPr lang="en-US" altLang="en-US" dirty="0" smtClean="0"/>
              <a:t>Based on societal laws and policies, Laws form objective standard by which decisions are evaluated, Anything not expressly prohibited is considered ethical</a:t>
            </a:r>
          </a:p>
          <a:p>
            <a:pPr marL="232943" indent="-232943"/>
            <a:r>
              <a:rPr lang="en-US" altLang="en-US" b="1" dirty="0" smtClean="0"/>
              <a:t>Cultural relativism: </a:t>
            </a:r>
            <a:r>
              <a:rPr lang="en-US" altLang="en-US" dirty="0" smtClean="0">
                <a:latin typeface="Arial" panose="020B0604020202020204" pitchFamily="34" charset="0"/>
              </a:rPr>
              <a:t>ethical relativism: no universal rights or wrongs, it all depends on the particular culture’s values and beliefs; Allows to distinguish between practices that are simply cultural values (gift giving in Japan, under-reporting taxes in Italy) and practices that are morally wrong. </a:t>
            </a:r>
            <a:r>
              <a:rPr lang="en-US" altLang="en-US" dirty="0" smtClean="0">
                <a:latin typeface="Arial" panose="020B0604020202020204" pitchFamily="34" charset="0"/>
                <a:sym typeface="Wingdings" panose="05000000000000000000" pitchFamily="2" charset="2"/>
              </a:rPr>
              <a:t> can become “convenient relativism” to allow MNCs to do what they want</a:t>
            </a:r>
            <a:endParaRPr lang="en-US" altLang="en-US" dirty="0" smtClean="0">
              <a:latin typeface="Arial" panose="020B0604020202020204" pitchFamily="34" charset="0"/>
            </a:endParaRPr>
          </a:p>
          <a:p>
            <a:pPr marL="341327" indent="-341327"/>
            <a:endParaRPr lang="en-US" altLang="en-US" b="1" dirty="0" smtClean="0"/>
          </a:p>
          <a:p>
            <a:pPr marL="341327" indent="-341327"/>
            <a:r>
              <a:rPr lang="en-US" altLang="en-US" b="1" dirty="0" smtClean="0">
                <a:latin typeface="Arial" panose="020B0604020202020204" pitchFamily="34" charset="0"/>
              </a:rPr>
              <a:t>Enlightened self-interest: </a:t>
            </a:r>
            <a:r>
              <a:rPr lang="en-US" altLang="en-US" dirty="0" smtClean="0"/>
              <a:t>Based on the costs and benefits to the decision maker. Decision maker selects course of action that yields most favorable consequences for themselves based on logical analysis of the facts</a:t>
            </a:r>
          </a:p>
          <a:p>
            <a:endParaRPr lang="en-US" altLang="en-US" b="1" dirty="0" smtClean="0">
              <a:latin typeface="Arial" panose="020B0604020202020204" pitchFamily="34" charset="0"/>
            </a:endParaRPr>
          </a:p>
          <a:p>
            <a:r>
              <a:rPr lang="en-US" altLang="en-US" b="1" dirty="0" smtClean="0">
                <a:latin typeface="Arial" panose="020B0604020202020204" pitchFamily="34" charset="0"/>
              </a:rPr>
              <a:t>NATIONAL DIFFERENCES </a:t>
            </a:r>
            <a:r>
              <a:rPr lang="en-US" altLang="en-US" dirty="0" smtClean="0">
                <a:latin typeface="Arial" panose="020B0604020202020204" pitchFamily="34" charset="0"/>
              </a:rPr>
              <a:t>exist in what is considered unethical, gift giving, child labor, nepotism, influenced by differences in cultural values, EX.  in-group collectivism positively related to corruption, future orientation negatively related to corruption </a:t>
            </a:r>
            <a:endParaRPr lang="en-US" altLang="en-US" b="1" dirty="0" smtClean="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E215BF5A-DB05-4FDE-9648-8C1310FF1ABF}" type="slidenum">
              <a:rPr lang="en-US" smtClean="0"/>
              <a:t>3</a:t>
            </a:fld>
            <a:endParaRPr lang="en-US"/>
          </a:p>
        </p:txBody>
      </p:sp>
    </p:spTree>
    <p:extLst>
      <p:ext uri="{BB962C8B-B14F-4D97-AF65-F5344CB8AC3E}">
        <p14:creationId xmlns:p14="http://schemas.microsoft.com/office/powerpoint/2010/main" val="4289062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06777" y="4544907"/>
            <a:ext cx="6020866" cy="4487522"/>
          </a:xfrm>
        </p:spPr>
        <p:txBody>
          <a:bodyPr/>
          <a:lstStyle/>
          <a:p>
            <a:pPr>
              <a:lnSpc>
                <a:spcPct val="80000"/>
              </a:lnSpc>
            </a:pPr>
            <a:r>
              <a:rPr lang="en-AU" altLang="en-US" b="1" dirty="0" smtClean="0">
                <a:latin typeface="Arial" panose="020B0604020202020204" pitchFamily="34" charset="0"/>
              </a:rPr>
              <a:t>Arguments for leniency </a:t>
            </a:r>
            <a:r>
              <a:rPr lang="en-GB" altLang="en-US" dirty="0" smtClean="0"/>
              <a:t>Ethical relativist’s argument = bribery is necessary to do business. However, it is now generally agreed that bribery undermines equity, efficiency and integrity in the public service, undercuts public confidence in markets &amp; aid programs, adds to the cost of products &amp; may affect the safety &amp; economic well-being of the general public.</a:t>
            </a:r>
          </a:p>
          <a:p>
            <a:pPr>
              <a:lnSpc>
                <a:spcPct val="80000"/>
              </a:lnSpc>
            </a:pPr>
            <a:endParaRPr lang="en-AU" altLang="en-US" dirty="0" smtClean="0">
              <a:latin typeface="Arial" panose="020B0604020202020204" pitchFamily="34" charset="0"/>
            </a:endParaRPr>
          </a:p>
          <a:p>
            <a:pPr marL="174708" indent="-174708">
              <a:lnSpc>
                <a:spcPct val="80000"/>
              </a:lnSpc>
              <a:buFont typeface="Wingdings" panose="05000000000000000000" pitchFamily="2" charset="2"/>
              <a:buChar char="§"/>
            </a:pPr>
            <a:r>
              <a:rPr lang="en-AU" altLang="en-US" dirty="0" smtClean="0">
                <a:latin typeface="Arial" panose="020B0604020202020204" pitchFamily="34" charset="0"/>
              </a:rPr>
              <a:t>Bribery is OK where it is an accepted business practice. (cultural relativism )</a:t>
            </a:r>
          </a:p>
          <a:p>
            <a:pPr marL="174708" indent="-174708">
              <a:lnSpc>
                <a:spcPct val="80000"/>
              </a:lnSpc>
              <a:buFont typeface="Wingdings" panose="05000000000000000000" pitchFamily="2" charset="2"/>
              <a:buChar char="§"/>
            </a:pPr>
            <a:r>
              <a:rPr lang="en-AU" altLang="en-US" dirty="0" smtClean="0">
                <a:latin typeface="Arial" panose="020B0604020202020204" pitchFamily="34" charset="0"/>
              </a:rPr>
              <a:t>Bribery facilitates business and provides an incentive for underpaid officials to do their jobs more efficiently (Utilitarianism).</a:t>
            </a:r>
          </a:p>
          <a:p>
            <a:pPr marL="174708" indent="-174708">
              <a:lnSpc>
                <a:spcPct val="80000"/>
              </a:lnSpc>
              <a:buFont typeface="Wingdings" panose="05000000000000000000" pitchFamily="2" charset="2"/>
              <a:buChar char="§"/>
            </a:pPr>
            <a:r>
              <a:rPr lang="en-AU" altLang="en-US" dirty="0" smtClean="0">
                <a:latin typeface="Arial" panose="020B0604020202020204" pitchFamily="34" charset="0"/>
              </a:rPr>
              <a:t>Bribery is a necessary entry fee for new foreign markets (Laissez-faire argument).</a:t>
            </a:r>
            <a:endParaRPr lang="en-AU" altLang="en-US" b="1" dirty="0" smtClean="0">
              <a:latin typeface="Arial" panose="020B0604020202020204" pitchFamily="34" charset="0"/>
            </a:endParaRPr>
          </a:p>
          <a:p>
            <a:pPr>
              <a:lnSpc>
                <a:spcPct val="80000"/>
              </a:lnSpc>
            </a:pPr>
            <a:r>
              <a:rPr lang="en-AU" altLang="en-US" b="1" dirty="0" smtClean="0">
                <a:latin typeface="Arial" panose="020B0604020202020204" pitchFamily="34" charset="0"/>
              </a:rPr>
              <a:t>Arguments for stricter regulation</a:t>
            </a:r>
            <a:endParaRPr lang="en-AU" altLang="en-US" dirty="0" smtClean="0">
              <a:latin typeface="Arial" panose="020B0604020202020204" pitchFamily="34" charset="0"/>
            </a:endParaRPr>
          </a:p>
          <a:p>
            <a:pPr marL="174708" indent="-174708">
              <a:lnSpc>
                <a:spcPct val="80000"/>
              </a:lnSpc>
              <a:buFont typeface="Wingdings" panose="05000000000000000000" pitchFamily="2" charset="2"/>
              <a:buChar char="§"/>
            </a:pPr>
            <a:r>
              <a:rPr lang="en-AU" altLang="en-US" dirty="0" smtClean="0">
                <a:latin typeface="Arial" panose="020B0604020202020204" pitchFamily="34" charset="0"/>
              </a:rPr>
              <a:t>Bribery is improper, does not respect persons as ends in themselves and comprises autonomy (categorical imperative). </a:t>
            </a:r>
          </a:p>
          <a:p>
            <a:pPr marL="174708" indent="-174708">
              <a:lnSpc>
                <a:spcPct val="80000"/>
              </a:lnSpc>
              <a:buFont typeface="Wingdings" panose="05000000000000000000" pitchFamily="2" charset="2"/>
              <a:buChar char="§"/>
            </a:pPr>
            <a:r>
              <a:rPr lang="en-AU" altLang="en-US" dirty="0" smtClean="0">
                <a:latin typeface="Arial" panose="020B0604020202020204" pitchFamily="34" charset="0"/>
              </a:rPr>
              <a:t>Bribery denies competitors the right to seek a share of the market via the competitive mechanisms of pricing, quality and reliability (unfair competition argument).</a:t>
            </a:r>
          </a:p>
          <a:p>
            <a:pPr marL="174708" indent="-174708">
              <a:lnSpc>
                <a:spcPct val="80000"/>
              </a:lnSpc>
              <a:buFont typeface="Wingdings" panose="05000000000000000000" pitchFamily="2" charset="2"/>
              <a:buChar char="§"/>
            </a:pPr>
            <a:r>
              <a:rPr lang="en-AU" altLang="en-US" dirty="0" smtClean="0">
                <a:latin typeface="Arial" panose="020B0604020202020204" pitchFamily="34" charset="0"/>
              </a:rPr>
              <a:t>Bribery adds to the cost of products and is inefficient (utilitarian argument).</a:t>
            </a:r>
          </a:p>
          <a:p>
            <a:pPr marL="174708" indent="-174708">
              <a:lnSpc>
                <a:spcPct val="80000"/>
              </a:lnSpc>
              <a:buFont typeface="Wingdings" panose="05000000000000000000" pitchFamily="2" charset="2"/>
              <a:buChar char="§"/>
            </a:pPr>
            <a:r>
              <a:rPr lang="en-AU" altLang="en-US" dirty="0" smtClean="0">
                <a:latin typeface="Arial" panose="020B0604020202020204" pitchFamily="34" charset="0"/>
              </a:rPr>
              <a:t>Bribery constitutes an unearned reward and produces inequities with the briber free riding off those who make competitive bids (unfair competition argument).</a:t>
            </a:r>
          </a:p>
          <a:p>
            <a:pPr marL="174708" indent="-174708">
              <a:lnSpc>
                <a:spcPct val="80000"/>
              </a:lnSpc>
              <a:buFont typeface="Wingdings" panose="05000000000000000000" pitchFamily="2" charset="2"/>
              <a:buChar char="§"/>
            </a:pPr>
            <a:r>
              <a:rPr lang="en-AU" altLang="en-US" dirty="0" smtClean="0">
                <a:latin typeface="Arial" panose="020B0604020202020204" pitchFamily="34" charset="0"/>
              </a:rPr>
              <a:t>Bribery undermines public confidence in markets.</a:t>
            </a:r>
          </a:p>
          <a:p>
            <a:pPr marL="174708" indent="-174708">
              <a:lnSpc>
                <a:spcPct val="80000"/>
              </a:lnSpc>
              <a:buFont typeface="Wingdings" panose="05000000000000000000" pitchFamily="2" charset="2"/>
              <a:buChar char="§"/>
            </a:pPr>
            <a:r>
              <a:rPr lang="en-AU" altLang="en-US" dirty="0" smtClean="0">
                <a:latin typeface="Arial" panose="020B0604020202020204" pitchFamily="34" charset="0"/>
              </a:rPr>
              <a:t>Ratchet effect</a:t>
            </a:r>
            <a:r>
              <a:rPr lang="en-US" altLang="en-US" dirty="0" smtClean="0">
                <a:latin typeface="Arial" panose="020B0604020202020204" pitchFamily="34" charset="0"/>
              </a:rPr>
              <a:t> = choosing to pay a bribe may required future bribes</a:t>
            </a:r>
          </a:p>
          <a:p>
            <a:pPr marL="174708" indent="-174708">
              <a:lnSpc>
                <a:spcPct val="80000"/>
              </a:lnSpc>
              <a:buFont typeface="Wingdings" panose="05000000000000000000" pitchFamily="2" charset="2"/>
              <a:buChar char="§"/>
            </a:pPr>
            <a:r>
              <a:rPr lang="en-US" dirty="0" smtClean="0"/>
              <a:t>Inferior products / projects + Higher cost / prices + Higher public spending</a:t>
            </a:r>
          </a:p>
          <a:p>
            <a:pPr marL="174708" indent="-174708">
              <a:buFont typeface="Wingdings" panose="05000000000000000000" pitchFamily="2" charset="2"/>
              <a:buChar char="§"/>
            </a:pPr>
            <a:r>
              <a:rPr lang="en-US" dirty="0" smtClean="0"/>
              <a:t>Discourages SMES / entrepreneurship</a:t>
            </a:r>
          </a:p>
          <a:p>
            <a:pPr marL="174708" indent="-174708">
              <a:buFont typeface="Wingdings" panose="05000000000000000000" pitchFamily="2" charset="2"/>
              <a:buChar char="§"/>
            </a:pPr>
            <a:r>
              <a:rPr lang="en-US" dirty="0" smtClean="0"/>
              <a:t>Lower economic performance</a:t>
            </a:r>
          </a:p>
          <a:p>
            <a:pPr marL="174708" indent="-174708">
              <a:buFontTx/>
              <a:buChar char="-"/>
            </a:pPr>
            <a:endParaRPr lang="en-US" dirty="0" smtClean="0"/>
          </a:p>
          <a:p>
            <a:pPr marL="174708" indent="-174708">
              <a:buFontTx/>
              <a:buChar char="-"/>
            </a:pPr>
            <a:endParaRPr lang="en-US" dirty="0"/>
          </a:p>
          <a:p>
            <a:pPr marL="174708" indent="-174708">
              <a:buFontTx/>
              <a:buChar char="-"/>
            </a:pPr>
            <a:r>
              <a:rPr lang="en-US" dirty="0" smtClean="0"/>
              <a:t>Corruption Perception Index  </a:t>
            </a:r>
            <a:r>
              <a:rPr lang="en-US" dirty="0" smtClean="0">
                <a:hlinkClick r:id="rId3"/>
              </a:rPr>
              <a:t>https://www.transparency.org/</a:t>
            </a:r>
            <a:endParaRPr lang="en-US" dirty="0" smtClean="0"/>
          </a:p>
          <a:p>
            <a:pPr marL="174708" indent="-174708">
              <a:buFontTx/>
              <a:buChar char="-"/>
            </a:pPr>
            <a:endParaRPr lang="en-US" dirty="0" smtClean="0"/>
          </a:p>
          <a:p>
            <a:pPr marL="174708" indent="-174708">
              <a:buFontTx/>
              <a:buChar char="-"/>
            </a:pPr>
            <a:endParaRPr lang="en-US" dirty="0"/>
          </a:p>
        </p:txBody>
      </p:sp>
      <p:sp>
        <p:nvSpPr>
          <p:cNvPr id="4" name="Slide Number Placeholder 3"/>
          <p:cNvSpPr>
            <a:spLocks noGrp="1"/>
          </p:cNvSpPr>
          <p:nvPr>
            <p:ph type="sldNum" sz="quarter" idx="10"/>
          </p:nvPr>
        </p:nvSpPr>
        <p:spPr/>
        <p:txBody>
          <a:bodyPr/>
          <a:lstStyle/>
          <a:p>
            <a:fld id="{E215BF5A-DB05-4FDE-9648-8C1310FF1ABF}" type="slidenum">
              <a:rPr lang="en-US" smtClean="0"/>
              <a:t>4</a:t>
            </a:fld>
            <a:endParaRPr lang="en-US"/>
          </a:p>
        </p:txBody>
      </p:sp>
    </p:spTree>
    <p:extLst>
      <p:ext uri="{BB962C8B-B14F-4D97-AF65-F5344CB8AC3E}">
        <p14:creationId xmlns:p14="http://schemas.microsoft.com/office/powerpoint/2010/main" val="1124649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692150"/>
            <a:ext cx="4786312" cy="2189946"/>
          </a:xfrm>
        </p:spPr>
      </p:sp>
      <p:sp>
        <p:nvSpPr>
          <p:cNvPr id="3" name="Notes Placeholder 2"/>
          <p:cNvSpPr>
            <a:spLocks noGrp="1"/>
          </p:cNvSpPr>
          <p:nvPr>
            <p:ph type="body" idx="1"/>
          </p:nvPr>
        </p:nvSpPr>
        <p:spPr>
          <a:xfrm>
            <a:off x="324091" y="2976703"/>
            <a:ext cx="6366076" cy="5345494"/>
          </a:xfrm>
        </p:spPr>
        <p:txBody>
          <a:bodyPr/>
          <a:lstStyle/>
          <a:p>
            <a:pPr>
              <a:lnSpc>
                <a:spcPct val="80000"/>
              </a:lnSpc>
            </a:pPr>
            <a:r>
              <a:rPr lang="en-GB" altLang="en-US" b="1" dirty="0" smtClean="0"/>
              <a:t>Enforcement challenge</a:t>
            </a:r>
            <a:r>
              <a:rPr lang="en-GB" altLang="en-US" dirty="0" smtClean="0"/>
              <a:t> absence of a supranational legislative authority to enforce socially responsible conduct. depends on Senior management’s attitudes &amp; willingness to develop, implement and sustain high ethical standards. HR professionals can help MNEs to institutionalize adherence to ethics codes (through training and the performance–reward system).</a:t>
            </a:r>
          </a:p>
          <a:p>
            <a:pPr>
              <a:lnSpc>
                <a:spcPct val="80000"/>
              </a:lnSpc>
            </a:pPr>
            <a:endParaRPr lang="en-GB" altLang="en-US" dirty="0" smtClean="0"/>
          </a:p>
          <a:p>
            <a:pPr>
              <a:lnSpc>
                <a:spcPct val="80000"/>
              </a:lnSpc>
            </a:pPr>
            <a:r>
              <a:rPr lang="en-GB" altLang="en-US" b="1" dirty="0" smtClean="0"/>
              <a:t>Government regulation: new global developments on the criminalization of bribery</a:t>
            </a:r>
            <a:endParaRPr lang="en-GB" altLang="en-US" b="1" i="1" dirty="0" smtClean="0"/>
          </a:p>
          <a:p>
            <a:pPr>
              <a:lnSpc>
                <a:spcPct val="80000"/>
              </a:lnSpc>
            </a:pPr>
            <a:r>
              <a:rPr lang="en-GB" altLang="en-US" dirty="0" smtClean="0"/>
              <a:t>Bribery and corruption are most frequent ethical problems encountered by international managers (World Bank estimates about US $80 billion annually goes to corrupt government officials).</a:t>
            </a:r>
          </a:p>
          <a:p>
            <a:pPr>
              <a:lnSpc>
                <a:spcPct val="85000"/>
              </a:lnSpc>
            </a:pPr>
            <a:r>
              <a:rPr lang="en-GB" altLang="en-US" dirty="0" smtClean="0"/>
              <a:t>Bribery = payment of agents to do things that are inconsistent with the purpose of their position/office in order to gain an unfair advantage. Different from so-called gifts and ‘facilitating’ or ‘grease’ payments which are payments to motivate agents to complete a task they would routinely do in the normal course of their duties. </a:t>
            </a:r>
          </a:p>
          <a:p>
            <a:pPr>
              <a:lnSpc>
                <a:spcPct val="85000"/>
              </a:lnSpc>
            </a:pPr>
            <a:endParaRPr lang="en-GB" altLang="en-US" dirty="0" smtClean="0">
              <a:sym typeface="Wingdings" panose="05000000000000000000" pitchFamily="2" charset="2"/>
            </a:endParaRPr>
          </a:p>
          <a:p>
            <a:pPr>
              <a:lnSpc>
                <a:spcPct val="85000"/>
              </a:lnSpc>
            </a:pPr>
            <a:r>
              <a:rPr lang="en-GB" altLang="en-US" dirty="0" smtClean="0">
                <a:sym typeface="Wingdings" panose="05000000000000000000" pitchFamily="2" charset="2"/>
              </a:rPr>
              <a:t>(1) FCPA </a:t>
            </a:r>
            <a:r>
              <a:rPr lang="en-GB" altLang="en-US" b="1" dirty="0" smtClean="0">
                <a:sym typeface="Wingdings" panose="05000000000000000000" pitchFamily="2" charset="2"/>
              </a:rPr>
              <a:t>Foreign Corrupt Practices Act</a:t>
            </a:r>
            <a:r>
              <a:rPr lang="en-GB" altLang="en-US" dirty="0" smtClean="0">
                <a:sym typeface="Wingdings" panose="05000000000000000000" pitchFamily="2" charset="2"/>
              </a:rPr>
              <a:t> prohibits US based firms and US nationals from making bribery payments to foreign government officials. 1977 in the USA includes individual and company monetary penalties &amp; imprisonment + 1998 amendment (mandates record keeping to ensure that illegal payments are not disguised as entertainment or business expenses)</a:t>
            </a:r>
            <a:endParaRPr lang="en-GB" altLang="en-US" dirty="0" smtClean="0"/>
          </a:p>
          <a:p>
            <a:pPr>
              <a:lnSpc>
                <a:spcPct val="85000"/>
              </a:lnSpc>
            </a:pPr>
            <a:r>
              <a:rPr lang="en-GB" altLang="en-US" dirty="0" smtClean="0"/>
              <a:t>(2) 1996, </a:t>
            </a:r>
            <a:r>
              <a:rPr lang="en-GB" altLang="en-US" b="1" dirty="0" smtClean="0"/>
              <a:t>UN Declaration Against Corruption and Bribery in International Commercial Transactions,</a:t>
            </a:r>
            <a:r>
              <a:rPr lang="en-GB" altLang="en-US" dirty="0" smtClean="0"/>
              <a:t> committed UN members to criminalize bribery and deny tax deductibility for bribes.</a:t>
            </a:r>
          </a:p>
          <a:p>
            <a:pPr>
              <a:lnSpc>
                <a:spcPct val="85000"/>
              </a:lnSpc>
            </a:pPr>
            <a:r>
              <a:rPr lang="en-GB" altLang="en-US" dirty="0" smtClean="0"/>
              <a:t>(3) </a:t>
            </a:r>
            <a:r>
              <a:rPr lang="en-GB" altLang="en-US" b="1" dirty="0" smtClean="0"/>
              <a:t>OECD </a:t>
            </a:r>
            <a:r>
              <a:rPr lang="en-GB" altLang="en-US" dirty="0" smtClean="0"/>
              <a:t>Organization</a:t>
            </a:r>
            <a:r>
              <a:rPr lang="en-GB" altLang="en-US" b="1" dirty="0" smtClean="0"/>
              <a:t> </a:t>
            </a:r>
            <a:r>
              <a:rPr lang="en-GB" altLang="en-US" dirty="0" smtClean="0"/>
              <a:t>for Economic Cooperation &amp; Development </a:t>
            </a:r>
            <a:r>
              <a:rPr lang="en-GB" altLang="en-US" b="1" dirty="0" smtClean="0"/>
              <a:t>Convention on Combating Bribery of Foreign Public Officials in International Business Transactions</a:t>
            </a:r>
            <a:r>
              <a:rPr lang="en-GB" altLang="en-US" dirty="0" smtClean="0"/>
              <a:t>. 2009 ratified by 38 countries</a:t>
            </a:r>
          </a:p>
          <a:p>
            <a:pPr>
              <a:lnSpc>
                <a:spcPct val="85000"/>
              </a:lnSpc>
            </a:pPr>
            <a:endParaRPr lang="en-GB" altLang="en-US" dirty="0" smtClean="0"/>
          </a:p>
          <a:p>
            <a:pPr>
              <a:lnSpc>
                <a:spcPct val="80000"/>
              </a:lnSpc>
            </a:pPr>
            <a:r>
              <a:rPr lang="en-GB" altLang="en-US" b="1" dirty="0" smtClean="0"/>
              <a:t>Self-regulation initiatives: international corporate codes of conduct</a:t>
            </a:r>
            <a:endParaRPr lang="en-GB" altLang="en-US" b="1" i="1" dirty="0" smtClean="0"/>
          </a:p>
          <a:p>
            <a:pPr>
              <a:lnSpc>
                <a:spcPct val="80000"/>
              </a:lnSpc>
            </a:pPr>
            <a:r>
              <a:rPr lang="en-GB" altLang="en-US" dirty="0" smtClean="0"/>
              <a:t> (1) </a:t>
            </a:r>
            <a:r>
              <a:rPr lang="en-GB" altLang="en-US" i="1" dirty="0" err="1" smtClean="0"/>
              <a:t>Caux</a:t>
            </a:r>
            <a:r>
              <a:rPr lang="en-GB" altLang="en-US" i="1" dirty="0" smtClean="0"/>
              <a:t> Roundtable Principles for Business Conduct </a:t>
            </a:r>
            <a:r>
              <a:rPr lang="en-GB" altLang="en-US" dirty="0" smtClean="0"/>
              <a:t>(1994) by Japanese, European and North American business leaders meeting in </a:t>
            </a:r>
            <a:r>
              <a:rPr lang="en-GB" altLang="en-US" dirty="0" err="1" smtClean="0"/>
              <a:t>Caux</a:t>
            </a:r>
            <a:r>
              <a:rPr lang="en-GB" altLang="en-US" dirty="0" smtClean="0"/>
              <a:t>, Switzerland. 1st intl. ethics code for business and aimed to set a global benchmark against which individual firms could write their own codes and measure the behaviour of their executives</a:t>
            </a:r>
          </a:p>
          <a:p>
            <a:pPr>
              <a:lnSpc>
                <a:spcPct val="80000"/>
              </a:lnSpc>
            </a:pPr>
            <a:r>
              <a:rPr lang="en-GB" altLang="en-US" dirty="0" smtClean="0">
                <a:sym typeface="Wingdings" panose="05000000000000000000" pitchFamily="2" charset="2"/>
              </a:rPr>
              <a:t> </a:t>
            </a:r>
            <a:r>
              <a:rPr lang="en-GB" altLang="en-US" dirty="0" smtClean="0"/>
              <a:t>Principles aim to operationalize the twin values of living and working together and human dignity by promoting free trade, environmental and cultural integrity and the prevention of bribery and corruption. </a:t>
            </a:r>
          </a:p>
          <a:p>
            <a:pPr>
              <a:lnSpc>
                <a:spcPct val="80000"/>
              </a:lnSpc>
            </a:pPr>
            <a:r>
              <a:rPr lang="en-GB" altLang="en-US" dirty="0" smtClean="0"/>
              <a:t>(2) UN’s declaration of fundamental human rights and the </a:t>
            </a:r>
          </a:p>
          <a:p>
            <a:pPr>
              <a:lnSpc>
                <a:spcPct val="80000"/>
              </a:lnSpc>
            </a:pPr>
            <a:r>
              <a:rPr lang="en-GB" altLang="en-US" dirty="0" smtClean="0"/>
              <a:t>(3) Organization for Economic Cooperation and Development OECD </a:t>
            </a:r>
            <a:r>
              <a:rPr lang="en-GB" altLang="en-US" i="1" dirty="0" smtClean="0"/>
              <a:t>Guidelines for Multinational Enterprises </a:t>
            </a:r>
          </a:p>
          <a:p>
            <a:pPr>
              <a:lnSpc>
                <a:spcPct val="85000"/>
              </a:lnSpc>
            </a:pPr>
            <a:endParaRPr lang="en-GB" alt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E215BF5A-DB05-4FDE-9648-8C1310FF1ABF}" type="slidenum">
              <a:rPr lang="en-US" smtClean="0"/>
              <a:t>5</a:t>
            </a:fld>
            <a:endParaRPr lang="en-US"/>
          </a:p>
        </p:txBody>
      </p:sp>
    </p:spTree>
    <p:extLst>
      <p:ext uri="{BB962C8B-B14F-4D97-AF65-F5344CB8AC3E}">
        <p14:creationId xmlns:p14="http://schemas.microsoft.com/office/powerpoint/2010/main" val="3255921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Meaningful</a:t>
            </a:r>
          </a:p>
          <a:p>
            <a:r>
              <a:rPr lang="en-US" dirty="0" smtClean="0"/>
              <a:t>Communication</a:t>
            </a:r>
          </a:p>
          <a:p>
            <a:r>
              <a:rPr lang="en-US" dirty="0" smtClean="0"/>
              <a:t>Training</a:t>
            </a:r>
          </a:p>
          <a:p>
            <a:r>
              <a:rPr lang="en-US" dirty="0" smtClean="0"/>
              <a:t>Enforcement</a:t>
            </a:r>
          </a:p>
          <a:p>
            <a:endParaRPr lang="en-US" dirty="0"/>
          </a:p>
        </p:txBody>
      </p:sp>
      <p:sp>
        <p:nvSpPr>
          <p:cNvPr id="4" name="Slide Number Placeholder 3"/>
          <p:cNvSpPr>
            <a:spLocks noGrp="1"/>
          </p:cNvSpPr>
          <p:nvPr>
            <p:ph type="sldNum" sz="quarter" idx="10"/>
          </p:nvPr>
        </p:nvSpPr>
        <p:spPr/>
        <p:txBody>
          <a:bodyPr/>
          <a:lstStyle/>
          <a:p>
            <a:fld id="{E215BF5A-DB05-4FDE-9648-8C1310FF1ABF}" type="slidenum">
              <a:rPr lang="en-US" smtClean="0"/>
              <a:t>6</a:t>
            </a:fld>
            <a:endParaRPr lang="en-US"/>
          </a:p>
        </p:txBody>
      </p:sp>
    </p:spTree>
    <p:extLst>
      <p:ext uri="{BB962C8B-B14F-4D97-AF65-F5344CB8AC3E}">
        <p14:creationId xmlns:p14="http://schemas.microsoft.com/office/powerpoint/2010/main" val="1827056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Cultural imperialism</a:t>
            </a:r>
          </a:p>
          <a:p>
            <a:endParaRPr lang="en-US" dirty="0" smtClean="0"/>
          </a:p>
          <a:p>
            <a:endParaRPr lang="en-US" dirty="0" smtClean="0"/>
          </a:p>
          <a:p>
            <a:r>
              <a:rPr lang="en-US" dirty="0" smtClean="0"/>
              <a:t>Some agreement that stealing, child labor (for cost cutting and higher profit), insider trading, violation of human rights are wrong BUT definitions can vary</a:t>
            </a:r>
          </a:p>
          <a:p>
            <a:r>
              <a:rPr lang="en-US" dirty="0" smtClean="0"/>
              <a:t>What about gifts?</a:t>
            </a:r>
          </a:p>
          <a:p>
            <a:endParaRPr lang="en-US" dirty="0" smtClean="0"/>
          </a:p>
          <a:p>
            <a:r>
              <a:rPr lang="en-US" dirty="0" smtClean="0"/>
              <a:t>Example: China does not recognize the concept of absolute truth, or any clear definition of right and wrong, good or bad. </a:t>
            </a:r>
            <a:r>
              <a:rPr lang="en-US" i="1" dirty="0" err="1" smtClean="0"/>
              <a:t>Guanxi</a:t>
            </a:r>
            <a:r>
              <a:rPr lang="en-US" i="1" dirty="0" smtClean="0"/>
              <a:t> </a:t>
            </a:r>
            <a:r>
              <a:rPr lang="en-US" dirty="0" smtClean="0"/>
              <a:t>requires unavoidable concessions and mutual granting of favors relating to any transaction</a:t>
            </a:r>
          </a:p>
          <a:p>
            <a:endParaRPr lang="en-US" dirty="0"/>
          </a:p>
        </p:txBody>
      </p:sp>
      <p:sp>
        <p:nvSpPr>
          <p:cNvPr id="4" name="Slide Number Placeholder 3"/>
          <p:cNvSpPr>
            <a:spLocks noGrp="1"/>
          </p:cNvSpPr>
          <p:nvPr>
            <p:ph type="sldNum" sz="quarter" idx="10"/>
          </p:nvPr>
        </p:nvSpPr>
        <p:spPr/>
        <p:txBody>
          <a:bodyPr/>
          <a:lstStyle/>
          <a:p>
            <a:fld id="{E215BF5A-DB05-4FDE-9648-8C1310FF1ABF}" type="slidenum">
              <a:rPr lang="en-US" smtClean="0"/>
              <a:t>7</a:t>
            </a:fld>
            <a:endParaRPr lang="en-US"/>
          </a:p>
        </p:txBody>
      </p:sp>
    </p:spTree>
    <p:extLst>
      <p:ext uri="{BB962C8B-B14F-4D97-AF65-F5344CB8AC3E}">
        <p14:creationId xmlns:p14="http://schemas.microsoft.com/office/powerpoint/2010/main" val="3836871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5/30/2018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2428" y="541176"/>
            <a:ext cx="10114384" cy="2641913"/>
          </a:xfrm>
        </p:spPr>
        <p:txBody>
          <a:bodyPr/>
          <a:lstStyle/>
          <a:p>
            <a:pPr algn="l"/>
            <a:r>
              <a:rPr lang="en-US" sz="4000" dirty="0" smtClean="0"/>
              <a:t>International Management:</a:t>
            </a:r>
            <a:br>
              <a:rPr lang="en-US" sz="4000" dirty="0" smtClean="0"/>
            </a:br>
            <a:r>
              <a:rPr lang="en-US" sz="4000" dirty="0" smtClean="0"/>
              <a:t>Ethics &amp; CSR</a:t>
            </a:r>
            <a:endParaRPr lang="en-US" sz="4000" dirty="0"/>
          </a:p>
        </p:txBody>
      </p:sp>
      <p:sp>
        <p:nvSpPr>
          <p:cNvPr id="3" name="Subtitle 2"/>
          <p:cNvSpPr>
            <a:spLocks noGrp="1"/>
          </p:cNvSpPr>
          <p:nvPr>
            <p:ph type="subTitle" idx="1"/>
          </p:nvPr>
        </p:nvSpPr>
        <p:spPr/>
        <p:txBody>
          <a:bodyPr>
            <a:noAutofit/>
          </a:bodyPr>
          <a:lstStyle/>
          <a:p>
            <a:pPr algn="l"/>
            <a:r>
              <a:rPr lang="en-US" sz="3000" dirty="0" smtClean="0">
                <a:solidFill>
                  <a:schemeClr val="tx1"/>
                </a:solidFill>
              </a:rPr>
              <a:t>Angers, France</a:t>
            </a:r>
          </a:p>
          <a:p>
            <a:pPr algn="l"/>
            <a:r>
              <a:rPr lang="en-US" sz="3000" dirty="0" smtClean="0">
                <a:solidFill>
                  <a:schemeClr val="tx1"/>
                </a:solidFill>
              </a:rPr>
              <a:t>Summer 2018</a:t>
            </a:r>
            <a:endParaRPr lang="en-US" sz="3000" dirty="0">
              <a:solidFill>
                <a:schemeClr val="tx1"/>
              </a:solidFill>
            </a:endParaRPr>
          </a:p>
        </p:txBody>
      </p:sp>
    </p:spTree>
    <p:extLst>
      <p:ext uri="{BB962C8B-B14F-4D97-AF65-F5344CB8AC3E}">
        <p14:creationId xmlns:p14="http://schemas.microsoft.com/office/powerpoint/2010/main" val="293011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99322"/>
          </a:xfrm>
        </p:spPr>
        <p:txBody>
          <a:bodyPr/>
          <a:lstStyle/>
          <a:p>
            <a:r>
              <a:rPr lang="en-US" dirty="0" smtClean="0"/>
              <a:t>Ethics &amp; CSR</a:t>
            </a:r>
            <a:endParaRPr lang="en-US" dirty="0"/>
          </a:p>
        </p:txBody>
      </p:sp>
      <p:sp>
        <p:nvSpPr>
          <p:cNvPr id="3" name="Content Placeholder 2"/>
          <p:cNvSpPr>
            <a:spLocks noGrp="1"/>
          </p:cNvSpPr>
          <p:nvPr>
            <p:ph idx="1"/>
          </p:nvPr>
        </p:nvSpPr>
        <p:spPr>
          <a:xfrm>
            <a:off x="677333" y="1875453"/>
            <a:ext cx="8933197" cy="4165909"/>
          </a:xfrm>
        </p:spPr>
        <p:txBody>
          <a:bodyPr/>
          <a:lstStyle/>
          <a:p>
            <a:r>
              <a:rPr lang="en-US" b="1" dirty="0" smtClean="0"/>
              <a:t>Ethics: </a:t>
            </a:r>
            <a:r>
              <a:rPr lang="en-US" dirty="0" smtClean="0"/>
              <a:t>The rules and values that determine the goals and actions people should follow when interacting with others.</a:t>
            </a:r>
          </a:p>
          <a:p>
            <a:r>
              <a:rPr lang="en-US" dirty="0" smtClean="0"/>
              <a:t>Business decisions have consequences for </a:t>
            </a:r>
            <a:r>
              <a:rPr lang="en-US" b="1" dirty="0" smtClean="0"/>
              <a:t>stakeholders</a:t>
            </a:r>
          </a:p>
          <a:p>
            <a:pPr lvl="1"/>
            <a:r>
              <a:rPr lang="en-US" b="1" dirty="0" smtClean="0"/>
              <a:t>Primary</a:t>
            </a:r>
          </a:p>
          <a:p>
            <a:pPr lvl="1"/>
            <a:r>
              <a:rPr lang="en-US" b="1" dirty="0" smtClean="0"/>
              <a:t>Secondary</a:t>
            </a:r>
          </a:p>
          <a:p>
            <a:r>
              <a:rPr lang="en-US" b="1" dirty="0" smtClean="0"/>
              <a:t>International business ethics</a:t>
            </a:r>
            <a:r>
              <a:rPr lang="en-US" dirty="0" smtClean="0"/>
              <a:t>: Unique ethical dilemmas faced by managers conducting business operations across national boundaries</a:t>
            </a:r>
          </a:p>
          <a:p>
            <a:r>
              <a:rPr lang="en-US" b="1" dirty="0" smtClean="0"/>
              <a:t>Corporate Social Responsibility </a:t>
            </a:r>
            <a:r>
              <a:rPr lang="en-US" dirty="0" smtClean="0"/>
              <a:t>(CSR): Ethical consequences of a company’s policies and procedures.</a:t>
            </a:r>
            <a:endParaRPr lang="en-US" b="1" dirty="0"/>
          </a:p>
        </p:txBody>
      </p:sp>
    </p:spTree>
    <p:extLst>
      <p:ext uri="{BB962C8B-B14F-4D97-AF65-F5344CB8AC3E}">
        <p14:creationId xmlns:p14="http://schemas.microsoft.com/office/powerpoint/2010/main" val="3123329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Ethical Decision making</a:t>
            </a:r>
            <a:endParaRPr lang="en-US" dirty="0"/>
          </a:p>
        </p:txBody>
      </p:sp>
      <p:sp>
        <p:nvSpPr>
          <p:cNvPr id="3" name="Content Placeholder 2"/>
          <p:cNvSpPr>
            <a:spLocks noGrp="1"/>
          </p:cNvSpPr>
          <p:nvPr>
            <p:ph idx="1"/>
          </p:nvPr>
        </p:nvSpPr>
        <p:spPr/>
        <p:txBody>
          <a:bodyPr>
            <a:normAutofit/>
          </a:bodyPr>
          <a:lstStyle/>
          <a:p>
            <a:r>
              <a:rPr lang="en-US" sz="2400" b="1" dirty="0" smtClean="0"/>
              <a:t>Utilitarianism</a:t>
            </a:r>
            <a:r>
              <a:rPr lang="en-US" sz="2400" dirty="0" smtClean="0"/>
              <a:t>: greatest good for the greatest number of people</a:t>
            </a:r>
          </a:p>
          <a:p>
            <a:pPr marL="334963" indent="-334963"/>
            <a:r>
              <a:rPr lang="en-US" altLang="en-US" sz="2400" b="1" dirty="0"/>
              <a:t>Categorical </a:t>
            </a:r>
            <a:r>
              <a:rPr lang="en-US" altLang="en-US" sz="2400" b="1" dirty="0" smtClean="0"/>
              <a:t>imperative</a:t>
            </a:r>
            <a:r>
              <a:rPr lang="en-US" altLang="en-US" sz="2400" dirty="0" smtClean="0"/>
              <a:t>: universal laws </a:t>
            </a:r>
            <a:endParaRPr lang="en-US" altLang="en-US" sz="2400" dirty="0"/>
          </a:p>
          <a:p>
            <a:pPr marL="334963" indent="-334963"/>
            <a:r>
              <a:rPr lang="en-US" altLang="en-US" sz="2400" b="1" dirty="0" smtClean="0"/>
              <a:t>Legalism</a:t>
            </a:r>
            <a:r>
              <a:rPr lang="en-US" altLang="en-US" sz="2400" dirty="0" smtClean="0"/>
              <a:t>: based on societal laws</a:t>
            </a:r>
            <a:endParaRPr lang="en-US" altLang="en-US" sz="2400" dirty="0"/>
          </a:p>
          <a:p>
            <a:pPr marL="334963" indent="-334963"/>
            <a:r>
              <a:rPr lang="en-US" altLang="en-US" sz="2400" b="1" dirty="0"/>
              <a:t>Cultural </a:t>
            </a:r>
            <a:r>
              <a:rPr lang="en-US" altLang="en-US" sz="2400" b="1" dirty="0" smtClean="0"/>
              <a:t>relativism</a:t>
            </a:r>
            <a:r>
              <a:rPr lang="en-US" altLang="en-US" sz="2400" dirty="0" smtClean="0"/>
              <a:t>: “in Rome do as the Romans do”</a:t>
            </a:r>
            <a:endParaRPr lang="en-US" altLang="en-US" sz="2400" dirty="0"/>
          </a:p>
          <a:p>
            <a:pPr marL="334963" indent="-334963"/>
            <a:r>
              <a:rPr lang="en-US" altLang="en-US" sz="2400" b="1" dirty="0"/>
              <a:t>Enlightened </a:t>
            </a:r>
            <a:r>
              <a:rPr lang="en-US" altLang="en-US" sz="2400" b="1" dirty="0" smtClean="0"/>
              <a:t>self-interest</a:t>
            </a:r>
            <a:r>
              <a:rPr lang="en-US" altLang="en-US" sz="2400" dirty="0" smtClean="0"/>
              <a:t>: cost-benefit analysis</a:t>
            </a:r>
            <a:endParaRPr lang="en-US" altLang="en-US" sz="2400" dirty="0"/>
          </a:p>
          <a:p>
            <a:pPr marL="334963" indent="-334963"/>
            <a:r>
              <a:rPr lang="en-US" altLang="en-US" sz="2400" b="1" dirty="0" smtClean="0"/>
              <a:t>Light-of-day</a:t>
            </a:r>
            <a:r>
              <a:rPr lang="en-US" altLang="en-US" sz="2400" dirty="0" smtClean="0"/>
              <a:t>: “News paper standard”</a:t>
            </a:r>
            <a:endParaRPr lang="en-US" altLang="en-US" sz="2400" dirty="0"/>
          </a:p>
          <a:p>
            <a:endParaRPr lang="en-US" sz="2400" dirty="0"/>
          </a:p>
        </p:txBody>
      </p:sp>
    </p:spTree>
    <p:extLst>
      <p:ext uri="{BB962C8B-B14F-4D97-AF65-F5344CB8AC3E}">
        <p14:creationId xmlns:p14="http://schemas.microsoft.com/office/powerpoint/2010/main" val="2017620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Bribery</a:t>
            </a:r>
            <a:endParaRPr lang="en-US" dirty="0"/>
          </a:p>
        </p:txBody>
      </p:sp>
      <p:sp>
        <p:nvSpPr>
          <p:cNvPr id="3" name="Content Placeholder 2"/>
          <p:cNvSpPr>
            <a:spLocks noGrp="1"/>
          </p:cNvSpPr>
          <p:nvPr>
            <p:ph idx="1"/>
          </p:nvPr>
        </p:nvSpPr>
        <p:spPr>
          <a:xfrm>
            <a:off x="425407" y="1834017"/>
            <a:ext cx="6992429" cy="3880773"/>
          </a:xfrm>
        </p:spPr>
        <p:txBody>
          <a:bodyPr/>
          <a:lstStyle/>
          <a:p>
            <a:r>
              <a:rPr lang="en-US" dirty="0" smtClean="0"/>
              <a:t>Mexico </a:t>
            </a:r>
            <a:r>
              <a:rPr lang="en-US" dirty="0" smtClean="0">
                <a:sym typeface="Wingdings" panose="05000000000000000000" pitchFamily="2" charset="2"/>
              </a:rPr>
              <a:t> </a:t>
            </a:r>
            <a:r>
              <a:rPr lang="en-US" i="1" u="sng" dirty="0" err="1" smtClean="0">
                <a:sym typeface="Wingdings" panose="05000000000000000000" pitchFamily="2" charset="2"/>
              </a:rPr>
              <a:t>mordida</a:t>
            </a:r>
            <a:r>
              <a:rPr lang="en-US" dirty="0" smtClean="0">
                <a:sym typeface="Wingdings" panose="05000000000000000000" pitchFamily="2" charset="2"/>
              </a:rPr>
              <a:t> (=bite)</a:t>
            </a:r>
          </a:p>
          <a:p>
            <a:r>
              <a:rPr lang="en-US" dirty="0" smtClean="0">
                <a:sym typeface="Wingdings" panose="05000000000000000000" pitchFamily="2" charset="2"/>
              </a:rPr>
              <a:t>France  </a:t>
            </a:r>
            <a:r>
              <a:rPr lang="en-US" i="1" dirty="0" smtClean="0">
                <a:sym typeface="Wingdings" panose="05000000000000000000" pitchFamily="2" charset="2"/>
              </a:rPr>
              <a:t>pot-de vin </a:t>
            </a:r>
            <a:r>
              <a:rPr lang="en-US" dirty="0" smtClean="0">
                <a:sym typeface="Wingdings" panose="05000000000000000000" pitchFamily="2" charset="2"/>
              </a:rPr>
              <a:t>(=jug of wine)</a:t>
            </a:r>
          </a:p>
          <a:p>
            <a:r>
              <a:rPr lang="en-US" dirty="0" smtClean="0">
                <a:sym typeface="Wingdings" panose="05000000000000000000" pitchFamily="2" charset="2"/>
              </a:rPr>
              <a:t>Germany  </a:t>
            </a:r>
            <a:r>
              <a:rPr lang="en-US" i="1" dirty="0" err="1" smtClean="0">
                <a:sym typeface="Wingdings" panose="05000000000000000000" pitchFamily="2" charset="2"/>
              </a:rPr>
              <a:t>nutzliche</a:t>
            </a:r>
            <a:r>
              <a:rPr lang="en-US" i="1" dirty="0" smtClean="0">
                <a:sym typeface="Wingdings" panose="05000000000000000000" pitchFamily="2" charset="2"/>
              </a:rPr>
              <a:t> </a:t>
            </a:r>
            <a:r>
              <a:rPr lang="en-US" i="1" dirty="0" err="1" smtClean="0">
                <a:sym typeface="Wingdings" panose="05000000000000000000" pitchFamily="2" charset="2"/>
              </a:rPr>
              <a:t>abgabe</a:t>
            </a:r>
            <a:r>
              <a:rPr lang="en-US" i="1" dirty="0" smtClean="0">
                <a:sym typeface="Wingdings" panose="05000000000000000000" pitchFamily="2" charset="2"/>
              </a:rPr>
              <a:t> </a:t>
            </a:r>
            <a:r>
              <a:rPr lang="en-US" dirty="0" smtClean="0">
                <a:sym typeface="Wingdings" panose="05000000000000000000" pitchFamily="2" charset="2"/>
              </a:rPr>
              <a:t>(=useful contribution)</a:t>
            </a:r>
          </a:p>
          <a:p>
            <a:r>
              <a:rPr lang="en-US" dirty="0" smtClean="0">
                <a:sym typeface="Wingdings" panose="05000000000000000000" pitchFamily="2" charset="2"/>
              </a:rPr>
              <a:t>Middle East  </a:t>
            </a:r>
            <a:r>
              <a:rPr lang="en-US" dirty="0" err="1" smtClean="0">
                <a:sym typeface="Wingdings" panose="05000000000000000000" pitchFamily="2" charset="2"/>
              </a:rPr>
              <a:t>bakshish</a:t>
            </a:r>
            <a:r>
              <a:rPr lang="en-US" dirty="0" smtClean="0">
                <a:sym typeface="Wingdings" panose="05000000000000000000" pitchFamily="2" charset="2"/>
              </a:rPr>
              <a:t> (=small gift)</a:t>
            </a:r>
          </a:p>
          <a:p>
            <a:endParaRPr lang="en-US" dirty="0" smtClean="0">
              <a:sym typeface="Wingdings" panose="05000000000000000000" pitchFamily="2" charset="2"/>
            </a:endParaRPr>
          </a:p>
          <a:p>
            <a:pPr marL="0" indent="0">
              <a:buNone/>
            </a:pPr>
            <a:r>
              <a:rPr lang="en-US" sz="2200" dirty="0" smtClean="0"/>
              <a:t>What is the problem with bribery? </a:t>
            </a:r>
          </a:p>
          <a:p>
            <a:pPr>
              <a:buFont typeface="Wingdings" panose="05000000000000000000" pitchFamily="2" charset="2"/>
              <a:buChar char="§"/>
            </a:pPr>
            <a:r>
              <a:rPr lang="en-US" sz="2200" dirty="0" smtClean="0"/>
              <a:t>Arguments for stricter regulation</a:t>
            </a:r>
          </a:p>
          <a:p>
            <a:pPr>
              <a:buFont typeface="Wingdings" panose="05000000000000000000" pitchFamily="2" charset="2"/>
              <a:buChar char="§"/>
            </a:pPr>
            <a:r>
              <a:rPr lang="en-US" sz="2200" dirty="0" smtClean="0"/>
              <a:t>Arguments for leniency</a:t>
            </a:r>
            <a:endParaRPr lang="en-US" sz="2200" dirty="0"/>
          </a:p>
        </p:txBody>
      </p:sp>
      <p:pic>
        <p:nvPicPr>
          <p:cNvPr id="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92649" y="3948144"/>
            <a:ext cx="4113212"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4532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102" y="544286"/>
            <a:ext cx="8596668" cy="1320800"/>
          </a:xfrm>
        </p:spPr>
        <p:txBody>
          <a:bodyPr/>
          <a:lstStyle/>
          <a:p>
            <a:r>
              <a:rPr lang="en-US" dirty="0" smtClean="0"/>
              <a:t>Regulation</a:t>
            </a:r>
            <a:endParaRPr lang="en-US" dirty="0"/>
          </a:p>
        </p:txBody>
      </p:sp>
      <p:sp>
        <p:nvSpPr>
          <p:cNvPr id="3" name="Content Placeholder 2"/>
          <p:cNvSpPr>
            <a:spLocks noGrp="1"/>
          </p:cNvSpPr>
          <p:nvPr>
            <p:ph idx="1"/>
          </p:nvPr>
        </p:nvSpPr>
        <p:spPr>
          <a:xfrm>
            <a:off x="397102" y="1371600"/>
            <a:ext cx="9418702" cy="4604448"/>
          </a:xfrm>
        </p:spPr>
        <p:txBody>
          <a:bodyPr>
            <a:noAutofit/>
          </a:bodyPr>
          <a:lstStyle/>
          <a:p>
            <a:pPr marL="0" indent="0">
              <a:buNone/>
            </a:pPr>
            <a:r>
              <a:rPr lang="en-US" sz="2200" dirty="0" smtClean="0"/>
              <a:t>To prevent bribery, protect human rights and protect the environment:</a:t>
            </a:r>
          </a:p>
          <a:p>
            <a:r>
              <a:rPr lang="en-US" sz="2200" dirty="0" smtClean="0"/>
              <a:t>U.S. 1977 Foreign Corrupt Practices Act + 1998 amendment</a:t>
            </a:r>
          </a:p>
          <a:p>
            <a:pPr lvl="1"/>
            <a:r>
              <a:rPr lang="en-US" sz="1800" dirty="0" smtClean="0"/>
              <a:t>Differentiates bribe from facilitation payment</a:t>
            </a:r>
          </a:p>
          <a:p>
            <a:pPr lvl="1"/>
            <a:r>
              <a:rPr lang="en-US" sz="1800" dirty="0" smtClean="0"/>
              <a:t>“reason to know” provision: responsibility for actions by agents hired by the firm</a:t>
            </a:r>
          </a:p>
          <a:p>
            <a:pPr lvl="1"/>
            <a:r>
              <a:rPr lang="en-US" sz="1800" dirty="0" smtClean="0"/>
              <a:t>Applies to individuals AND firms</a:t>
            </a:r>
          </a:p>
          <a:p>
            <a:r>
              <a:rPr lang="en-US" sz="2200" dirty="0" smtClean="0"/>
              <a:t>OECD </a:t>
            </a:r>
            <a:r>
              <a:rPr lang="en-GB" altLang="en-US" sz="2200" dirty="0" smtClean="0"/>
              <a:t>convention </a:t>
            </a:r>
            <a:r>
              <a:rPr lang="en-GB" altLang="en-US" sz="2200" dirty="0"/>
              <a:t>on </a:t>
            </a:r>
            <a:r>
              <a:rPr lang="en-GB" altLang="en-US" sz="2200" dirty="0" smtClean="0"/>
              <a:t>combating bribery </a:t>
            </a:r>
            <a:r>
              <a:rPr lang="en-GB" altLang="en-US" sz="2200" dirty="0"/>
              <a:t>of </a:t>
            </a:r>
            <a:r>
              <a:rPr lang="en-GB" altLang="en-US" sz="2200" dirty="0" smtClean="0"/>
              <a:t>foreign public officials 1999</a:t>
            </a:r>
            <a:endParaRPr lang="en-GB" altLang="en-US" sz="2200" dirty="0"/>
          </a:p>
          <a:p>
            <a:r>
              <a:rPr lang="en-GB" altLang="en-US" sz="2200" dirty="0" smtClean="0"/>
              <a:t>UN declaration against corruption </a:t>
            </a:r>
            <a:r>
              <a:rPr lang="en-GB" altLang="en-US" sz="2200" dirty="0"/>
              <a:t>and </a:t>
            </a:r>
            <a:r>
              <a:rPr lang="en-GB" altLang="en-US" sz="2200" dirty="0" smtClean="0"/>
              <a:t>bribery 1996</a:t>
            </a:r>
          </a:p>
          <a:p>
            <a:pPr>
              <a:spcBef>
                <a:spcPct val="0"/>
              </a:spcBef>
            </a:pPr>
            <a:r>
              <a:rPr lang="en-GB" altLang="en-US" sz="2200" dirty="0"/>
              <a:t>Self-regulation initiatives: international corporate codes of conduct</a:t>
            </a:r>
          </a:p>
          <a:p>
            <a:pPr lvl="1">
              <a:spcBef>
                <a:spcPct val="0"/>
              </a:spcBef>
            </a:pPr>
            <a:r>
              <a:rPr lang="en-GB" altLang="en-US" sz="1800" dirty="0" err="1"/>
              <a:t>Caux</a:t>
            </a:r>
            <a:r>
              <a:rPr lang="en-GB" altLang="en-US" sz="1800" dirty="0"/>
              <a:t> Roundtable Principles for Business Conduct</a:t>
            </a:r>
          </a:p>
          <a:p>
            <a:pPr lvl="1">
              <a:spcBef>
                <a:spcPct val="0"/>
              </a:spcBef>
            </a:pPr>
            <a:r>
              <a:rPr lang="en-GB" altLang="en-US" sz="1800" dirty="0"/>
              <a:t>UN declaration of fundamental human rights   </a:t>
            </a:r>
          </a:p>
          <a:p>
            <a:pPr lvl="1">
              <a:spcBef>
                <a:spcPct val="0"/>
              </a:spcBef>
            </a:pPr>
            <a:r>
              <a:rPr lang="en-GB" altLang="en-US" sz="1800" dirty="0"/>
              <a:t>OECD Guidelines for Multinational Enterprises</a:t>
            </a:r>
          </a:p>
          <a:p>
            <a:endParaRPr lang="en-GB" altLang="en-US" sz="2200" dirty="0"/>
          </a:p>
        </p:txBody>
      </p:sp>
    </p:spTree>
    <p:extLst>
      <p:ext uri="{BB962C8B-B14F-4D97-AF65-F5344CB8AC3E}">
        <p14:creationId xmlns:p14="http://schemas.microsoft.com/office/powerpoint/2010/main" val="598815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of Conduct</a:t>
            </a:r>
            <a:endParaRPr lang="en-US" dirty="0"/>
          </a:p>
        </p:txBody>
      </p:sp>
      <p:sp>
        <p:nvSpPr>
          <p:cNvPr id="3" name="Content Placeholder 2"/>
          <p:cNvSpPr>
            <a:spLocks noGrp="1"/>
          </p:cNvSpPr>
          <p:nvPr>
            <p:ph idx="1"/>
          </p:nvPr>
        </p:nvSpPr>
        <p:spPr>
          <a:xfrm>
            <a:off x="677334" y="1296955"/>
            <a:ext cx="8596668" cy="4744407"/>
          </a:xfrm>
        </p:spPr>
        <p:txBody>
          <a:bodyPr>
            <a:normAutofit fontScale="85000" lnSpcReduction="20000"/>
          </a:bodyPr>
          <a:lstStyle/>
          <a:p>
            <a:r>
              <a:rPr lang="en-US" dirty="0" smtClean="0"/>
              <a:t>What is a code of conduct?</a:t>
            </a:r>
          </a:p>
          <a:p>
            <a:pPr lvl="1"/>
            <a:r>
              <a:rPr lang="en-US" dirty="0" smtClean="0"/>
              <a:t>GE Code of Conduct</a:t>
            </a:r>
          </a:p>
          <a:p>
            <a:pPr lvl="2"/>
            <a:r>
              <a:rPr lang="en-US" dirty="0" smtClean="0"/>
              <a:t>Commitment to leadership and leading by example</a:t>
            </a:r>
          </a:p>
          <a:p>
            <a:pPr lvl="2"/>
            <a:r>
              <a:rPr lang="en-US" dirty="0" smtClean="0"/>
              <a:t>Going beyond financial, legal and country rules</a:t>
            </a:r>
          </a:p>
          <a:p>
            <a:pPr lvl="2"/>
            <a:r>
              <a:rPr lang="en-US" dirty="0" smtClean="0"/>
              <a:t>Staying ahead of regulators</a:t>
            </a:r>
          </a:p>
          <a:p>
            <a:pPr lvl="2"/>
            <a:r>
              <a:rPr lang="en-US" dirty="0" smtClean="0"/>
              <a:t>Assigning responsibility to all employees</a:t>
            </a:r>
          </a:p>
          <a:p>
            <a:pPr lvl="2"/>
            <a:r>
              <a:rPr lang="en-US" dirty="0" smtClean="0"/>
              <a:t>Letting employees have a say in ethics</a:t>
            </a:r>
          </a:p>
          <a:p>
            <a:pPr lvl="2"/>
            <a:r>
              <a:rPr lang="en-US" dirty="0" smtClean="0"/>
              <a:t>Holding leaders accountable with ethics metrics</a:t>
            </a:r>
          </a:p>
          <a:p>
            <a:pPr marL="0" indent="0">
              <a:buNone/>
            </a:pPr>
            <a:endParaRPr lang="en-US" dirty="0" smtClean="0"/>
          </a:p>
          <a:p>
            <a:pPr marL="0" indent="0">
              <a:buNone/>
            </a:pPr>
            <a:r>
              <a:rPr lang="en-US" dirty="0" smtClean="0"/>
              <a:t>Motorola </a:t>
            </a:r>
            <a:r>
              <a:rPr lang="en-US" dirty="0"/>
              <a:t>Moral Code:</a:t>
            </a:r>
          </a:p>
          <a:p>
            <a:pPr marL="0" indent="0">
              <a:buNone/>
            </a:pPr>
            <a:r>
              <a:rPr lang="en-US" dirty="0"/>
              <a:t>	“</a:t>
            </a:r>
            <a:r>
              <a:rPr lang="en-US" i="1" dirty="0"/>
              <a:t>…employees of Motorola will respect the laws, customs and traditions of </a:t>
            </a:r>
            <a:r>
              <a:rPr lang="en-US" i="1" dirty="0" smtClean="0"/>
              <a:t>each 	country </a:t>
            </a:r>
            <a:r>
              <a:rPr lang="en-US" i="1" dirty="0"/>
              <a:t>in which they operate, but will, at the same time, engage in </a:t>
            </a:r>
            <a:r>
              <a:rPr lang="en-US" i="1" dirty="0" smtClean="0"/>
              <a:t>no </a:t>
            </a:r>
            <a:r>
              <a:rPr lang="en-US" i="1" dirty="0"/>
              <a:t>course of </a:t>
            </a:r>
            <a:r>
              <a:rPr lang="en-US" i="1" dirty="0" smtClean="0"/>
              <a:t>action 	which</a:t>
            </a:r>
            <a:r>
              <a:rPr lang="en-US" i="1" dirty="0"/>
              <a:t>, even if legal, customary and accepted in any such 	country, could be deemed to be </a:t>
            </a:r>
            <a:r>
              <a:rPr lang="en-US" i="1" dirty="0" smtClean="0"/>
              <a:t>	in </a:t>
            </a:r>
            <a:r>
              <a:rPr lang="en-US" i="1" dirty="0"/>
              <a:t>violation of the accepted business ethics </a:t>
            </a:r>
            <a:r>
              <a:rPr lang="en-US" i="1" dirty="0" smtClean="0"/>
              <a:t>of </a:t>
            </a:r>
            <a:r>
              <a:rPr lang="en-US" i="1" dirty="0"/>
              <a:t>Motorola or the laws of the United States </a:t>
            </a:r>
            <a:r>
              <a:rPr lang="en-US" i="1" dirty="0" smtClean="0"/>
              <a:t>	regarding </a:t>
            </a:r>
            <a:r>
              <a:rPr lang="en-US" i="1" dirty="0"/>
              <a:t>business ethics”</a:t>
            </a:r>
            <a:endParaRPr lang="en-US" dirty="0"/>
          </a:p>
          <a:p>
            <a:endParaRPr lang="en-US" dirty="0" smtClean="0"/>
          </a:p>
          <a:p>
            <a:r>
              <a:rPr lang="en-US" dirty="0" smtClean="0"/>
              <a:t>What </a:t>
            </a:r>
            <a:r>
              <a:rPr lang="en-US" dirty="0" smtClean="0"/>
              <a:t>makes it meaningful?</a:t>
            </a:r>
            <a:endParaRPr lang="en-US" dirty="0"/>
          </a:p>
        </p:txBody>
      </p:sp>
    </p:spTree>
    <p:extLst>
      <p:ext uri="{BB962C8B-B14F-4D97-AF65-F5344CB8AC3E}">
        <p14:creationId xmlns:p14="http://schemas.microsoft.com/office/powerpoint/2010/main" val="2528819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7253" y="1936654"/>
            <a:ext cx="8596668" cy="3880773"/>
          </a:xfrm>
        </p:spPr>
        <p:txBody>
          <a:bodyPr/>
          <a:lstStyle/>
          <a:p>
            <a:r>
              <a:rPr lang="en-US" dirty="0" smtClean="0"/>
              <a:t>Collectivism: relationship-oriented, different conceptualization of fairness / honest / right or wrong  </a:t>
            </a:r>
          </a:p>
          <a:p>
            <a:r>
              <a:rPr lang="en-US" dirty="0" smtClean="0"/>
              <a:t>Power Distance: considerations of hierarchy, relationship networks, privilege, face, dignity</a:t>
            </a:r>
          </a:p>
          <a:p>
            <a:endParaRPr lang="en-US" dirty="0" smtClean="0"/>
          </a:p>
        </p:txBody>
      </p:sp>
      <p:sp>
        <p:nvSpPr>
          <p:cNvPr id="4" name="Title 1"/>
          <p:cNvSpPr txBox="1">
            <a:spLocks/>
          </p:cNvSpPr>
          <p:nvPr/>
        </p:nvSpPr>
        <p:spPr>
          <a:xfrm>
            <a:off x="829734" y="7620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Cross-Cultural Differences</a:t>
            </a:r>
            <a:endParaRPr lang="en-US" dirty="0"/>
          </a:p>
        </p:txBody>
      </p:sp>
    </p:spTree>
    <p:extLst>
      <p:ext uri="{BB962C8B-B14F-4D97-AF65-F5344CB8AC3E}">
        <p14:creationId xmlns:p14="http://schemas.microsoft.com/office/powerpoint/2010/main" val="150164005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184</TotalTime>
  <Words>1464</Words>
  <Application>Microsoft Office PowerPoint</Application>
  <PresentationFormat>Widescreen</PresentationFormat>
  <Paragraphs>128</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Trebuchet MS</vt:lpstr>
      <vt:lpstr>Wingdings</vt:lpstr>
      <vt:lpstr>Wingdings 3</vt:lpstr>
      <vt:lpstr>Facet</vt:lpstr>
      <vt:lpstr>International Management: Ethics &amp; CSR</vt:lpstr>
      <vt:lpstr>Ethics &amp; CSR</vt:lpstr>
      <vt:lpstr>Approaches to Ethical Decision making</vt:lpstr>
      <vt:lpstr>Bribery</vt:lpstr>
      <vt:lpstr>Regulation</vt:lpstr>
      <vt:lpstr>Code of Conduct</vt:lpstr>
      <vt:lpstr>PowerPoint Presentation</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Management: Ethics &amp; CSR</dc:title>
  <dc:creator>Shinnar, Rachel Sheli</dc:creator>
  <cp:lastModifiedBy>Shinnar, Rachel Sheli</cp:lastModifiedBy>
  <cp:revision>25</cp:revision>
  <cp:lastPrinted>2018-05-30T16:01:35Z</cp:lastPrinted>
  <dcterms:created xsi:type="dcterms:W3CDTF">2017-05-10T16:49:07Z</dcterms:created>
  <dcterms:modified xsi:type="dcterms:W3CDTF">2018-05-30T16:02:11Z</dcterms:modified>
</cp:coreProperties>
</file>