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7" r:id="rId2"/>
    <p:sldId id="258" r:id="rId3"/>
    <p:sldId id="259" r:id="rId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7981" autoAdjust="0"/>
    <p:restoredTop sz="94660"/>
  </p:normalViewPr>
  <p:slideViewPr>
    <p:cSldViewPr snapToGrid="0">
      <p:cViewPr varScale="1">
        <p:scale>
          <a:sx n="103" d="100"/>
          <a:sy n="103" d="100"/>
        </p:scale>
        <p:origin x="150" y="288"/>
      </p:cViewPr>
      <p:guideLst/>
    </p:cSldViewPr>
  </p:slideViewPr>
  <p:notesTextViewPr>
    <p:cViewPr>
      <p:scale>
        <a:sx n="1" d="1"/>
        <a:sy n="1" d="1"/>
      </p:scale>
      <p:origin x="0" y="0"/>
    </p:cViewPr>
  </p:notesTextViewPr>
  <p:notesViewPr>
    <p:cSldViewPr snapToGrid="0">
      <p:cViewPr varScale="1">
        <p:scale>
          <a:sx n="83" d="100"/>
          <a:sy n="83" d="100"/>
        </p:scale>
        <p:origin x="317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C87C9EA-206B-4C49-9DBB-5366964F1083}" type="datetimeFigureOut">
              <a:rPr lang="en-US" smtClean="0"/>
              <a:t>5/30/2018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E2797BE-203B-4147-AD14-79BFA9F3E2A1}" type="slidenum">
              <a:rPr lang="en-US" smtClean="0"/>
              <a:t>‹#›</a:t>
            </a:fld>
            <a:endParaRPr lang="en-US"/>
          </a:p>
        </p:txBody>
      </p:sp>
    </p:spTree>
    <p:extLst>
      <p:ext uri="{BB962C8B-B14F-4D97-AF65-F5344CB8AC3E}">
        <p14:creationId xmlns:p14="http://schemas.microsoft.com/office/powerpoint/2010/main" val="1386952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heritage.org/index/?utm_source=google&amp;utm_medium=ad&amp;utm_content=062016countryrankings&amp;utm_campaign=crcgg_2016indexeconomicfreedo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data.worldbank.org/indicator/SI.POV.GINI"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99ED39-0253-4253-8827-A648AC0BCE6D}" type="slidenum">
              <a:rPr lang="en-US" smtClean="0"/>
              <a:t>1</a:t>
            </a:fld>
            <a:endParaRPr lang="en-US"/>
          </a:p>
        </p:txBody>
      </p:sp>
    </p:spTree>
    <p:extLst>
      <p:ext uri="{BB962C8B-B14F-4D97-AF65-F5344CB8AC3E}">
        <p14:creationId xmlns:p14="http://schemas.microsoft.com/office/powerpoint/2010/main" val="1979791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466719"/>
          </a:xfrm>
        </p:spPr>
        <p:txBody>
          <a:bodyPr/>
          <a:lstStyle/>
          <a:p>
            <a:r>
              <a:rPr lang="en-US" dirty="0" smtClean="0"/>
              <a:t>National context shaped by culture but also institutions (economic system, religion, education). Similar to culture, social institutions dictate behavioral norms</a:t>
            </a:r>
          </a:p>
          <a:p>
            <a:endParaRPr lang="en-US" dirty="0" smtClean="0"/>
          </a:p>
          <a:p>
            <a:r>
              <a:rPr lang="en-US" b="1" dirty="0" smtClean="0"/>
              <a:t>ECONOMIC SYSTEM</a:t>
            </a:r>
            <a:r>
              <a:rPr lang="en-US" dirty="0" smtClean="0"/>
              <a:t>: mixed (state own education and health rest is private – France); socialism (Cuba, people in socialist system focus on building relationships rather than meritocracy system) </a:t>
            </a:r>
            <a:r>
              <a:rPr lang="en-US" dirty="0" smtClean="0">
                <a:sym typeface="Wingdings" panose="05000000000000000000" pitchFamily="2" charset="2"/>
              </a:rPr>
              <a:t> economic systems will dictate </a:t>
            </a:r>
            <a:r>
              <a:rPr lang="en-US" b="1" dirty="0" smtClean="0">
                <a:sym typeface="Wingdings" panose="05000000000000000000" pitchFamily="2" charset="2"/>
              </a:rPr>
              <a:t>level of government interference </a:t>
            </a:r>
            <a:r>
              <a:rPr lang="en-US" dirty="0" smtClean="0">
                <a:sym typeface="Wingdings" panose="05000000000000000000" pitchFamily="2" charset="2"/>
              </a:rPr>
              <a:t>in business – “index of economic freedom” (capitalist societies at the top of this list) </a:t>
            </a:r>
            <a:r>
              <a:rPr lang="en-US" dirty="0" smtClean="0">
                <a:sym typeface="Wingdings" panose="05000000000000000000" pitchFamily="2" charset="2"/>
                <a:hlinkClick r:id="rId3"/>
              </a:rPr>
              <a:t>http://www.heritage.org/index/?utm_source=google&amp;utm_medium=ad&amp;utm_content=062016countryrankings&amp;utm_campaign=crcgg_2016indexeconomicfreedom</a:t>
            </a:r>
            <a:endParaRPr lang="en-US" dirty="0" smtClean="0">
              <a:sym typeface="Wingdings" panose="05000000000000000000" pitchFamily="2" charset="2"/>
            </a:endParaRPr>
          </a:p>
          <a:p>
            <a:r>
              <a:rPr lang="en-US" dirty="0" smtClean="0">
                <a:sym typeface="Wingdings" panose="05000000000000000000" pitchFamily="2" charset="2"/>
              </a:rPr>
              <a:t> </a:t>
            </a:r>
            <a:r>
              <a:rPr lang="en-US" u="sng" dirty="0" smtClean="0">
                <a:sym typeface="Wingdings" panose="05000000000000000000" pitchFamily="2" charset="2"/>
              </a:rPr>
              <a:t>Market transitions </a:t>
            </a:r>
            <a:r>
              <a:rPr lang="en-US" dirty="0" smtClean="0">
                <a:sym typeface="Wingdings" panose="05000000000000000000" pitchFamily="2" charset="2"/>
              </a:rPr>
              <a:t>(moving from one system to another) impacts workers /</a:t>
            </a:r>
            <a:r>
              <a:rPr lang="en-US" dirty="0" err="1" smtClean="0">
                <a:sym typeface="Wingdings" panose="05000000000000000000" pitchFamily="2" charset="2"/>
              </a:rPr>
              <a:t>mgmt</a:t>
            </a:r>
            <a:r>
              <a:rPr lang="en-US" dirty="0" smtClean="0">
                <a:sym typeface="Wingdings" panose="05000000000000000000" pitchFamily="2" charset="2"/>
              </a:rPr>
              <a:t>/ efficiencies which MNCs must work with </a:t>
            </a:r>
          </a:p>
          <a:p>
            <a:endParaRPr lang="en-US" dirty="0" smtClean="0"/>
          </a:p>
          <a:p>
            <a:r>
              <a:rPr lang="en-US" b="1" dirty="0" smtClean="0"/>
              <a:t>INDUSTRIALIZATION: </a:t>
            </a:r>
          </a:p>
          <a:p>
            <a:pPr marL="232943" indent="-232943">
              <a:buAutoNum type="arabicParenBoth"/>
            </a:pPr>
            <a:r>
              <a:rPr lang="en-US" dirty="0" smtClean="0"/>
              <a:t>preindustrial societies (agriculture dominates, traditional, ascription) offer </a:t>
            </a:r>
            <a:r>
              <a:rPr lang="en-US" u="sng" dirty="0" smtClean="0"/>
              <a:t>fewer opportunities</a:t>
            </a:r>
            <a:r>
              <a:rPr lang="en-US" dirty="0" smtClean="0"/>
              <a:t>, cheap labor, poor infrastructure &amp; business support</a:t>
            </a:r>
          </a:p>
          <a:p>
            <a:pPr marL="232943" indent="-232943">
              <a:buAutoNum type="arabicParenBoth"/>
            </a:pPr>
            <a:r>
              <a:rPr lang="en-US" dirty="0" smtClean="0"/>
              <a:t>Industrial societies (universalism/achievement, skilled labor) favor innovation &amp; individualism. Significant opportunities, educated, skilled workforce, business support, stable governments</a:t>
            </a:r>
          </a:p>
          <a:p>
            <a:pPr marL="232943" indent="-232943">
              <a:buAutoNum type="arabicParenBoth"/>
            </a:pPr>
            <a:r>
              <a:rPr lang="en-US" dirty="0" smtClean="0"/>
              <a:t>Post industrial (focus on services, educated skilled labor, highly trained/ specialized, information rich occupations-professional/technical) – increased emphasis on quality of life – implications for changing  workers’ needs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1E2797BE-203B-4147-AD14-79BFA9F3E2A1}" type="slidenum">
              <a:rPr lang="en-US" smtClean="0"/>
              <a:t>2</a:t>
            </a:fld>
            <a:endParaRPr lang="en-US"/>
          </a:p>
        </p:txBody>
      </p:sp>
    </p:spTree>
    <p:extLst>
      <p:ext uri="{BB962C8B-B14F-4D97-AF65-F5344CB8AC3E}">
        <p14:creationId xmlns:p14="http://schemas.microsoft.com/office/powerpoint/2010/main" val="4100679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28713"/>
            <a:ext cx="5575300" cy="3136900"/>
          </a:xfrm>
        </p:spPr>
      </p:sp>
      <p:sp>
        <p:nvSpPr>
          <p:cNvPr id="3" name="Notes Placeholder 2"/>
          <p:cNvSpPr>
            <a:spLocks noGrp="1"/>
          </p:cNvSpPr>
          <p:nvPr>
            <p:ph type="body" idx="1"/>
          </p:nvPr>
        </p:nvSpPr>
        <p:spPr>
          <a:xfrm>
            <a:off x="346194" y="4473893"/>
            <a:ext cx="6185306" cy="4133886"/>
          </a:xfrm>
        </p:spPr>
        <p:txBody>
          <a:bodyPr/>
          <a:lstStyle/>
          <a:p>
            <a:r>
              <a:rPr lang="en-US" b="1" dirty="0" smtClean="0"/>
              <a:t>RELIGION:</a:t>
            </a:r>
            <a:r>
              <a:rPr lang="en-US" dirty="0" smtClean="0"/>
              <a:t> religions continue to be pervasive &amp; influential in people’s lives (ex. Islam during Ramadan, Christian nations during Xmas).</a:t>
            </a:r>
          </a:p>
          <a:p>
            <a:r>
              <a:rPr lang="en-US" b="1" dirty="0" smtClean="0"/>
              <a:t>For Ex. </a:t>
            </a:r>
            <a:r>
              <a:rPr lang="en-US" dirty="0" smtClean="0"/>
              <a:t>Protestant work ethic as foundation of modern capitalism (Max Weber, German sociologist. Ten commandments guiding ethical conduct</a:t>
            </a:r>
          </a:p>
          <a:p>
            <a:r>
              <a:rPr lang="en-US" b="1" dirty="0" smtClean="0"/>
              <a:t>For ex. </a:t>
            </a:r>
            <a:r>
              <a:rPr lang="en-US" dirty="0" smtClean="0"/>
              <a:t>Islam outlaws charging interest on loans but MNCs will be asked to share profits – find creative AND acceptable ways to manage finances. Also gender roles in Muslim countries (men work, women care for the home)</a:t>
            </a:r>
          </a:p>
          <a:p>
            <a:r>
              <a:rPr lang="en-US" b="1" dirty="0" smtClean="0"/>
              <a:t>For ex. </a:t>
            </a:r>
            <a:r>
              <a:rPr lang="en-US" dirty="0" smtClean="0"/>
              <a:t>Hinduism places emphasis on duty &amp; respect (respect for elders in family &amp; business)</a:t>
            </a:r>
          </a:p>
          <a:p>
            <a:endParaRPr lang="en-US" dirty="0" smtClean="0"/>
          </a:p>
          <a:p>
            <a:r>
              <a:rPr lang="en-US" b="1" dirty="0" smtClean="0"/>
              <a:t>EDUCATION:  </a:t>
            </a:r>
            <a:r>
              <a:rPr lang="en-US" dirty="0" smtClean="0"/>
              <a:t>impacts workers’ productivity &amp; skill level</a:t>
            </a:r>
          </a:p>
          <a:p>
            <a:r>
              <a:rPr lang="en-US" dirty="0" smtClean="0"/>
              <a:t>Variability between purely academic or academic and vocational (Germany)</a:t>
            </a:r>
          </a:p>
          <a:p>
            <a:r>
              <a:rPr lang="en-US" dirty="0" smtClean="0"/>
              <a:t>+ degree to which education system encourages innovation &amp; creativity (challenge in certain Asian societies)</a:t>
            </a:r>
          </a:p>
          <a:p>
            <a:endParaRPr lang="en-US" dirty="0"/>
          </a:p>
          <a:p>
            <a:r>
              <a:rPr lang="en-US" b="1" dirty="0" smtClean="0"/>
              <a:t>SOCIAL INEQUALITY: </a:t>
            </a:r>
            <a:r>
              <a:rPr lang="en-US" dirty="0" smtClean="0"/>
              <a:t>GINI index – measures the degree to which people’s income deviates from a perfectly equal income distribution. Can have implications for less favorable work environment, see MNCs as exploiters </a:t>
            </a:r>
            <a:r>
              <a:rPr lang="en-US" dirty="0" smtClean="0">
                <a:hlinkClick r:id="rId3"/>
              </a:rPr>
              <a:t>http://data.worldbank.org/indicator/SI.POV.GINI</a:t>
            </a:r>
            <a:endParaRPr lang="en-US" dirty="0" smtClean="0"/>
          </a:p>
          <a:p>
            <a:r>
              <a:rPr lang="en-US" dirty="0" smtClean="0"/>
              <a:t>MNCs can put mechanisms in place to reduce inequality, for ex. Chiquita Banana in Nicaragua implemented “equal pay for equal work” for female workers, hired more female supervisors to reduce sexual harassment, created reporting mechanisms to report abuse, better maternity rights, etc.</a:t>
            </a:r>
          </a:p>
          <a:p>
            <a:endParaRPr lang="en-US" dirty="0"/>
          </a:p>
        </p:txBody>
      </p:sp>
      <p:sp>
        <p:nvSpPr>
          <p:cNvPr id="4" name="Slide Number Placeholder 3"/>
          <p:cNvSpPr>
            <a:spLocks noGrp="1"/>
          </p:cNvSpPr>
          <p:nvPr>
            <p:ph type="sldNum" sz="quarter" idx="10"/>
          </p:nvPr>
        </p:nvSpPr>
        <p:spPr/>
        <p:txBody>
          <a:bodyPr/>
          <a:lstStyle/>
          <a:p>
            <a:fld id="{1E2797BE-203B-4147-AD14-79BFA9F3E2A1}" type="slidenum">
              <a:rPr lang="en-US" smtClean="0"/>
              <a:t>3</a:t>
            </a:fld>
            <a:endParaRPr lang="en-US"/>
          </a:p>
        </p:txBody>
      </p:sp>
    </p:spTree>
    <p:extLst>
      <p:ext uri="{BB962C8B-B14F-4D97-AF65-F5344CB8AC3E}">
        <p14:creationId xmlns:p14="http://schemas.microsoft.com/office/powerpoint/2010/main" val="3689131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2428" y="541176"/>
            <a:ext cx="10114384" cy="2641913"/>
          </a:xfrm>
        </p:spPr>
        <p:txBody>
          <a:bodyPr/>
          <a:lstStyle/>
          <a:p>
            <a:pPr algn="l"/>
            <a:r>
              <a:rPr lang="en-US" sz="4000" dirty="0" smtClean="0"/>
              <a:t>International Management:</a:t>
            </a:r>
            <a:br>
              <a:rPr lang="en-US" sz="4000" dirty="0" smtClean="0"/>
            </a:br>
            <a:r>
              <a:rPr lang="en-US" sz="4000" dirty="0" smtClean="0"/>
              <a:t>Institutional Context</a:t>
            </a:r>
            <a:endParaRPr lang="en-US" sz="4000" dirty="0"/>
          </a:p>
        </p:txBody>
      </p:sp>
      <p:sp>
        <p:nvSpPr>
          <p:cNvPr id="3" name="Subtitle 2"/>
          <p:cNvSpPr>
            <a:spLocks noGrp="1"/>
          </p:cNvSpPr>
          <p:nvPr>
            <p:ph type="subTitle" idx="1"/>
          </p:nvPr>
        </p:nvSpPr>
        <p:spPr/>
        <p:txBody>
          <a:bodyPr>
            <a:noAutofit/>
          </a:bodyPr>
          <a:lstStyle/>
          <a:p>
            <a:pPr algn="l"/>
            <a:r>
              <a:rPr lang="en-US" sz="3000" dirty="0" smtClean="0">
                <a:solidFill>
                  <a:schemeClr val="tx1"/>
                </a:solidFill>
              </a:rPr>
              <a:t>Angers, France</a:t>
            </a:r>
          </a:p>
          <a:p>
            <a:pPr algn="l"/>
            <a:r>
              <a:rPr lang="en-US" sz="3000" dirty="0" smtClean="0">
                <a:solidFill>
                  <a:schemeClr val="tx1"/>
                </a:solidFill>
              </a:rPr>
              <a:t>Summer 2018</a:t>
            </a:r>
            <a:endParaRPr lang="en-US" sz="3000" dirty="0">
              <a:solidFill>
                <a:schemeClr val="tx1"/>
              </a:solidFill>
            </a:endParaRPr>
          </a:p>
        </p:txBody>
      </p:sp>
    </p:spTree>
    <p:extLst>
      <p:ext uri="{BB962C8B-B14F-4D97-AF65-F5344CB8AC3E}">
        <p14:creationId xmlns:p14="http://schemas.microsoft.com/office/powerpoint/2010/main" val="2390029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Institutions</a:t>
            </a:r>
            <a:endParaRPr lang="en-US" dirty="0"/>
          </a:p>
        </p:txBody>
      </p:sp>
      <p:sp>
        <p:nvSpPr>
          <p:cNvPr id="3" name="Content Placeholder 2"/>
          <p:cNvSpPr>
            <a:spLocks noGrp="1"/>
          </p:cNvSpPr>
          <p:nvPr>
            <p:ph idx="1"/>
          </p:nvPr>
        </p:nvSpPr>
        <p:spPr>
          <a:xfrm>
            <a:off x="677334" y="1315616"/>
            <a:ext cx="8596668" cy="4725747"/>
          </a:xfrm>
        </p:spPr>
        <p:txBody>
          <a:bodyPr>
            <a:normAutofit/>
          </a:bodyPr>
          <a:lstStyle/>
          <a:p>
            <a:r>
              <a:rPr lang="en-US" sz="2600" b="1" dirty="0" smtClean="0"/>
              <a:t>Economic system</a:t>
            </a:r>
            <a:r>
              <a:rPr lang="en-US" sz="2600" dirty="0" smtClean="0"/>
              <a:t>: capitalism / socialism / mixed economy </a:t>
            </a:r>
            <a:r>
              <a:rPr lang="en-US" sz="2600" dirty="0" smtClean="0">
                <a:sym typeface="Wingdings" panose="05000000000000000000" pitchFamily="2" charset="2"/>
              </a:rPr>
              <a:t> impact MNCs due to </a:t>
            </a:r>
          </a:p>
          <a:p>
            <a:pPr lvl="2"/>
            <a:r>
              <a:rPr lang="en-US" sz="2200" dirty="0" smtClean="0">
                <a:sym typeface="Wingdings" panose="05000000000000000000" pitchFamily="2" charset="2"/>
              </a:rPr>
              <a:t>(1) government intervention levels	</a:t>
            </a:r>
          </a:p>
          <a:p>
            <a:pPr lvl="2"/>
            <a:r>
              <a:rPr lang="en-US" sz="2200" dirty="0" smtClean="0">
                <a:sym typeface="Wingdings" panose="05000000000000000000" pitchFamily="2" charset="2"/>
              </a:rPr>
              <a:t> (2) market transitions</a:t>
            </a:r>
            <a:endParaRPr lang="en-US" sz="2200" dirty="0" smtClean="0"/>
          </a:p>
          <a:p>
            <a:r>
              <a:rPr lang="en-US" sz="2600" b="1" dirty="0" smtClean="0"/>
              <a:t>Level of industrialization</a:t>
            </a:r>
            <a:r>
              <a:rPr lang="en-US" sz="2600" dirty="0" smtClean="0"/>
              <a:t>: linked to economic development levels </a:t>
            </a:r>
            <a:endParaRPr lang="en-US" sz="2600" b="1" dirty="0" smtClean="0"/>
          </a:p>
          <a:p>
            <a:r>
              <a:rPr lang="en-US" sz="2600" b="1" dirty="0" smtClean="0">
                <a:solidFill>
                  <a:schemeClr val="bg2">
                    <a:lumMod val="75000"/>
                  </a:schemeClr>
                </a:solidFill>
              </a:rPr>
              <a:t>Religion</a:t>
            </a:r>
            <a:r>
              <a:rPr lang="en-US" sz="2600" dirty="0" smtClean="0">
                <a:solidFill>
                  <a:schemeClr val="bg2">
                    <a:lumMod val="75000"/>
                  </a:schemeClr>
                </a:solidFill>
              </a:rPr>
              <a:t>:</a:t>
            </a:r>
            <a:endParaRPr lang="en-US" sz="2600" b="1" dirty="0" smtClean="0">
              <a:solidFill>
                <a:schemeClr val="bg2">
                  <a:lumMod val="75000"/>
                </a:schemeClr>
              </a:solidFill>
            </a:endParaRPr>
          </a:p>
          <a:p>
            <a:r>
              <a:rPr lang="en-US" sz="2600" b="1" dirty="0" smtClean="0">
                <a:solidFill>
                  <a:schemeClr val="bg2">
                    <a:lumMod val="75000"/>
                  </a:schemeClr>
                </a:solidFill>
              </a:rPr>
              <a:t>Education system</a:t>
            </a:r>
          </a:p>
          <a:p>
            <a:r>
              <a:rPr lang="en-US" sz="2600" b="1" dirty="0" smtClean="0">
                <a:solidFill>
                  <a:schemeClr val="bg2">
                    <a:lumMod val="75000"/>
                  </a:schemeClr>
                </a:solidFill>
              </a:rPr>
              <a:t>Social inequality </a:t>
            </a:r>
            <a:endParaRPr lang="en-US" sz="2600" b="1" dirty="0">
              <a:solidFill>
                <a:schemeClr val="bg2">
                  <a:lumMod val="75000"/>
                </a:schemeClr>
              </a:solidFill>
            </a:endParaRPr>
          </a:p>
        </p:txBody>
      </p:sp>
    </p:spTree>
    <p:extLst>
      <p:ext uri="{BB962C8B-B14F-4D97-AF65-F5344CB8AC3E}">
        <p14:creationId xmlns:p14="http://schemas.microsoft.com/office/powerpoint/2010/main" val="84526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Institutions</a:t>
            </a:r>
            <a:endParaRPr lang="en-US" dirty="0"/>
          </a:p>
        </p:txBody>
      </p:sp>
      <p:sp>
        <p:nvSpPr>
          <p:cNvPr id="3" name="Content Placeholder 2"/>
          <p:cNvSpPr>
            <a:spLocks noGrp="1"/>
          </p:cNvSpPr>
          <p:nvPr>
            <p:ph idx="1"/>
          </p:nvPr>
        </p:nvSpPr>
        <p:spPr>
          <a:xfrm>
            <a:off x="677334" y="1315616"/>
            <a:ext cx="8596668" cy="4725747"/>
          </a:xfrm>
        </p:spPr>
        <p:txBody>
          <a:bodyPr>
            <a:normAutofit/>
          </a:bodyPr>
          <a:lstStyle/>
          <a:p>
            <a:r>
              <a:rPr lang="en-US" sz="2600" b="1" dirty="0" smtClean="0">
                <a:solidFill>
                  <a:schemeClr val="bg2">
                    <a:lumMod val="75000"/>
                  </a:schemeClr>
                </a:solidFill>
              </a:rPr>
              <a:t>Economic system</a:t>
            </a:r>
            <a:r>
              <a:rPr lang="en-US" sz="2600" dirty="0" smtClean="0">
                <a:solidFill>
                  <a:schemeClr val="bg2">
                    <a:lumMod val="75000"/>
                  </a:schemeClr>
                </a:solidFill>
              </a:rPr>
              <a:t>: </a:t>
            </a:r>
          </a:p>
          <a:p>
            <a:r>
              <a:rPr lang="en-US" sz="2600" b="1" dirty="0" smtClean="0">
                <a:solidFill>
                  <a:schemeClr val="bg2">
                    <a:lumMod val="75000"/>
                  </a:schemeClr>
                </a:solidFill>
              </a:rPr>
              <a:t>Level of industrialization</a:t>
            </a:r>
            <a:r>
              <a:rPr lang="en-US" sz="2600" dirty="0" smtClean="0">
                <a:solidFill>
                  <a:schemeClr val="bg2">
                    <a:lumMod val="75000"/>
                  </a:schemeClr>
                </a:solidFill>
              </a:rPr>
              <a:t>: </a:t>
            </a:r>
          </a:p>
          <a:p>
            <a:r>
              <a:rPr lang="en-US" sz="2600" b="1" dirty="0" smtClean="0">
                <a:solidFill>
                  <a:schemeClr val="tx1"/>
                </a:solidFill>
              </a:rPr>
              <a:t>Religion</a:t>
            </a:r>
            <a:r>
              <a:rPr lang="en-US" sz="2600" dirty="0" smtClean="0">
                <a:solidFill>
                  <a:schemeClr val="tx1"/>
                </a:solidFill>
              </a:rPr>
              <a:t>: MNCs influenced by dominant religious practices</a:t>
            </a:r>
            <a:endParaRPr lang="en-US" sz="2600" b="1" dirty="0" smtClean="0">
              <a:solidFill>
                <a:schemeClr val="tx1"/>
              </a:solidFill>
            </a:endParaRPr>
          </a:p>
          <a:p>
            <a:r>
              <a:rPr lang="en-US" sz="2600" b="1" dirty="0" smtClean="0">
                <a:solidFill>
                  <a:schemeClr val="tx1"/>
                </a:solidFill>
              </a:rPr>
              <a:t>Education system: </a:t>
            </a:r>
            <a:r>
              <a:rPr lang="en-US" sz="2600" dirty="0" smtClean="0">
                <a:solidFill>
                  <a:schemeClr val="tx1"/>
                </a:solidFill>
              </a:rPr>
              <a:t>impacts human capital potential</a:t>
            </a:r>
            <a:endParaRPr lang="en-US" sz="2600" b="1" dirty="0" smtClean="0">
              <a:solidFill>
                <a:schemeClr val="tx1"/>
              </a:solidFill>
            </a:endParaRPr>
          </a:p>
          <a:p>
            <a:r>
              <a:rPr lang="en-US" sz="2600" b="1" dirty="0" smtClean="0">
                <a:solidFill>
                  <a:schemeClr val="tx1"/>
                </a:solidFill>
              </a:rPr>
              <a:t>Social inequality: </a:t>
            </a:r>
            <a:r>
              <a:rPr lang="en-US" sz="2600" dirty="0" smtClean="0">
                <a:solidFill>
                  <a:schemeClr val="tx1"/>
                </a:solidFill>
              </a:rPr>
              <a:t>implications for business ethics &amp; choice of location</a:t>
            </a:r>
            <a:r>
              <a:rPr lang="en-US" sz="2600" b="1" dirty="0" smtClean="0">
                <a:solidFill>
                  <a:schemeClr val="tx1"/>
                </a:solidFill>
              </a:rPr>
              <a:t> </a:t>
            </a:r>
            <a:endParaRPr lang="en-US" sz="2600" b="1" dirty="0">
              <a:solidFill>
                <a:schemeClr val="tx1"/>
              </a:solidFill>
            </a:endParaRPr>
          </a:p>
        </p:txBody>
      </p:sp>
    </p:spTree>
    <p:extLst>
      <p:ext uri="{BB962C8B-B14F-4D97-AF65-F5344CB8AC3E}">
        <p14:creationId xmlns:p14="http://schemas.microsoft.com/office/powerpoint/2010/main" val="30388130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119</TotalTime>
  <Words>499</Words>
  <Application>Microsoft Office PowerPoint</Application>
  <PresentationFormat>Widescreen</PresentationFormat>
  <Paragraphs>40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Trebuchet MS</vt:lpstr>
      <vt:lpstr>Wingdings</vt:lpstr>
      <vt:lpstr>Wingdings 3</vt:lpstr>
      <vt:lpstr>Facet</vt:lpstr>
      <vt:lpstr>International Management: Institutional Context</vt:lpstr>
      <vt:lpstr>Social Institutions</vt:lpstr>
      <vt:lpstr>Social Institutions</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Shinnar, Rachel Sheli</dc:creator>
  <cp:lastModifiedBy>Shinnar, Rachel Sheli</cp:lastModifiedBy>
  <cp:revision>14</cp:revision>
  <cp:lastPrinted>2018-05-17T17:15:03Z</cp:lastPrinted>
  <dcterms:created xsi:type="dcterms:W3CDTF">2017-05-10T14:50:30Z</dcterms:created>
  <dcterms:modified xsi:type="dcterms:W3CDTF">2018-05-30T15:55:34Z</dcterms:modified>
</cp:coreProperties>
</file>