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7" r:id="rId2"/>
    <p:sldId id="260" r:id="rId3"/>
    <p:sldId id="263" r:id="rId4"/>
    <p:sldId id="274" r:id="rId5"/>
    <p:sldId id="279" r:id="rId6"/>
    <p:sldId id="264" r:id="rId7"/>
    <p:sldId id="276" r:id="rId8"/>
    <p:sldId id="267" r:id="rId9"/>
    <p:sldId id="268" r:id="rId10"/>
    <p:sldId id="277" r:id="rId11"/>
    <p:sldId id="270" r:id="rId12"/>
    <p:sldId id="280" r:id="rId13"/>
    <p:sldId id="271" r:id="rId14"/>
    <p:sldId id="278" r:id="rId15"/>
    <p:sldId id="272" r:id="rId16"/>
    <p:sldId id="273"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51446" autoAdjust="0"/>
  </p:normalViewPr>
  <p:slideViewPr>
    <p:cSldViewPr snapToGrid="0">
      <p:cViewPr varScale="1">
        <p:scale>
          <a:sx n="57" d="100"/>
          <a:sy n="57" d="100"/>
        </p:scale>
        <p:origin x="1908" y="66"/>
      </p:cViewPr>
      <p:guideLst/>
    </p:cSldViewPr>
  </p:slideViewPr>
  <p:outlineViewPr>
    <p:cViewPr>
      <p:scale>
        <a:sx n="33" d="100"/>
        <a:sy n="33" d="100"/>
      </p:scale>
      <p:origin x="0" y="-84"/>
    </p:cViewPr>
  </p:outlineViewPr>
  <p:notesTextViewPr>
    <p:cViewPr>
      <p:scale>
        <a:sx n="1" d="1"/>
        <a:sy n="1" d="1"/>
      </p:scale>
      <p:origin x="0" y="0"/>
    </p:cViewPr>
  </p:notesTextViewPr>
  <p:notesViewPr>
    <p:cSldViewPr snapToGrid="0">
      <p:cViewPr varScale="1">
        <p:scale>
          <a:sx n="83" d="100"/>
          <a:sy n="83" d="100"/>
        </p:scale>
        <p:origin x="317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Hofstede Cultural Dimensions</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France</c:v>
                </c:pt>
              </c:strCache>
            </c:strRef>
          </c:tx>
          <c:spPr>
            <a:solidFill>
              <a:schemeClr val="accent1"/>
            </a:solidFill>
            <a:ln>
              <a:noFill/>
            </a:ln>
            <a:effectLst/>
          </c:spPr>
          <c:invertIfNegative val="0"/>
          <c:cat>
            <c:strRef>
              <c:f>Sheet1!$A$2:$A$6</c:f>
              <c:strCache>
                <c:ptCount val="5"/>
                <c:pt idx="0">
                  <c:v>Power Distance</c:v>
                </c:pt>
                <c:pt idx="1">
                  <c:v>Individualism</c:v>
                </c:pt>
                <c:pt idx="2">
                  <c:v>Masculinity</c:v>
                </c:pt>
                <c:pt idx="3">
                  <c:v>Uncertainty Avoidance</c:v>
                </c:pt>
                <c:pt idx="4">
                  <c:v>Long Term Orientation</c:v>
                </c:pt>
              </c:strCache>
            </c:strRef>
          </c:cat>
          <c:val>
            <c:numRef>
              <c:f>Sheet1!$B$2:$B$6</c:f>
              <c:numCache>
                <c:formatCode>General</c:formatCode>
                <c:ptCount val="5"/>
                <c:pt idx="0">
                  <c:v>68</c:v>
                </c:pt>
                <c:pt idx="1">
                  <c:v>71</c:v>
                </c:pt>
                <c:pt idx="2">
                  <c:v>43</c:v>
                </c:pt>
                <c:pt idx="3">
                  <c:v>86</c:v>
                </c:pt>
                <c:pt idx="4">
                  <c:v>63</c:v>
                </c:pt>
              </c:numCache>
            </c:numRef>
          </c:val>
          <c:extLst>
            <c:ext xmlns:c16="http://schemas.microsoft.com/office/drawing/2014/chart" uri="{C3380CC4-5D6E-409C-BE32-E72D297353CC}">
              <c16:uniqueId val="{00000000-EE4E-4BB2-9720-487DA6D27513}"/>
            </c:ext>
          </c:extLst>
        </c:ser>
        <c:ser>
          <c:idx val="1"/>
          <c:order val="1"/>
          <c:tx>
            <c:strRef>
              <c:f>Sheet1!$C$1</c:f>
              <c:strCache>
                <c:ptCount val="1"/>
                <c:pt idx="0">
                  <c:v>United States</c:v>
                </c:pt>
              </c:strCache>
            </c:strRef>
          </c:tx>
          <c:spPr>
            <a:solidFill>
              <a:schemeClr val="accent2"/>
            </a:solidFill>
            <a:ln>
              <a:noFill/>
            </a:ln>
            <a:effectLst/>
          </c:spPr>
          <c:invertIfNegative val="0"/>
          <c:cat>
            <c:strRef>
              <c:f>Sheet1!$A$2:$A$6</c:f>
              <c:strCache>
                <c:ptCount val="5"/>
                <c:pt idx="0">
                  <c:v>Power Distance</c:v>
                </c:pt>
                <c:pt idx="1">
                  <c:v>Individualism</c:v>
                </c:pt>
                <c:pt idx="2">
                  <c:v>Masculinity</c:v>
                </c:pt>
                <c:pt idx="3">
                  <c:v>Uncertainty Avoidance</c:v>
                </c:pt>
                <c:pt idx="4">
                  <c:v>Long Term Orientation</c:v>
                </c:pt>
              </c:strCache>
            </c:strRef>
          </c:cat>
          <c:val>
            <c:numRef>
              <c:f>Sheet1!$C$2:$C$6</c:f>
              <c:numCache>
                <c:formatCode>General</c:formatCode>
                <c:ptCount val="5"/>
                <c:pt idx="0">
                  <c:v>40</c:v>
                </c:pt>
                <c:pt idx="1">
                  <c:v>91</c:v>
                </c:pt>
                <c:pt idx="2">
                  <c:v>62</c:v>
                </c:pt>
                <c:pt idx="3">
                  <c:v>46</c:v>
                </c:pt>
                <c:pt idx="4">
                  <c:v>26</c:v>
                </c:pt>
              </c:numCache>
            </c:numRef>
          </c:val>
          <c:extLst>
            <c:ext xmlns:c16="http://schemas.microsoft.com/office/drawing/2014/chart" uri="{C3380CC4-5D6E-409C-BE32-E72D297353CC}">
              <c16:uniqueId val="{00000001-EE4E-4BB2-9720-487DA6D27513}"/>
            </c:ext>
          </c:extLst>
        </c:ser>
        <c:ser>
          <c:idx val="2"/>
          <c:order val="2"/>
          <c:tx>
            <c:strRef>
              <c:f>Sheet1!$D$1</c:f>
              <c:strCache>
                <c:ptCount val="1"/>
                <c:pt idx="0">
                  <c:v>Spain</c:v>
                </c:pt>
              </c:strCache>
            </c:strRef>
          </c:tx>
          <c:spPr>
            <a:solidFill>
              <a:schemeClr val="accent3"/>
            </a:solidFill>
            <a:ln>
              <a:noFill/>
            </a:ln>
            <a:effectLst/>
          </c:spPr>
          <c:invertIfNegative val="0"/>
          <c:cat>
            <c:strRef>
              <c:f>Sheet1!$A$2:$A$6</c:f>
              <c:strCache>
                <c:ptCount val="5"/>
                <c:pt idx="0">
                  <c:v>Power Distance</c:v>
                </c:pt>
                <c:pt idx="1">
                  <c:v>Individualism</c:v>
                </c:pt>
                <c:pt idx="2">
                  <c:v>Masculinity</c:v>
                </c:pt>
                <c:pt idx="3">
                  <c:v>Uncertainty Avoidance</c:v>
                </c:pt>
                <c:pt idx="4">
                  <c:v>Long Term Orientation</c:v>
                </c:pt>
              </c:strCache>
            </c:strRef>
          </c:cat>
          <c:val>
            <c:numRef>
              <c:f>Sheet1!$D$2:$D$6</c:f>
              <c:numCache>
                <c:formatCode>General</c:formatCode>
                <c:ptCount val="5"/>
                <c:pt idx="0">
                  <c:v>57</c:v>
                </c:pt>
                <c:pt idx="1">
                  <c:v>51</c:v>
                </c:pt>
                <c:pt idx="2">
                  <c:v>42</c:v>
                </c:pt>
                <c:pt idx="3">
                  <c:v>86</c:v>
                </c:pt>
                <c:pt idx="4">
                  <c:v>48</c:v>
                </c:pt>
              </c:numCache>
            </c:numRef>
          </c:val>
          <c:extLst>
            <c:ext xmlns:c16="http://schemas.microsoft.com/office/drawing/2014/chart" uri="{C3380CC4-5D6E-409C-BE32-E72D297353CC}">
              <c16:uniqueId val="{00000002-EE4E-4BB2-9720-487DA6D27513}"/>
            </c:ext>
          </c:extLst>
        </c:ser>
        <c:ser>
          <c:idx val="3"/>
          <c:order val="3"/>
          <c:tx>
            <c:strRef>
              <c:f>Sheet1!$E$1</c:f>
              <c:strCache>
                <c:ptCount val="1"/>
                <c:pt idx="0">
                  <c:v>China</c:v>
                </c:pt>
              </c:strCache>
            </c:strRef>
          </c:tx>
          <c:spPr>
            <a:solidFill>
              <a:schemeClr val="accent4"/>
            </a:solidFill>
            <a:ln>
              <a:noFill/>
            </a:ln>
            <a:effectLst/>
          </c:spPr>
          <c:invertIfNegative val="0"/>
          <c:cat>
            <c:strRef>
              <c:f>Sheet1!$A$2:$A$6</c:f>
              <c:strCache>
                <c:ptCount val="5"/>
                <c:pt idx="0">
                  <c:v>Power Distance</c:v>
                </c:pt>
                <c:pt idx="1">
                  <c:v>Individualism</c:v>
                </c:pt>
                <c:pt idx="2">
                  <c:v>Masculinity</c:v>
                </c:pt>
                <c:pt idx="3">
                  <c:v>Uncertainty Avoidance</c:v>
                </c:pt>
                <c:pt idx="4">
                  <c:v>Long Term Orientation</c:v>
                </c:pt>
              </c:strCache>
            </c:strRef>
          </c:cat>
          <c:val>
            <c:numRef>
              <c:f>Sheet1!$E$2:$E$6</c:f>
              <c:numCache>
                <c:formatCode>General</c:formatCode>
                <c:ptCount val="5"/>
                <c:pt idx="0">
                  <c:v>80</c:v>
                </c:pt>
                <c:pt idx="1">
                  <c:v>20</c:v>
                </c:pt>
                <c:pt idx="2">
                  <c:v>66</c:v>
                </c:pt>
                <c:pt idx="3">
                  <c:v>30</c:v>
                </c:pt>
                <c:pt idx="4">
                  <c:v>87</c:v>
                </c:pt>
              </c:numCache>
            </c:numRef>
          </c:val>
          <c:extLst>
            <c:ext xmlns:c16="http://schemas.microsoft.com/office/drawing/2014/chart" uri="{C3380CC4-5D6E-409C-BE32-E72D297353CC}">
              <c16:uniqueId val="{00000003-EE4E-4BB2-9720-487DA6D27513}"/>
            </c:ext>
          </c:extLst>
        </c:ser>
        <c:dLbls>
          <c:showLegendKey val="0"/>
          <c:showVal val="0"/>
          <c:showCatName val="0"/>
          <c:showSerName val="0"/>
          <c:showPercent val="0"/>
          <c:showBubbleSize val="0"/>
        </c:dLbls>
        <c:gapWidth val="219"/>
        <c:overlap val="-27"/>
        <c:axId val="229329792"/>
        <c:axId val="229330184"/>
      </c:barChart>
      <c:catAx>
        <c:axId val="22932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9330184"/>
        <c:crosses val="autoZero"/>
        <c:auto val="1"/>
        <c:lblAlgn val="ctr"/>
        <c:lblOffset val="100"/>
        <c:noMultiLvlLbl val="0"/>
      </c:catAx>
      <c:valAx>
        <c:axId val="229330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93297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D15D9E8-96BB-4CED-BD11-B73A0A76EF9A}" type="datetimeFigureOut">
              <a:rPr lang="en-US" smtClean="0"/>
              <a:t>5/30/2018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9C6C91E-1B3F-42F5-90B5-2F35CC63D6A0}" type="slidenum">
              <a:rPr lang="en-US" smtClean="0"/>
              <a:t>‹#›</a:t>
            </a:fld>
            <a:endParaRPr lang="en-US"/>
          </a:p>
        </p:txBody>
      </p:sp>
    </p:spTree>
    <p:extLst>
      <p:ext uri="{BB962C8B-B14F-4D97-AF65-F5344CB8AC3E}">
        <p14:creationId xmlns:p14="http://schemas.microsoft.com/office/powerpoint/2010/main" val="4033524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GOHvMz7dl2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youtube.com/watch?v=M1ImfD0GhE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99ED39-0253-4253-8827-A648AC0BCE6D}" type="slidenum">
              <a:rPr lang="en-US" smtClean="0"/>
              <a:t>1</a:t>
            </a:fld>
            <a:endParaRPr lang="en-US"/>
          </a:p>
        </p:txBody>
      </p:sp>
    </p:spTree>
    <p:extLst>
      <p:ext uri="{BB962C8B-B14F-4D97-AF65-F5344CB8AC3E}">
        <p14:creationId xmlns:p14="http://schemas.microsoft.com/office/powerpoint/2010/main" val="1819145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Interpreters </a:t>
            </a:r>
            <a:r>
              <a:rPr lang="en-US" dirty="0" smtClean="0"/>
              <a:t>– translate spoken language but can also be cultural interpreters</a:t>
            </a:r>
          </a:p>
          <a:p>
            <a:r>
              <a:rPr lang="en-US" dirty="0" smtClean="0"/>
              <a:t>(ex. Company translated benefits materials for employees in Latin America, employees did not understand the concept of a retirement plan, not because it was poorly translated but because it was culturally incongruent – in Latin America people have poor trust in banks and there is an expectation that children will care for aging parents)</a:t>
            </a:r>
            <a:endParaRPr lang="en-US" dirty="0"/>
          </a:p>
        </p:txBody>
      </p:sp>
      <p:sp>
        <p:nvSpPr>
          <p:cNvPr id="4" name="Slide Number Placeholder 3"/>
          <p:cNvSpPr>
            <a:spLocks noGrp="1"/>
          </p:cNvSpPr>
          <p:nvPr>
            <p:ph type="sldNum" sz="quarter" idx="10"/>
          </p:nvPr>
        </p:nvSpPr>
        <p:spPr/>
        <p:txBody>
          <a:bodyPr/>
          <a:lstStyle/>
          <a:p>
            <a:fld id="{D9C6C91E-1B3F-42F5-90B5-2F35CC63D6A0}" type="slidenum">
              <a:rPr lang="en-US" smtClean="0"/>
              <a:t>10</a:t>
            </a:fld>
            <a:endParaRPr lang="en-US"/>
          </a:p>
        </p:txBody>
      </p:sp>
    </p:spTree>
    <p:extLst>
      <p:ext uri="{BB962C8B-B14F-4D97-AF65-F5344CB8AC3E}">
        <p14:creationId xmlns:p14="http://schemas.microsoft.com/office/powerpoint/2010/main" val="4123995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7066" indent="-291179">
              <a:spcBef>
                <a:spcPct val="30000"/>
              </a:spcBef>
              <a:defRPr sz="1200">
                <a:solidFill>
                  <a:schemeClr val="tx1"/>
                </a:solidFill>
                <a:latin typeface="Times New Roman" panose="02020603050405020304" pitchFamily="18" charset="0"/>
              </a:defRPr>
            </a:lvl2pPr>
            <a:lvl3pPr marL="1164717" indent="-232943">
              <a:spcBef>
                <a:spcPct val="30000"/>
              </a:spcBef>
              <a:defRPr sz="1200">
                <a:solidFill>
                  <a:schemeClr val="tx1"/>
                </a:solidFill>
                <a:latin typeface="Times New Roman" panose="02020603050405020304" pitchFamily="18" charset="0"/>
              </a:defRPr>
            </a:lvl3pPr>
            <a:lvl4pPr marL="1630604" indent="-232943">
              <a:spcBef>
                <a:spcPct val="30000"/>
              </a:spcBef>
              <a:defRPr sz="1200">
                <a:solidFill>
                  <a:schemeClr val="tx1"/>
                </a:solidFill>
                <a:latin typeface="Times New Roman" panose="02020603050405020304" pitchFamily="18" charset="0"/>
              </a:defRPr>
            </a:lvl4pPr>
            <a:lvl5pPr marL="2096491" indent="-232943">
              <a:spcBef>
                <a:spcPct val="30000"/>
              </a:spcBef>
              <a:defRPr sz="1200">
                <a:solidFill>
                  <a:schemeClr val="tx1"/>
                </a:solidFill>
                <a:latin typeface="Times New Roman" panose="02020603050405020304" pitchFamily="18" charset="0"/>
              </a:defRPr>
            </a:lvl5pPr>
            <a:lvl6pPr marL="2562377" indent="-232943"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E70A560-6757-4301-9307-4278142E248F}" type="slidenum">
              <a:rPr lang="en-US" altLang="en-US" smtClean="0">
                <a:latin typeface="Arial" panose="020B0604020202020204" pitchFamily="34" charset="0"/>
              </a:rPr>
              <a:pPr eaLnBrk="1" hangingPunct="1">
                <a:spcBef>
                  <a:spcPct val="0"/>
                </a:spcBef>
              </a:pPr>
              <a:t>11</a:t>
            </a:fld>
            <a:endParaRPr lang="en-US" altLang="en-US" smtClean="0">
              <a:latin typeface="Arial" panose="020B0604020202020204" pitchFamily="34" charset="0"/>
            </a:endParaRPr>
          </a:p>
        </p:txBody>
      </p:sp>
      <p:sp>
        <p:nvSpPr>
          <p:cNvPr id="31747" name="Rectangle 2"/>
          <p:cNvSpPr>
            <a:spLocks noGrp="1" noRot="1" noChangeAspect="1" noChangeArrowheads="1" noTextEdit="1"/>
          </p:cNvSpPr>
          <p:nvPr>
            <p:ph type="sldImg"/>
          </p:nvPr>
        </p:nvSpPr>
        <p:spPr>
          <a:xfrm>
            <a:off x="650875" y="803275"/>
            <a:ext cx="5692775" cy="3201988"/>
          </a:xfrm>
          <a:ln/>
        </p:spPr>
      </p:sp>
      <p:sp>
        <p:nvSpPr>
          <p:cNvPr id="31748" name="Rectangle 3"/>
          <p:cNvSpPr>
            <a:spLocks noGrp="1" noChangeArrowheads="1"/>
          </p:cNvSpPr>
          <p:nvPr>
            <p:ph type="body" idx="1"/>
          </p:nvPr>
        </p:nvSpPr>
        <p:spPr>
          <a:xfrm>
            <a:off x="311573" y="4599782"/>
            <a:ext cx="6309360" cy="39993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a:lnSpc>
                <a:spcPct val="90000"/>
              </a:lnSpc>
            </a:pPr>
            <a:r>
              <a:rPr lang="en-US" altLang="en-US" dirty="0" smtClean="0">
                <a:latin typeface="Arial" panose="020B0604020202020204" pitchFamily="34" charset="0"/>
              </a:rPr>
              <a:t>High context</a:t>
            </a:r>
          </a:p>
          <a:p>
            <a:pPr marL="232943" indent="-232943">
              <a:lnSpc>
                <a:spcPct val="90000"/>
              </a:lnSpc>
              <a:buFontTx/>
              <a:buChar char="-"/>
            </a:pPr>
            <a:r>
              <a:rPr lang="en-US" altLang="en-US" dirty="0" smtClean="0">
                <a:latin typeface="Arial" panose="020B0604020202020204" pitchFamily="34" charset="0"/>
              </a:rPr>
              <a:t>Establish social trust first</a:t>
            </a:r>
          </a:p>
          <a:p>
            <a:pPr marL="232943" indent="-232943">
              <a:lnSpc>
                <a:spcPct val="90000"/>
              </a:lnSpc>
              <a:buFontTx/>
              <a:buChar char="-"/>
            </a:pPr>
            <a:r>
              <a:rPr lang="en-US" altLang="en-US" dirty="0" smtClean="0">
                <a:latin typeface="Arial" panose="020B0604020202020204" pitchFamily="34" charset="0"/>
              </a:rPr>
              <a:t>Value personal relations &amp; goodwill</a:t>
            </a:r>
          </a:p>
          <a:p>
            <a:pPr marL="232943" indent="-232943">
              <a:lnSpc>
                <a:spcPct val="90000"/>
              </a:lnSpc>
              <a:buFontTx/>
              <a:buChar char="-"/>
            </a:pPr>
            <a:r>
              <a:rPr lang="en-US" altLang="en-US" dirty="0" smtClean="0">
                <a:latin typeface="Arial" panose="020B0604020202020204" pitchFamily="34" charset="0"/>
              </a:rPr>
              <a:t>Agreement by general trust</a:t>
            </a:r>
          </a:p>
          <a:p>
            <a:pPr marL="232943" indent="-232943">
              <a:lnSpc>
                <a:spcPct val="90000"/>
              </a:lnSpc>
              <a:buFontTx/>
              <a:buChar char="-"/>
            </a:pPr>
            <a:r>
              <a:rPr lang="en-US" altLang="en-US" dirty="0" smtClean="0">
                <a:latin typeface="Arial" panose="020B0604020202020204" pitchFamily="34" charset="0"/>
              </a:rPr>
              <a:t>Negotiations slow &amp; ritualistic</a:t>
            </a:r>
          </a:p>
          <a:p>
            <a:pPr marL="232943" indent="-232943">
              <a:lnSpc>
                <a:spcPct val="90000"/>
              </a:lnSpc>
              <a:buFontTx/>
              <a:buChar char="-"/>
            </a:pPr>
            <a:r>
              <a:rPr lang="en-US" altLang="en-US" dirty="0" smtClean="0">
                <a:latin typeface="Arial" panose="020B0604020202020204" pitchFamily="34" charset="0"/>
              </a:rPr>
              <a:t>Tone of voice, speaking manner MORE important than content</a:t>
            </a:r>
          </a:p>
          <a:p>
            <a:pPr marL="232943" indent="-232943">
              <a:lnSpc>
                <a:spcPct val="90000"/>
              </a:lnSpc>
              <a:buFontTx/>
              <a:buChar char="-"/>
            </a:pPr>
            <a:endParaRPr lang="en-US" altLang="en-US" dirty="0" smtClean="0">
              <a:latin typeface="Arial" panose="020B0604020202020204" pitchFamily="34" charset="0"/>
            </a:endParaRPr>
          </a:p>
          <a:p>
            <a:pPr marL="232943" indent="-232943">
              <a:lnSpc>
                <a:spcPct val="90000"/>
              </a:lnSpc>
            </a:pPr>
            <a:r>
              <a:rPr lang="en-US" altLang="en-US" dirty="0" smtClean="0">
                <a:latin typeface="Arial" panose="020B0604020202020204" pitchFamily="34" charset="0"/>
              </a:rPr>
              <a:t>Low context</a:t>
            </a:r>
          </a:p>
          <a:p>
            <a:pPr marL="232943" indent="-232943">
              <a:lnSpc>
                <a:spcPct val="90000"/>
              </a:lnSpc>
              <a:buFontTx/>
              <a:buChar char="-"/>
            </a:pPr>
            <a:r>
              <a:rPr lang="en-US" altLang="en-US" dirty="0" smtClean="0">
                <a:latin typeface="Arial" panose="020B0604020202020204" pitchFamily="34" charset="0"/>
              </a:rPr>
              <a:t>Get down to business first</a:t>
            </a:r>
          </a:p>
          <a:p>
            <a:pPr marL="232943" indent="-232943">
              <a:lnSpc>
                <a:spcPct val="90000"/>
              </a:lnSpc>
              <a:buFontTx/>
              <a:buChar char="-"/>
            </a:pPr>
            <a:r>
              <a:rPr lang="en-US" altLang="en-US" dirty="0" smtClean="0">
                <a:latin typeface="Arial" panose="020B0604020202020204" pitchFamily="34" charset="0"/>
              </a:rPr>
              <a:t>Value expertise &amp; performance</a:t>
            </a:r>
          </a:p>
          <a:p>
            <a:pPr marL="232943" indent="-232943">
              <a:lnSpc>
                <a:spcPct val="90000"/>
              </a:lnSpc>
              <a:buFontTx/>
              <a:buChar char="-"/>
            </a:pPr>
            <a:r>
              <a:rPr lang="en-US" altLang="en-US" dirty="0" smtClean="0">
                <a:latin typeface="Arial" panose="020B0604020202020204" pitchFamily="34" charset="0"/>
              </a:rPr>
              <a:t>Agreement by specific, legalistic contract</a:t>
            </a:r>
          </a:p>
          <a:p>
            <a:pPr marL="232943" indent="-232943">
              <a:lnSpc>
                <a:spcPct val="90000"/>
              </a:lnSpc>
              <a:buFontTx/>
              <a:buChar char="-"/>
            </a:pPr>
            <a:r>
              <a:rPr lang="en-US" altLang="en-US" dirty="0" smtClean="0">
                <a:latin typeface="Arial" panose="020B0604020202020204" pitchFamily="34" charset="0"/>
              </a:rPr>
              <a:t>Negotiations as efficient as possible</a:t>
            </a:r>
          </a:p>
          <a:p>
            <a:pPr marL="232943" indent="-232943">
              <a:lnSpc>
                <a:spcPct val="90000"/>
              </a:lnSpc>
              <a:buFontTx/>
              <a:buChar char="-"/>
            </a:pPr>
            <a:endParaRPr lang="en-US" altLang="en-US" dirty="0">
              <a:latin typeface="Arial" panose="020B0604020202020204" pitchFamily="34" charset="0"/>
            </a:endParaRPr>
          </a:p>
          <a:p>
            <a:pPr>
              <a:lnSpc>
                <a:spcPct val="90000"/>
              </a:lnSpc>
            </a:pPr>
            <a:endParaRPr lang="en-US" altLang="en-US" dirty="0" smtClean="0">
              <a:latin typeface="Arial" panose="020B0604020202020204" pitchFamily="34" charset="0"/>
            </a:endParaRPr>
          </a:p>
          <a:p>
            <a:pPr>
              <a:lnSpc>
                <a:spcPct val="90000"/>
              </a:lnSpc>
            </a:pPr>
            <a:r>
              <a:rPr lang="en-US" altLang="en-US" dirty="0" smtClean="0">
                <a:latin typeface="Arial" panose="020B0604020202020204" pitchFamily="34" charset="0"/>
              </a:rPr>
              <a:t>High context culture will read between the lines </a:t>
            </a:r>
            <a:r>
              <a:rPr lang="en-US" altLang="en-US" dirty="0" smtClean="0">
                <a:latin typeface="Arial" panose="020B0604020202020204" pitchFamily="34" charset="0"/>
                <a:sym typeface="Wingdings" panose="05000000000000000000" pitchFamily="2" charset="2"/>
              </a:rPr>
              <a:t> interpretation can be different than intent.</a:t>
            </a:r>
          </a:p>
          <a:p>
            <a:pPr>
              <a:lnSpc>
                <a:spcPct val="90000"/>
              </a:lnSpc>
            </a:pPr>
            <a:r>
              <a:rPr lang="en-US" altLang="en-US" dirty="0" smtClean="0">
                <a:latin typeface="Arial" panose="020B0604020202020204" pitchFamily="34" charset="0"/>
                <a:sym typeface="Wingdings" panose="05000000000000000000" pitchFamily="2" charset="2"/>
              </a:rPr>
              <a:t>Low context American: “OK, we’ll accept your terms” </a:t>
            </a:r>
          </a:p>
          <a:p>
            <a:pPr>
              <a:lnSpc>
                <a:spcPct val="90000"/>
              </a:lnSpc>
            </a:pPr>
            <a:r>
              <a:rPr lang="en-US" altLang="en-US" dirty="0" smtClean="0">
                <a:latin typeface="Arial" panose="020B0604020202020204" pitchFamily="34" charset="0"/>
                <a:sym typeface="Wingdings" panose="05000000000000000000" pitchFamily="2" charset="2"/>
              </a:rPr>
              <a:t>High context Italian: American has distaste for our terms</a:t>
            </a:r>
            <a:endParaRPr lang="en-US" altLang="en-US" dirty="0" smtClean="0">
              <a:latin typeface="Arial" panose="020B0604020202020204" pitchFamily="34" charset="0"/>
            </a:endParaRPr>
          </a:p>
          <a:p>
            <a:pPr marL="232943" indent="-232943">
              <a:lnSpc>
                <a:spcPct val="90000"/>
              </a:lnSpc>
              <a:buFontTx/>
              <a:buChar char="-"/>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573170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Communicating in English</a:t>
            </a:r>
          </a:p>
          <a:p>
            <a:r>
              <a:rPr lang="en-US" dirty="0" smtClean="0"/>
              <a:t>Brits use indirect communication, they attack/criticize indirectly, are very aware of social class </a:t>
            </a:r>
          </a:p>
          <a:p>
            <a:endParaRPr lang="en-US" dirty="0"/>
          </a:p>
          <a:p>
            <a:r>
              <a:rPr lang="en-US" dirty="0" smtClean="0"/>
              <a:t>Americans do not emphasize social class and speak very directly BUT use many expressions</a:t>
            </a:r>
          </a:p>
          <a:p>
            <a:pPr marL="171450" indent="-171450">
              <a:buFontTx/>
              <a:buChar char="-"/>
            </a:pPr>
            <a:r>
              <a:rPr lang="en-US" dirty="0" smtClean="0"/>
              <a:t>He’s on a roll </a:t>
            </a:r>
            <a:r>
              <a:rPr lang="en-US" dirty="0" smtClean="0">
                <a:sym typeface="Wingdings" panose="05000000000000000000" pitchFamily="2" charset="2"/>
              </a:rPr>
              <a:t> He is doing well</a:t>
            </a:r>
          </a:p>
          <a:p>
            <a:pPr marL="171450" indent="-171450">
              <a:buFontTx/>
              <a:buChar char="-"/>
            </a:pPr>
            <a:r>
              <a:rPr lang="en-US" dirty="0" smtClean="0">
                <a:sym typeface="Wingdings" panose="05000000000000000000" pitchFamily="2" charset="2"/>
              </a:rPr>
              <a:t>It bombed  it failed</a:t>
            </a:r>
          </a:p>
          <a:p>
            <a:pPr marL="171450" indent="-171450">
              <a:buFontTx/>
              <a:buChar char="-"/>
            </a:pPr>
            <a:r>
              <a:rPr lang="en-US" dirty="0" smtClean="0">
                <a:sym typeface="Wingdings" panose="05000000000000000000" pitchFamily="2" charset="2"/>
              </a:rPr>
              <a:t>He is out in left field  he is not speaking to the point</a:t>
            </a:r>
          </a:p>
          <a:p>
            <a:pPr marL="171450" indent="-171450">
              <a:buFontTx/>
              <a:buChar char="-"/>
            </a:pPr>
            <a:r>
              <a:rPr lang="en-US" dirty="0" smtClean="0">
                <a:sym typeface="Wingdings" panose="05000000000000000000" pitchFamily="2" charset="2"/>
              </a:rPr>
              <a:t>We are playing for all the marbles  this is an important deal</a:t>
            </a:r>
          </a:p>
          <a:p>
            <a:pPr marL="171450" indent="-171450">
              <a:buFontTx/>
              <a:buChar char="-"/>
            </a:pPr>
            <a:r>
              <a:rPr lang="en-US" dirty="0" smtClean="0">
                <a:sym typeface="Wingdings" panose="05000000000000000000" pitchFamily="2" charset="2"/>
              </a:rPr>
              <a:t>If you play ball  if you cooperate</a:t>
            </a:r>
          </a:p>
          <a:p>
            <a:r>
              <a:rPr lang="en-US" dirty="0" smtClean="0">
                <a:sym typeface="Wingdings" panose="05000000000000000000" pitchFamily="2" charset="2"/>
              </a:rPr>
              <a:t>Americans are also very politically correct when talking about sex, race, appearance</a:t>
            </a:r>
            <a:endParaRPr lang="en-US" dirty="0" smtClean="0"/>
          </a:p>
          <a:p>
            <a:endParaRPr lang="en-US" dirty="0"/>
          </a:p>
        </p:txBody>
      </p:sp>
      <p:sp>
        <p:nvSpPr>
          <p:cNvPr id="4" name="Slide Number Placeholder 3"/>
          <p:cNvSpPr>
            <a:spLocks noGrp="1"/>
          </p:cNvSpPr>
          <p:nvPr>
            <p:ph type="sldNum" sz="quarter" idx="10"/>
          </p:nvPr>
        </p:nvSpPr>
        <p:spPr/>
        <p:txBody>
          <a:bodyPr/>
          <a:lstStyle/>
          <a:p>
            <a:fld id="{D9C6C91E-1B3F-42F5-90B5-2F35CC63D6A0}" type="slidenum">
              <a:rPr lang="en-US" smtClean="0"/>
              <a:t>12</a:t>
            </a:fld>
            <a:endParaRPr lang="en-US"/>
          </a:p>
        </p:txBody>
      </p:sp>
    </p:spTree>
    <p:extLst>
      <p:ext uri="{BB962C8B-B14F-4D97-AF65-F5344CB8AC3E}">
        <p14:creationId xmlns:p14="http://schemas.microsoft.com/office/powerpoint/2010/main" val="2162466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7066" indent="-291179">
              <a:spcBef>
                <a:spcPct val="30000"/>
              </a:spcBef>
              <a:defRPr sz="1200">
                <a:solidFill>
                  <a:schemeClr val="tx1"/>
                </a:solidFill>
                <a:latin typeface="Times New Roman" panose="02020603050405020304" pitchFamily="18" charset="0"/>
              </a:defRPr>
            </a:lvl2pPr>
            <a:lvl3pPr marL="1164717" indent="-232943">
              <a:spcBef>
                <a:spcPct val="30000"/>
              </a:spcBef>
              <a:defRPr sz="1200">
                <a:solidFill>
                  <a:schemeClr val="tx1"/>
                </a:solidFill>
                <a:latin typeface="Times New Roman" panose="02020603050405020304" pitchFamily="18" charset="0"/>
              </a:defRPr>
            </a:lvl3pPr>
            <a:lvl4pPr marL="1630604" indent="-232943">
              <a:spcBef>
                <a:spcPct val="30000"/>
              </a:spcBef>
              <a:defRPr sz="1200">
                <a:solidFill>
                  <a:schemeClr val="tx1"/>
                </a:solidFill>
                <a:latin typeface="Times New Roman" panose="02020603050405020304" pitchFamily="18" charset="0"/>
              </a:defRPr>
            </a:lvl4pPr>
            <a:lvl5pPr marL="2096491" indent="-232943">
              <a:spcBef>
                <a:spcPct val="30000"/>
              </a:spcBef>
              <a:defRPr sz="1200">
                <a:solidFill>
                  <a:schemeClr val="tx1"/>
                </a:solidFill>
                <a:latin typeface="Times New Roman" panose="02020603050405020304" pitchFamily="18" charset="0"/>
              </a:defRPr>
            </a:lvl5pPr>
            <a:lvl6pPr marL="2562377" indent="-232943"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79D023F-AC8F-44AC-96FD-CC0F5E9C8FA0}" type="slidenum">
              <a:rPr lang="en-US" altLang="en-US" smtClean="0">
                <a:latin typeface="Arial" panose="020B0604020202020204" pitchFamily="34" charset="0"/>
              </a:rPr>
              <a:pPr eaLnBrk="1" hangingPunct="1">
                <a:spcBef>
                  <a:spcPct val="0"/>
                </a:spcBef>
              </a:pPr>
              <a:t>13</a:t>
            </a:fld>
            <a:endParaRPr lang="en-US" altLang="en-US" smtClean="0">
              <a:latin typeface="Arial" panose="020B0604020202020204" pitchFamily="34" charset="0"/>
            </a:endParaRPr>
          </a:p>
        </p:txBody>
      </p:sp>
      <p:sp>
        <p:nvSpPr>
          <p:cNvPr id="33795" name="Rectangle 2"/>
          <p:cNvSpPr>
            <a:spLocks noGrp="1" noRot="1" noChangeAspect="1" noChangeArrowheads="1" noTextEdit="1"/>
          </p:cNvSpPr>
          <p:nvPr>
            <p:ph type="sldImg"/>
          </p:nvPr>
        </p:nvSpPr>
        <p:spPr>
          <a:xfrm>
            <a:off x="644525" y="976313"/>
            <a:ext cx="5281613" cy="2970212"/>
          </a:xfrm>
          <a:ln/>
        </p:spPr>
      </p:sp>
      <p:sp>
        <p:nvSpPr>
          <p:cNvPr id="33796" name="Rectangle 3"/>
          <p:cNvSpPr>
            <a:spLocks noGrp="1" noChangeArrowheads="1"/>
          </p:cNvSpPr>
          <p:nvPr>
            <p:ph type="body" idx="1"/>
          </p:nvPr>
        </p:nvSpPr>
        <p:spPr>
          <a:xfrm>
            <a:off x="311573" y="4565889"/>
            <a:ext cx="6309360" cy="40332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a:lnSpc>
                <a:spcPct val="90000"/>
              </a:lnSpc>
            </a:pPr>
            <a:r>
              <a:rPr lang="en-US" altLang="en-US" dirty="0" smtClean="0">
                <a:latin typeface="Arial" panose="020B0604020202020204" pitchFamily="34" charset="0"/>
              </a:rPr>
              <a:t>Cultures differ in the preferred interpersonal distance.  </a:t>
            </a:r>
            <a:r>
              <a:rPr lang="en-US" altLang="en-US" b="1" dirty="0" smtClean="0">
                <a:latin typeface="Arial" panose="020B0604020202020204" pitchFamily="34" charset="0"/>
              </a:rPr>
              <a:t>Proxemics </a:t>
            </a:r>
            <a:r>
              <a:rPr lang="en-US" altLang="en-US" dirty="0" smtClean="0">
                <a:latin typeface="Arial" panose="020B0604020202020204" pitchFamily="34" charset="0"/>
              </a:rPr>
              <a:t>is the term for the study of cultural expectations about interpersonal space.</a:t>
            </a:r>
          </a:p>
          <a:p>
            <a:pPr marL="232943" indent="-232943">
              <a:lnSpc>
                <a:spcPct val="90000"/>
              </a:lnSpc>
            </a:pPr>
            <a:r>
              <a:rPr lang="en-US" altLang="en-US" dirty="0" smtClean="0">
                <a:latin typeface="Arial" panose="020B0604020202020204" pitchFamily="34" charset="0"/>
              </a:rPr>
              <a:t>High context cultures: stand close to each other </a:t>
            </a:r>
          </a:p>
          <a:p>
            <a:pPr marL="232943" indent="-232943">
              <a:lnSpc>
                <a:spcPct val="90000"/>
              </a:lnSpc>
            </a:pPr>
            <a:r>
              <a:rPr lang="en-US" altLang="en-US" dirty="0" smtClean="0">
                <a:latin typeface="Arial" panose="020B0604020202020204" pitchFamily="34" charset="0"/>
              </a:rPr>
              <a:t>Low context cultures: greater personal space </a:t>
            </a:r>
          </a:p>
          <a:p>
            <a:pPr marL="232943" indent="-232943">
              <a:lnSpc>
                <a:spcPct val="90000"/>
              </a:lnSpc>
            </a:pPr>
            <a:endParaRPr lang="en-US" altLang="en-US" dirty="0" smtClean="0">
              <a:latin typeface="Arial" panose="020B0604020202020204" pitchFamily="34" charset="0"/>
            </a:endParaRPr>
          </a:p>
          <a:p>
            <a:pPr marL="232943" indent="-232943">
              <a:lnSpc>
                <a:spcPct val="90000"/>
              </a:lnSpc>
            </a:pPr>
            <a:r>
              <a:rPr lang="en-US" altLang="en-US" dirty="0" smtClean="0">
                <a:latin typeface="Arial" panose="020B0604020202020204" pitchFamily="34" charset="0"/>
              </a:rPr>
              <a:t>Standing too close can be interpreted as pushy &amp; too far as distant</a:t>
            </a:r>
          </a:p>
        </p:txBody>
      </p:sp>
    </p:spTree>
    <p:extLst>
      <p:ext uri="{BB962C8B-B14F-4D97-AF65-F5344CB8AC3E}">
        <p14:creationId xmlns:p14="http://schemas.microsoft.com/office/powerpoint/2010/main" val="1071304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Preparation: </a:t>
            </a:r>
            <a:r>
              <a:rPr lang="en-US" dirty="0" smtClean="0"/>
              <a:t>BATNA, what do I want, what does the other party want. Send right person (seniority &amp; language), know other party’s cultural negotiation style (ex. Negotiation can be used as a way to build relationship, differences in communication style, importance of face saving, use of silence, emotional display)</a:t>
            </a:r>
            <a:endParaRPr lang="en-US" b="1" dirty="0"/>
          </a:p>
          <a:p>
            <a:r>
              <a:rPr lang="en-US" b="1" dirty="0"/>
              <a:t>Build relationship &amp; </a:t>
            </a:r>
            <a:r>
              <a:rPr lang="en-US" b="1" dirty="0" smtClean="0"/>
              <a:t>trust: </a:t>
            </a:r>
            <a:r>
              <a:rPr lang="en-US" dirty="0" smtClean="0"/>
              <a:t>in US &amp; Germany get down to business fast after short “small talk” in Asia, middle east more extended. In US the contract is the goal, in China it is the beginning</a:t>
            </a:r>
            <a:endParaRPr lang="en-US" b="1" dirty="0"/>
          </a:p>
          <a:p>
            <a:r>
              <a:rPr lang="en-US" b="1" dirty="0"/>
              <a:t>Information exchange / </a:t>
            </a:r>
            <a:r>
              <a:rPr lang="en-US" b="1" dirty="0" smtClean="0"/>
              <a:t>offer: </a:t>
            </a:r>
            <a:r>
              <a:rPr lang="en-US" dirty="0" smtClean="0"/>
              <a:t>first offer, be prepared to negotiate, not every culture will strive for a win-win. Integrative view </a:t>
            </a:r>
            <a:endParaRPr lang="en-US" dirty="0" smtClean="0"/>
          </a:p>
          <a:p>
            <a:r>
              <a:rPr lang="en-US" dirty="0" smtClean="0"/>
              <a:t>(</a:t>
            </a:r>
            <a:r>
              <a:rPr lang="en-US" dirty="0" smtClean="0"/>
              <a:t>win/win, long term relationship) vs. distributive view (win/lose, short term, dirty tricks)</a:t>
            </a:r>
            <a:endParaRPr lang="en-US" b="1" dirty="0"/>
          </a:p>
          <a:p>
            <a:r>
              <a:rPr lang="en-US" b="1" dirty="0" smtClean="0"/>
              <a:t>Persuasion: </a:t>
            </a:r>
            <a:r>
              <a:rPr lang="en-US" dirty="0" smtClean="0"/>
              <a:t>negotiation tactics vs. dirty tricks </a:t>
            </a:r>
            <a:r>
              <a:rPr lang="en-US" dirty="0" smtClean="0">
                <a:sym typeface="Wingdings" panose="05000000000000000000" pitchFamily="2" charset="2"/>
              </a:rPr>
              <a:t> cultures differ to the extent that it is expected for people to play dirty tricks</a:t>
            </a:r>
            <a:endParaRPr lang="en-US" b="1" dirty="0"/>
          </a:p>
          <a:p>
            <a:r>
              <a:rPr lang="en-US" b="1" dirty="0"/>
              <a:t>Concession / </a:t>
            </a:r>
            <a:r>
              <a:rPr lang="en-US" b="1" dirty="0" smtClean="0"/>
              <a:t>agreement: </a:t>
            </a:r>
            <a:r>
              <a:rPr lang="en-US" dirty="0" smtClean="0"/>
              <a:t>In US reciprocity is the norm, in Asia negotiations viewed in holistic approach. </a:t>
            </a:r>
            <a:endParaRPr lang="en-US" b="1" dirty="0"/>
          </a:p>
          <a:p>
            <a:r>
              <a:rPr lang="en-US" b="1" dirty="0" smtClean="0"/>
              <a:t>Post-agreement: </a:t>
            </a:r>
            <a:r>
              <a:rPr lang="en-US" dirty="0" smtClean="0"/>
              <a:t>organizational learning fur future, part of long term cultural orientation</a:t>
            </a:r>
            <a:endParaRPr lang="en-US" b="1" dirty="0"/>
          </a:p>
          <a:p>
            <a:endParaRPr lang="en-US" dirty="0" smtClean="0"/>
          </a:p>
          <a:p>
            <a:pPr marL="457200" indent="-457200"/>
            <a:r>
              <a:rPr lang="en-US" b="1" dirty="0" smtClean="0"/>
              <a:t>Compromise:</a:t>
            </a:r>
          </a:p>
          <a:p>
            <a:pPr marL="457200" indent="-457200"/>
            <a:r>
              <a:rPr lang="en-US" b="0" dirty="0" smtClean="0"/>
              <a:t>Anglo-Saxons = favor it, flexibility in negotiations is seen as a virtue (others may perceive as “give-and-take tactics”)</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lang="en-US" b="0" dirty="0" smtClean="0"/>
              <a:t>Japan</a:t>
            </a:r>
            <a:r>
              <a:rPr lang="en-US" b="0" baseline="0" dirty="0" smtClean="0"/>
              <a:t> = departure from previously agreed upon consensus within the company</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lang="en-US" b="0" baseline="0" dirty="0" smtClean="0"/>
              <a:t>France = if well formulated argument stands undefeated, why compromise? Reputation for being strong negotiators</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lang="en-US" b="0" baseline="0" dirty="0" smtClean="0"/>
              <a:t>Spain/Argentina/Mexico/Panama = compromise may be perceived as loss of face – weakens = erosion of one’s position</a:t>
            </a:r>
          </a:p>
          <a:p>
            <a:endParaRPr lang="en-US" dirty="0"/>
          </a:p>
        </p:txBody>
      </p:sp>
      <p:sp>
        <p:nvSpPr>
          <p:cNvPr id="4" name="Slide Number Placeholder 3"/>
          <p:cNvSpPr>
            <a:spLocks noGrp="1"/>
          </p:cNvSpPr>
          <p:nvPr>
            <p:ph type="sldNum" sz="quarter" idx="10"/>
          </p:nvPr>
        </p:nvSpPr>
        <p:spPr/>
        <p:txBody>
          <a:bodyPr/>
          <a:lstStyle/>
          <a:p>
            <a:fld id="{D9C6C91E-1B3F-42F5-90B5-2F35CC63D6A0}" type="slidenum">
              <a:rPr lang="en-US" smtClean="0"/>
              <a:t>14</a:t>
            </a:fld>
            <a:endParaRPr lang="en-US"/>
          </a:p>
        </p:txBody>
      </p:sp>
    </p:spTree>
    <p:extLst>
      <p:ext uri="{BB962C8B-B14F-4D97-AF65-F5344CB8AC3E}">
        <p14:creationId xmlns:p14="http://schemas.microsoft.com/office/powerpoint/2010/main" val="2926054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7066" indent="-291179">
              <a:defRPr sz="2400">
                <a:solidFill>
                  <a:schemeClr val="tx1"/>
                </a:solidFill>
                <a:latin typeface="Times New Roman" panose="02020603050405020304" pitchFamily="18" charset="0"/>
              </a:defRPr>
            </a:lvl2pPr>
            <a:lvl3pPr marL="1164717" indent="-232943">
              <a:defRPr sz="2400">
                <a:solidFill>
                  <a:schemeClr val="tx1"/>
                </a:solidFill>
                <a:latin typeface="Times New Roman" panose="02020603050405020304" pitchFamily="18" charset="0"/>
              </a:defRPr>
            </a:lvl3pPr>
            <a:lvl4pPr marL="1630604" indent="-232943">
              <a:defRPr sz="2400">
                <a:solidFill>
                  <a:schemeClr val="tx1"/>
                </a:solidFill>
                <a:latin typeface="Times New Roman" panose="02020603050405020304" pitchFamily="18" charset="0"/>
              </a:defRPr>
            </a:lvl4pPr>
            <a:lvl5pPr marL="2096491" indent="-232943">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52B56EDF-6AD5-4118-BC26-AD0EDDABBE7D}" type="slidenum">
              <a:rPr lang="en-US" altLang="en-US" sz="1200">
                <a:latin typeface="Arial" panose="020B0604020202020204" pitchFamily="34" charset="0"/>
              </a:rPr>
              <a:pPr/>
              <a:t>15</a:t>
            </a:fld>
            <a:endParaRPr lang="en-US" altLang="en-US" sz="1200">
              <a:latin typeface="Arial" panose="020B0604020202020204" pitchFamily="34" charset="0"/>
            </a:endParaRPr>
          </a:p>
        </p:txBody>
      </p:sp>
      <p:sp>
        <p:nvSpPr>
          <p:cNvPr id="35843" name="Rectangle 2"/>
          <p:cNvSpPr>
            <a:spLocks noGrp="1" noRot="1" noChangeAspect="1" noChangeArrowheads="1" noTextEdit="1"/>
          </p:cNvSpPr>
          <p:nvPr>
            <p:ph type="sldImg"/>
          </p:nvPr>
        </p:nvSpPr>
        <p:spPr>
          <a:xfrm>
            <a:off x="1643063" y="696913"/>
            <a:ext cx="3381375" cy="1901825"/>
          </a:xfrm>
          <a:ln/>
        </p:spPr>
      </p:sp>
      <p:sp>
        <p:nvSpPr>
          <p:cNvPr id="35844" name="Rectangle 3"/>
          <p:cNvSpPr>
            <a:spLocks noGrp="1" noChangeArrowheads="1"/>
          </p:cNvSpPr>
          <p:nvPr>
            <p:ph type="body" idx="1"/>
          </p:nvPr>
        </p:nvSpPr>
        <p:spPr>
          <a:xfrm>
            <a:off x="193112" y="2598473"/>
            <a:ext cx="6624179" cy="64429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100" b="1" dirty="0"/>
              <a:t>Chinese Cultural values:</a:t>
            </a:r>
          </a:p>
          <a:p>
            <a:pPr eaLnBrk="1" hangingPunct="1">
              <a:spcBef>
                <a:spcPct val="0"/>
              </a:spcBef>
            </a:pPr>
            <a:r>
              <a:rPr lang="en-US" altLang="en-US" sz="1100" b="1" i="1" dirty="0" err="1"/>
              <a:t>Guanxi</a:t>
            </a:r>
            <a:r>
              <a:rPr lang="en-US" altLang="en-US" sz="1100" b="1" dirty="0"/>
              <a:t> (personal connections)</a:t>
            </a:r>
            <a:r>
              <a:rPr lang="en-US" altLang="en-US" sz="1100" dirty="0"/>
              <a:t> = social capital. The person with the best </a:t>
            </a:r>
            <a:r>
              <a:rPr lang="en-US" altLang="en-US" sz="1100" i="1" dirty="0" err="1"/>
              <a:t>Guanxi</a:t>
            </a:r>
            <a:r>
              <a:rPr lang="en-US" altLang="en-US" sz="1100" dirty="0"/>
              <a:t> wins. Personal connections are necessary to do business, can not reach people without it. (Importance of </a:t>
            </a:r>
            <a:r>
              <a:rPr lang="en-US" altLang="en-US" sz="1100" i="1" dirty="0" err="1"/>
              <a:t>Guanxi</a:t>
            </a:r>
            <a:r>
              <a:rPr lang="en-US" altLang="en-US" sz="1100" dirty="0"/>
              <a:t> is fading a bit given population mobility in China and Westernization of some business practices but remains important) </a:t>
            </a:r>
            <a:r>
              <a:rPr lang="en-US" altLang="en-US" sz="1100" dirty="0">
                <a:sym typeface="Wingdings" panose="05000000000000000000" pitchFamily="2" charset="2"/>
              </a:rPr>
              <a:t></a:t>
            </a:r>
            <a:r>
              <a:rPr lang="en-US" altLang="en-US" sz="1100" dirty="0"/>
              <a:t> places importance of reciprocity which builds long terms commitment to personal connections. Ignoring reciprocity in China is not only a sign of bad manners – considered immoral, will taint future interactions. </a:t>
            </a:r>
          </a:p>
          <a:p>
            <a:pPr eaLnBrk="1" hangingPunct="1">
              <a:spcBef>
                <a:spcPct val="0"/>
              </a:spcBef>
            </a:pPr>
            <a:r>
              <a:rPr lang="en-US" altLang="en-US" sz="1100" b="1" dirty="0"/>
              <a:t>Keiretsu</a:t>
            </a:r>
            <a:r>
              <a:rPr lang="en-US" altLang="en-US" sz="1100" dirty="0"/>
              <a:t> in JAPAN = network of tight relationships between customers, suppliers relies on high degree of mutual trust.</a:t>
            </a:r>
            <a:endParaRPr lang="en-US" altLang="en-US" sz="1100" i="1" dirty="0"/>
          </a:p>
          <a:p>
            <a:pPr eaLnBrk="1" hangingPunct="1">
              <a:spcBef>
                <a:spcPct val="0"/>
              </a:spcBef>
            </a:pPr>
            <a:r>
              <a:rPr lang="en-US" altLang="en-US" sz="1100" b="1" i="1" dirty="0" err="1"/>
              <a:t>Zhongjin</a:t>
            </a:r>
            <a:r>
              <a:rPr lang="en-US" altLang="en-US" sz="1100" b="1" i="1" dirty="0"/>
              <a:t> Ren</a:t>
            </a:r>
            <a:r>
              <a:rPr lang="en-US" altLang="en-US" sz="1100" i="1" dirty="0"/>
              <a:t> </a:t>
            </a:r>
            <a:r>
              <a:rPr lang="en-US" altLang="en-US" sz="1100" dirty="0"/>
              <a:t>(intermediary). Trust can not be earned because business relationships can not even be formed without it. Trust must be transmitted via </a:t>
            </a:r>
            <a:r>
              <a:rPr lang="en-US" altLang="en-US" sz="1100" i="1" dirty="0" err="1"/>
              <a:t>Guanxi</a:t>
            </a:r>
            <a:r>
              <a:rPr lang="en-US" altLang="en-US" sz="1100" i="1" dirty="0"/>
              <a:t> </a:t>
            </a:r>
            <a:r>
              <a:rPr lang="en-US" altLang="en-US" sz="1100" dirty="0">
                <a:sym typeface="Wingdings" panose="05000000000000000000" pitchFamily="2" charset="2"/>
              </a:rPr>
              <a:t></a:t>
            </a:r>
            <a:r>
              <a:rPr lang="en-US" altLang="en-US" sz="1100" dirty="0"/>
              <a:t> must have a Chinese intermediary to introduce you through his social connections. Intermediary also serves as cultural guide to understand subtleties of Chinese language and body </a:t>
            </a:r>
            <a:r>
              <a:rPr lang="en-US" altLang="en-US" sz="1100" dirty="0" err="1"/>
              <a:t>langauge</a:t>
            </a:r>
            <a:r>
              <a:rPr lang="en-US" altLang="en-US" sz="1100" dirty="0"/>
              <a:t>. For ex., in order to preserve harmony Chinese may not say “no” but change the subject, turn silent, ask a different question, give vaguely positive answers,</a:t>
            </a:r>
            <a:endParaRPr lang="en-US" altLang="en-US" sz="1100" i="1" dirty="0"/>
          </a:p>
          <a:p>
            <a:pPr eaLnBrk="1" hangingPunct="1">
              <a:spcBef>
                <a:spcPct val="0"/>
              </a:spcBef>
            </a:pPr>
            <a:r>
              <a:rPr lang="en-US" altLang="en-US" sz="1100" b="1" i="1" dirty="0" err="1"/>
              <a:t>Shehui</a:t>
            </a:r>
            <a:r>
              <a:rPr lang="en-US" altLang="en-US" sz="1100" b="1" i="1" dirty="0"/>
              <a:t> </a:t>
            </a:r>
            <a:r>
              <a:rPr lang="en-US" altLang="en-US" sz="1100" b="1" i="1" dirty="0" err="1"/>
              <a:t>Dengji</a:t>
            </a:r>
            <a:r>
              <a:rPr lang="en-US" altLang="en-US" sz="1100" b="1" dirty="0"/>
              <a:t> (</a:t>
            </a:r>
            <a:r>
              <a:rPr lang="en-US" altLang="en-US" sz="1100" dirty="0"/>
              <a:t>social status) formality. Casualness is not welcome in China (no use of first names) given Confucian values of obedience and deference to one’s superiors. Ex. Must send the right person to negotiations, not someone too junior in rank or too young which may send a message that this negotiation is not very important to you.</a:t>
            </a:r>
            <a:endParaRPr lang="en-US" altLang="en-US" sz="1100" i="1" dirty="0"/>
          </a:p>
          <a:p>
            <a:pPr eaLnBrk="1" hangingPunct="1">
              <a:spcBef>
                <a:spcPct val="0"/>
              </a:spcBef>
            </a:pPr>
            <a:r>
              <a:rPr lang="en-US" altLang="en-US" sz="1100" b="1" i="1" dirty="0" err="1"/>
              <a:t>Renji</a:t>
            </a:r>
            <a:r>
              <a:rPr lang="en-US" altLang="en-US" sz="1100" b="1" i="1" dirty="0"/>
              <a:t> </a:t>
            </a:r>
            <a:r>
              <a:rPr lang="en-US" altLang="en-US" sz="1100" b="1" i="1" dirty="0" err="1"/>
              <a:t>Hexie</a:t>
            </a:r>
            <a:r>
              <a:rPr lang="en-US" altLang="en-US" sz="1100" b="1" i="1" dirty="0"/>
              <a:t> </a:t>
            </a:r>
            <a:r>
              <a:rPr lang="en-US" altLang="en-US" sz="1100" dirty="0"/>
              <a:t>(interpersonal harmony) harmonious relationships. “a man without a smile should not open a shop”; “sweet temper and friendliness produce money”</a:t>
            </a:r>
          </a:p>
          <a:p>
            <a:pPr eaLnBrk="1" hangingPunct="1">
              <a:spcBef>
                <a:spcPct val="0"/>
              </a:spcBef>
            </a:pPr>
            <a:r>
              <a:rPr lang="en-US" altLang="en-US" sz="1100" dirty="0"/>
              <a:t>Building interpersonal relationships may take days, weeks but is necessary in order to do business. Can not rush = considered rude. </a:t>
            </a:r>
          </a:p>
          <a:p>
            <a:pPr eaLnBrk="1" hangingPunct="1">
              <a:spcBef>
                <a:spcPct val="0"/>
              </a:spcBef>
            </a:pPr>
            <a:r>
              <a:rPr lang="en-US" altLang="en-US" sz="1100" dirty="0"/>
              <a:t>Trust and harmony are more important to Chinese business people that any piece of paper, many deals rely on good faith than on tightly drafted deals. </a:t>
            </a:r>
            <a:endParaRPr lang="en-US" altLang="en-US" sz="1100" i="1" dirty="0"/>
          </a:p>
          <a:p>
            <a:pPr eaLnBrk="1" hangingPunct="1">
              <a:spcBef>
                <a:spcPct val="0"/>
              </a:spcBef>
            </a:pPr>
            <a:r>
              <a:rPr lang="en-US" altLang="en-US" sz="1100" b="1" i="1" dirty="0" err="1"/>
              <a:t>Zhengti</a:t>
            </a:r>
            <a:r>
              <a:rPr lang="en-US" altLang="en-US" sz="1100" b="1" i="1" dirty="0"/>
              <a:t> </a:t>
            </a:r>
            <a:r>
              <a:rPr lang="en-US" altLang="en-US" sz="1100" b="1" i="1" dirty="0" err="1"/>
              <a:t>Guannian</a:t>
            </a:r>
            <a:r>
              <a:rPr lang="en-US" altLang="en-US" sz="1100" b="1" dirty="0"/>
              <a:t> </a:t>
            </a:r>
            <a:r>
              <a:rPr lang="en-US" altLang="en-US" sz="1100" dirty="0"/>
              <a:t>(holistic thinking). Chinese think of the whole while Americans think sequentially and individualistically. Negotiation for Westerns might be broken into price, quantity, warranty, delivery while Chinese see it as a whole, negotiating the package as a whole and addressing details without particular order and going back to issues repeatedly. </a:t>
            </a:r>
            <a:endParaRPr lang="en-US" altLang="en-US" sz="1100" i="1" dirty="0"/>
          </a:p>
          <a:p>
            <a:pPr eaLnBrk="1" hangingPunct="1">
              <a:spcBef>
                <a:spcPct val="0"/>
              </a:spcBef>
            </a:pPr>
            <a:r>
              <a:rPr lang="en-US" altLang="en-US" sz="1100" b="1" i="1" dirty="0" err="1"/>
              <a:t>Jiejian</a:t>
            </a:r>
            <a:r>
              <a:rPr lang="en-US" altLang="en-US" sz="1100" b="1" dirty="0"/>
              <a:t> </a:t>
            </a:r>
            <a:r>
              <a:rPr lang="en-US" altLang="en-US" sz="1100" dirty="0"/>
              <a:t>(Thrift). Mainland Chinese save 4 times as much as Americans do. Chinese will look for the best deal, may frame it as a way to save face. </a:t>
            </a:r>
            <a:endParaRPr lang="en-US" altLang="en-US" sz="1100" i="1" dirty="0"/>
          </a:p>
          <a:p>
            <a:pPr eaLnBrk="1" hangingPunct="1">
              <a:spcBef>
                <a:spcPct val="0"/>
              </a:spcBef>
            </a:pPr>
            <a:r>
              <a:rPr lang="en-US" altLang="en-US" sz="1100" b="1" i="1" dirty="0" err="1"/>
              <a:t>Miazi</a:t>
            </a:r>
            <a:r>
              <a:rPr lang="en-US" altLang="en-US" sz="1100" i="1" dirty="0"/>
              <a:t> </a:t>
            </a:r>
            <a:r>
              <a:rPr lang="en-US" altLang="en-US" sz="1100" dirty="0"/>
              <a:t>(face, social capital). Importance of person’s reputation and social standing, allow to save face. Face can be earned, lost, given, or taken away. In the US sometimes ‘mock tantrum’ is used in negotiations, in China this may backfire – lead to loss of face. </a:t>
            </a:r>
            <a:endParaRPr lang="en-US" altLang="en-US" sz="1100" i="1" dirty="0"/>
          </a:p>
          <a:p>
            <a:pPr eaLnBrk="1" hangingPunct="1">
              <a:spcBef>
                <a:spcPct val="0"/>
              </a:spcBef>
            </a:pPr>
            <a:r>
              <a:rPr lang="en-US" altLang="en-US" sz="1100" b="1" i="1" dirty="0" err="1"/>
              <a:t>Chiku</a:t>
            </a:r>
            <a:r>
              <a:rPr lang="en-US" altLang="en-US" sz="1100" b="1" i="1" dirty="0"/>
              <a:t> </a:t>
            </a:r>
            <a:r>
              <a:rPr lang="en-US" altLang="en-US" sz="1100" b="1" i="1" dirty="0" err="1"/>
              <a:t>Nailao</a:t>
            </a:r>
            <a:r>
              <a:rPr lang="en-US" altLang="en-US" sz="1100" dirty="0"/>
              <a:t> (endurance, relentlessness)</a:t>
            </a:r>
          </a:p>
          <a:p>
            <a:pPr eaLnBrk="1" hangingPunct="1">
              <a:spcBef>
                <a:spcPct val="0"/>
              </a:spcBef>
            </a:pPr>
            <a:r>
              <a:rPr lang="en-US" altLang="en-US" sz="1100" dirty="0"/>
              <a:t>Americans value talent as a key to success Chinese see endurance and relentlessness as much more important. Source of Chinese industriousness. Chinese will prepare for negotiations very thoroughly and will plan to spend more time at the table.</a:t>
            </a:r>
          </a:p>
        </p:txBody>
      </p:sp>
    </p:spTree>
    <p:extLst>
      <p:ext uri="{BB962C8B-B14F-4D97-AF65-F5344CB8AC3E}">
        <p14:creationId xmlns:p14="http://schemas.microsoft.com/office/powerpoint/2010/main" val="2266787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7066" indent="-291179">
              <a:defRPr sz="2400">
                <a:solidFill>
                  <a:schemeClr val="tx1"/>
                </a:solidFill>
                <a:latin typeface="Times New Roman" panose="02020603050405020304" pitchFamily="18" charset="0"/>
              </a:defRPr>
            </a:lvl2pPr>
            <a:lvl3pPr marL="1164717" indent="-232943">
              <a:defRPr sz="2400">
                <a:solidFill>
                  <a:schemeClr val="tx1"/>
                </a:solidFill>
                <a:latin typeface="Times New Roman" panose="02020603050405020304" pitchFamily="18" charset="0"/>
              </a:defRPr>
            </a:lvl3pPr>
            <a:lvl4pPr marL="1630604" indent="-232943">
              <a:defRPr sz="2400">
                <a:solidFill>
                  <a:schemeClr val="tx1"/>
                </a:solidFill>
                <a:latin typeface="Times New Roman" panose="02020603050405020304" pitchFamily="18" charset="0"/>
              </a:defRPr>
            </a:lvl4pPr>
            <a:lvl5pPr marL="2096491" indent="-232943">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842C39F4-06FB-462B-AA70-5FB11415FF46}" type="slidenum">
              <a:rPr lang="en-US" altLang="en-US" sz="1200">
                <a:latin typeface="Arial" panose="020B0604020202020204" pitchFamily="34" charset="0"/>
              </a:rPr>
              <a:pPr/>
              <a:t>16</a:t>
            </a:fld>
            <a:endParaRPr lang="en-US" altLang="en-US" sz="1200">
              <a:latin typeface="Arial" panose="020B0604020202020204"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28229" y="4501330"/>
            <a:ext cx="514096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We tend to see our own culture as a reference point to how we evaluate other cultures. We are often unaware of our own culture until we go somewhere else and are able to identify differences. </a:t>
            </a:r>
            <a:r>
              <a:rPr lang="en-US" altLang="en-US" smtClean="0"/>
              <a:t>Very often we believe other see us as we see ourselves which is not always the case.</a:t>
            </a:r>
          </a:p>
          <a:p>
            <a:pPr eaLnBrk="1" hangingPunct="1"/>
            <a:endParaRPr lang="en-US" altLang="en-US" smtClean="0"/>
          </a:p>
          <a:p>
            <a:pPr eaLnBrk="1" hangingPunct="1"/>
            <a:r>
              <a:rPr lang="en-US" altLang="en-US" dirty="0" smtClean="0"/>
              <a:t>Convergence / divergence debate </a:t>
            </a:r>
            <a:r>
              <a:rPr lang="en-US" altLang="en-US" dirty="0" smtClean="0">
                <a:sym typeface="Wingdings" panose="05000000000000000000" pitchFamily="2" charset="2"/>
              </a:rPr>
              <a:t> research findings seem to indicate that at the organizational level (processes, technology) are converging BUT meaningful differences in employee behaviors exist and are enduring – Divergence.</a:t>
            </a:r>
            <a:r>
              <a:rPr lang="en-US" altLang="en-US" dirty="0" smtClean="0"/>
              <a:t> </a:t>
            </a:r>
          </a:p>
        </p:txBody>
      </p:sp>
    </p:spTree>
    <p:extLst>
      <p:ext uri="{BB962C8B-B14F-4D97-AF65-F5344CB8AC3E}">
        <p14:creationId xmlns:p14="http://schemas.microsoft.com/office/powerpoint/2010/main" val="2285452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7066" indent="-291179">
              <a:defRPr sz="2400">
                <a:solidFill>
                  <a:schemeClr val="tx1"/>
                </a:solidFill>
                <a:latin typeface="Times New Roman" panose="02020603050405020304" pitchFamily="18" charset="0"/>
              </a:defRPr>
            </a:lvl2pPr>
            <a:lvl3pPr marL="1164717" indent="-232943">
              <a:defRPr sz="2400">
                <a:solidFill>
                  <a:schemeClr val="tx1"/>
                </a:solidFill>
                <a:latin typeface="Times New Roman" panose="02020603050405020304" pitchFamily="18" charset="0"/>
              </a:defRPr>
            </a:lvl3pPr>
            <a:lvl4pPr marL="1630604" indent="-232943">
              <a:defRPr sz="2400">
                <a:solidFill>
                  <a:schemeClr val="tx1"/>
                </a:solidFill>
                <a:latin typeface="Times New Roman" panose="02020603050405020304" pitchFamily="18" charset="0"/>
              </a:defRPr>
            </a:lvl4pPr>
            <a:lvl5pPr marL="2096491" indent="-232943">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F11FFA0D-4DAB-47E5-9653-88F63977D0C5}" type="slidenum">
              <a:rPr lang="en-GB" altLang="en-US" sz="1200"/>
              <a:pPr/>
              <a:t>2</a:t>
            </a:fld>
            <a:endParaRPr lang="en-GB" altLang="en-US" sz="12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Norms – what we can / cannot do (dress code, form of address)</a:t>
            </a:r>
          </a:p>
          <a:p>
            <a:pPr eaLnBrk="1" hangingPunct="1"/>
            <a:r>
              <a:rPr lang="en-US" altLang="en-US" dirty="0" smtClean="0">
                <a:sym typeface="Wingdings" panose="05000000000000000000" pitchFamily="2" charset="2"/>
              </a:rPr>
              <a:t>Values – what is good / holy / legitimate</a:t>
            </a:r>
          </a:p>
          <a:p>
            <a:pPr eaLnBrk="1" hangingPunct="1"/>
            <a:endParaRPr lang="en-US" altLang="en-US" dirty="0">
              <a:sym typeface="Wingdings" panose="05000000000000000000" pitchFamily="2" charset="2"/>
            </a:endParaRPr>
          </a:p>
          <a:p>
            <a:pPr eaLnBrk="1" hangingPunct="1"/>
            <a:r>
              <a:rPr lang="en-US" altLang="en-US" b="1" dirty="0" smtClean="0">
                <a:sym typeface="Wingdings" panose="05000000000000000000" pitchFamily="2" charset="2"/>
              </a:rPr>
              <a:t>Symbols / rituals / stories </a:t>
            </a:r>
            <a:r>
              <a:rPr lang="en-US" altLang="en-US" dirty="0" smtClean="0">
                <a:sym typeface="Wingdings" panose="05000000000000000000" pitchFamily="2" charset="2"/>
              </a:rPr>
              <a:t>: US managers large offices with desk as barrier, Japanese manager, desk in center among employees</a:t>
            </a:r>
          </a:p>
          <a:p>
            <a:pPr eaLnBrk="1" hangingPunct="1"/>
            <a:endParaRPr lang="en-US" altLang="en-US" dirty="0">
              <a:sym typeface="Wingdings" panose="05000000000000000000" pitchFamily="2" charset="2"/>
            </a:endParaRPr>
          </a:p>
          <a:p>
            <a:pPr eaLnBrk="1" hangingPunct="1"/>
            <a:r>
              <a:rPr lang="en-US" altLang="en-US" b="1" dirty="0" smtClean="0">
                <a:sym typeface="Wingdings" panose="05000000000000000000" pitchFamily="2" charset="2"/>
              </a:rPr>
              <a:t>Taken for granted </a:t>
            </a:r>
            <a:r>
              <a:rPr lang="en-US" altLang="en-US" dirty="0" smtClean="0">
                <a:sym typeface="Wingdings" panose="05000000000000000000" pitchFamily="2" charset="2"/>
              </a:rPr>
              <a:t>pervades every part of life, not always aware of culture</a:t>
            </a:r>
            <a:endParaRPr lang="en-US" altLang="en-US" b="1" dirty="0" smtClean="0">
              <a:sym typeface="Wingdings" panose="05000000000000000000" pitchFamily="2" charset="2"/>
            </a:endParaRPr>
          </a:p>
          <a:p>
            <a:pPr eaLnBrk="1" hangingPunct="1"/>
            <a:endParaRPr lang="en-US" altLang="en-US" dirty="0" smtClean="0">
              <a:sym typeface="Wingdings" panose="05000000000000000000" pitchFamily="2" charset="2"/>
            </a:endParaRPr>
          </a:p>
          <a:p>
            <a:pPr eaLnBrk="1" hangingPunct="1"/>
            <a:endParaRPr lang="en-US" altLang="en-US" dirty="0" smtClean="0"/>
          </a:p>
          <a:p>
            <a:pPr eaLnBrk="1" hangingPunct="1">
              <a:lnSpc>
                <a:spcPct val="90000"/>
              </a:lnSpc>
              <a:spcBef>
                <a:spcPct val="0"/>
              </a:spcBef>
            </a:pPr>
            <a:endParaRPr lang="en-US" altLang="en-US" dirty="0" smtClean="0"/>
          </a:p>
        </p:txBody>
      </p:sp>
    </p:spTree>
    <p:extLst>
      <p:ext uri="{BB962C8B-B14F-4D97-AF65-F5344CB8AC3E}">
        <p14:creationId xmlns:p14="http://schemas.microsoft.com/office/powerpoint/2010/main" val="3838334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7066" indent="-291179">
              <a:defRPr sz="2400">
                <a:solidFill>
                  <a:schemeClr val="tx1"/>
                </a:solidFill>
                <a:latin typeface="Times New Roman" panose="02020603050405020304" pitchFamily="18" charset="0"/>
              </a:defRPr>
            </a:lvl2pPr>
            <a:lvl3pPr marL="1164717" indent="-232943">
              <a:defRPr sz="2400">
                <a:solidFill>
                  <a:schemeClr val="tx1"/>
                </a:solidFill>
                <a:latin typeface="Times New Roman" panose="02020603050405020304" pitchFamily="18" charset="0"/>
              </a:defRPr>
            </a:lvl3pPr>
            <a:lvl4pPr marL="1630604" indent="-232943">
              <a:defRPr sz="2400">
                <a:solidFill>
                  <a:schemeClr val="tx1"/>
                </a:solidFill>
                <a:latin typeface="Times New Roman" panose="02020603050405020304" pitchFamily="18" charset="0"/>
              </a:defRPr>
            </a:lvl4pPr>
            <a:lvl5pPr marL="2096491" indent="-232943">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5F39073-D086-4B18-894D-115E3D0BA398}" type="slidenum">
              <a:rPr lang="en-US" altLang="en-US" sz="1200">
                <a:latin typeface="Arial" panose="020B0604020202020204" pitchFamily="34" charset="0"/>
              </a:rPr>
              <a:pPr eaLnBrk="1" hangingPunct="1"/>
              <a:t>3</a:t>
            </a:fld>
            <a:endParaRPr lang="en-US" altLang="en-US" sz="1200">
              <a:latin typeface="Arial" panose="020B0604020202020204" pitchFamily="34" charset="0"/>
            </a:endParaRPr>
          </a:p>
        </p:txBody>
      </p:sp>
      <p:sp>
        <p:nvSpPr>
          <p:cNvPr id="17411" name="Rectangle 2"/>
          <p:cNvSpPr>
            <a:spLocks noGrp="1" noRot="1" noChangeAspect="1" noChangeArrowheads="1" noTextEdit="1"/>
          </p:cNvSpPr>
          <p:nvPr>
            <p:ph type="sldImg"/>
          </p:nvPr>
        </p:nvSpPr>
        <p:spPr>
          <a:xfrm>
            <a:off x="417513" y="703263"/>
            <a:ext cx="6175375" cy="3473450"/>
          </a:xfrm>
          <a:ln w="12700" cap="flat">
            <a:solidFill>
              <a:schemeClr val="tx1"/>
            </a:solidFill>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07" tIns="45295" rIns="92207" bIns="45295"/>
          <a:lstStyle/>
          <a:p>
            <a:pPr marL="349415" indent="-349415"/>
            <a:r>
              <a:rPr lang="en-US" altLang="en-US" b="1" dirty="0" smtClean="0"/>
              <a:t> Importance of local knowledge – HSBC bank </a:t>
            </a:r>
            <a:r>
              <a:rPr lang="en-US" altLang="en-US" b="1" dirty="0" smtClean="0">
                <a:hlinkClick r:id="rId3"/>
              </a:rPr>
              <a:t>https://</a:t>
            </a:r>
            <a:r>
              <a:rPr lang="en-US" altLang="en-US" b="1" dirty="0" smtClean="0">
                <a:hlinkClick r:id="rId3"/>
              </a:rPr>
              <a:t>www.youtube.com/watch?v=GOHvMz7dl2A</a:t>
            </a:r>
            <a:r>
              <a:rPr lang="en-US" altLang="en-US" b="1" dirty="0" smtClean="0"/>
              <a:t> (3 min)</a:t>
            </a:r>
            <a:endParaRPr lang="en-US" altLang="en-US" b="1" dirty="0" smtClean="0"/>
          </a:p>
          <a:p>
            <a:pPr marL="349415" indent="-349415"/>
            <a:r>
              <a:rPr lang="en-US" altLang="en-US" dirty="0" smtClean="0"/>
              <a:t>2</a:t>
            </a:r>
            <a:r>
              <a:rPr lang="en-US" altLang="en-US" baseline="30000" dirty="0" smtClean="0"/>
              <a:t>nd</a:t>
            </a:r>
            <a:r>
              <a:rPr lang="en-US" altLang="en-US" dirty="0" smtClean="0"/>
              <a:t> set</a:t>
            </a:r>
          </a:p>
          <a:p>
            <a:pPr marL="349415" indent="-349415"/>
            <a:r>
              <a:rPr lang="en-US" altLang="en-US" dirty="0" smtClean="0"/>
              <a:t>https://www.youtube.com/watch?v=ALWwK7Vz4gY&amp;x-yt-ts=1421782837&amp;x-yt-cl=84359240</a:t>
            </a:r>
          </a:p>
        </p:txBody>
      </p:sp>
    </p:spTree>
    <p:extLst>
      <p:ext uri="{BB962C8B-B14F-4D97-AF65-F5344CB8AC3E}">
        <p14:creationId xmlns:p14="http://schemas.microsoft.com/office/powerpoint/2010/main" val="1756215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7066" indent="-291179">
              <a:defRPr sz="2400">
                <a:solidFill>
                  <a:schemeClr val="tx1"/>
                </a:solidFill>
                <a:latin typeface="Times New Roman" panose="02020603050405020304" pitchFamily="18" charset="0"/>
              </a:defRPr>
            </a:lvl2pPr>
            <a:lvl3pPr marL="1164717" indent="-232943">
              <a:defRPr sz="2400">
                <a:solidFill>
                  <a:schemeClr val="tx1"/>
                </a:solidFill>
                <a:latin typeface="Times New Roman" panose="02020603050405020304" pitchFamily="18" charset="0"/>
              </a:defRPr>
            </a:lvl3pPr>
            <a:lvl4pPr marL="1630604" indent="-232943">
              <a:defRPr sz="2400">
                <a:solidFill>
                  <a:schemeClr val="tx1"/>
                </a:solidFill>
                <a:latin typeface="Times New Roman" panose="02020603050405020304" pitchFamily="18" charset="0"/>
              </a:defRPr>
            </a:lvl4pPr>
            <a:lvl5pPr marL="2096491" indent="-232943">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5120E1A6-A534-4F5F-98E5-4A7C23E32AFB}" type="slidenum">
              <a:rPr lang="en-US" altLang="en-US" sz="1200">
                <a:latin typeface="Arial" panose="020B0604020202020204" pitchFamily="34" charset="0"/>
              </a:rPr>
              <a:pPr/>
              <a:t>4</a:t>
            </a:fld>
            <a:endParaRPr lang="en-US" altLang="en-US" sz="1200">
              <a:latin typeface="Arial" panose="020B0604020202020204"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We usually focus on what is different – starting point for understanding differences, avoid stereotyping (=ethnocentrism)</a:t>
            </a:r>
          </a:p>
          <a:p>
            <a:pPr eaLnBrk="1" hangingPunct="1"/>
            <a:endParaRPr lang="en-US" altLang="en-US" dirty="0" smtClean="0"/>
          </a:p>
          <a:p>
            <a:pPr eaLnBrk="1" hangingPunct="1"/>
            <a:r>
              <a:rPr lang="en-US" altLang="en-US" dirty="0" smtClean="0"/>
              <a:t>Stereotyping = mental ‘files’ used to process information based on past experience or other knowledge</a:t>
            </a:r>
          </a:p>
          <a:p>
            <a:pPr eaLnBrk="1" hangingPunct="1"/>
            <a:endParaRPr lang="en-US" altLang="en-US" dirty="0" smtClean="0"/>
          </a:p>
          <a:p>
            <a:pPr eaLnBrk="1" hangingPunct="1"/>
            <a:r>
              <a:rPr lang="en-US" altLang="en-US" dirty="0" smtClean="0"/>
              <a:t>Managers are ineffective in cross-cultural situations when they either deny having stereotypes or get stuck in them.  Practice cultural relativism = understanding that things may work differently across cultures</a:t>
            </a:r>
          </a:p>
          <a:p>
            <a:pPr eaLnBrk="1" hangingPunct="1"/>
            <a:endParaRPr lang="en-US" altLang="en-US" dirty="0"/>
          </a:p>
          <a:p>
            <a:pPr eaLnBrk="1" hangingPunct="1"/>
            <a:r>
              <a:rPr lang="en-US" altLang="en-US" dirty="0" smtClean="0"/>
              <a:t>Develop your CQ (through exposure to other cultures).</a:t>
            </a:r>
          </a:p>
          <a:p>
            <a:pPr eaLnBrk="1" hangingPunct="1"/>
            <a:r>
              <a:rPr lang="en-US" altLang="en-US" b="1" dirty="0" smtClean="0"/>
              <a:t>NOTE: </a:t>
            </a:r>
            <a:r>
              <a:rPr lang="en-US" altLang="en-US" dirty="0" smtClean="0"/>
              <a:t>Nationals of small countries tend to be the ones that have acquired most cultural sensitivity as they need to develop commercial relations with bigger nations (Ex. Denmark, Finland, Netherland, Switzerland, Singapore)</a:t>
            </a:r>
          </a:p>
        </p:txBody>
      </p:sp>
    </p:spTree>
    <p:extLst>
      <p:ext uri="{BB962C8B-B14F-4D97-AF65-F5344CB8AC3E}">
        <p14:creationId xmlns:p14="http://schemas.microsoft.com/office/powerpoint/2010/main" val="1523554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6C91E-1B3F-42F5-90B5-2F35CC63D6A0}" type="slidenum">
              <a:rPr lang="en-US" smtClean="0"/>
              <a:t>5</a:t>
            </a:fld>
            <a:endParaRPr lang="en-US"/>
          </a:p>
        </p:txBody>
      </p:sp>
    </p:spTree>
    <p:extLst>
      <p:ext uri="{BB962C8B-B14F-4D97-AF65-F5344CB8AC3E}">
        <p14:creationId xmlns:p14="http://schemas.microsoft.com/office/powerpoint/2010/main" val="3868965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7066" indent="-291179">
              <a:defRPr sz="2400">
                <a:solidFill>
                  <a:schemeClr val="tx1"/>
                </a:solidFill>
                <a:latin typeface="Times New Roman" panose="02020603050405020304" pitchFamily="18" charset="0"/>
              </a:defRPr>
            </a:lvl2pPr>
            <a:lvl3pPr marL="1164717" indent="-232943">
              <a:defRPr sz="2400">
                <a:solidFill>
                  <a:schemeClr val="tx1"/>
                </a:solidFill>
                <a:latin typeface="Times New Roman" panose="02020603050405020304" pitchFamily="18" charset="0"/>
              </a:defRPr>
            </a:lvl3pPr>
            <a:lvl4pPr marL="1630604" indent="-232943">
              <a:defRPr sz="2400">
                <a:solidFill>
                  <a:schemeClr val="tx1"/>
                </a:solidFill>
                <a:latin typeface="Times New Roman" panose="02020603050405020304" pitchFamily="18" charset="0"/>
              </a:defRPr>
            </a:lvl4pPr>
            <a:lvl5pPr marL="2096491" indent="-232943">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DF87C360-404F-4E57-B1E4-F07198837C8B}" type="slidenum">
              <a:rPr lang="en-GB" altLang="en-US" sz="1200"/>
              <a:pPr/>
              <a:t>6</a:t>
            </a:fld>
            <a:endParaRPr lang="en-GB" altLang="en-US" sz="1200"/>
          </a:p>
        </p:txBody>
      </p:sp>
      <p:sp>
        <p:nvSpPr>
          <p:cNvPr id="19459" name="Rectangle 2"/>
          <p:cNvSpPr>
            <a:spLocks noGrp="1" noRot="1" noChangeAspect="1" noChangeArrowheads="1" noTextEdit="1"/>
          </p:cNvSpPr>
          <p:nvPr>
            <p:ph type="sldImg"/>
          </p:nvPr>
        </p:nvSpPr>
        <p:spPr>
          <a:xfrm>
            <a:off x="788988" y="696913"/>
            <a:ext cx="2339975" cy="1316037"/>
          </a:xfrm>
          <a:ln/>
        </p:spPr>
      </p:sp>
      <p:sp>
        <p:nvSpPr>
          <p:cNvPr id="14340" name="Rectangle 3"/>
          <p:cNvSpPr>
            <a:spLocks noGrp="1" noChangeArrowheads="1"/>
          </p:cNvSpPr>
          <p:nvPr>
            <p:ph type="body" idx="1"/>
          </p:nvPr>
        </p:nvSpPr>
        <p:spPr>
          <a:xfrm>
            <a:off x="266136" y="2012607"/>
            <a:ext cx="6551154" cy="70287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100" b="1" dirty="0"/>
              <a:t>GENERAL TENDENCIES</a:t>
            </a:r>
          </a:p>
          <a:p>
            <a:pPr>
              <a:defRPr/>
            </a:pPr>
            <a:r>
              <a:rPr lang="en-US" sz="1100" b="1" dirty="0"/>
              <a:t>PD</a:t>
            </a:r>
            <a:r>
              <a:rPr lang="en-US" sz="1100" dirty="0"/>
              <a:t>: The degree to which people in a country accept that power is distributed unequally in society &amp; in org</a:t>
            </a:r>
          </a:p>
          <a:p>
            <a:pPr>
              <a:defRPr/>
            </a:pPr>
            <a:r>
              <a:rPr lang="en-US" sz="1100" u="sng" dirty="0">
                <a:solidFill>
                  <a:schemeClr val="tx2"/>
                </a:solidFill>
              </a:rPr>
              <a:t>High PD</a:t>
            </a:r>
            <a:r>
              <a:rPr lang="en-US" sz="1100" dirty="0">
                <a:solidFill>
                  <a:schemeClr val="tx2"/>
                </a:solidFill>
              </a:rPr>
              <a:t>: (France, Latin America): </a:t>
            </a:r>
            <a:r>
              <a:rPr lang="en-US" sz="1100" dirty="0"/>
              <a:t> Inequality is fundamentally good --  Everyone has a place; some are high, some are low --  Most people should depend on a leader --  The powerful are entitled to privileges &amp; should not hide their </a:t>
            </a:r>
            <a:r>
              <a:rPr lang="en-US" sz="1100" dirty="0" smtClean="0"/>
              <a:t>power. Brainstorming would not be effective in high PD culture</a:t>
            </a:r>
            <a:endParaRPr lang="en-US" sz="1100" dirty="0"/>
          </a:p>
          <a:p>
            <a:pPr>
              <a:defRPr/>
            </a:pPr>
            <a:r>
              <a:rPr lang="en-US" sz="1100" u="sng" dirty="0"/>
              <a:t>LOW PD </a:t>
            </a:r>
            <a:r>
              <a:rPr lang="en-US" sz="1100" dirty="0"/>
              <a:t>(Denmark, Sweden, US): Hierarchy, status and power of top management is downplayed</a:t>
            </a:r>
          </a:p>
          <a:p>
            <a:pPr>
              <a:defRPr/>
            </a:pPr>
            <a:r>
              <a:rPr lang="en-US" sz="1100" dirty="0"/>
              <a:t>EXAMPLE: Importance of hierarchy and role of age: and American oil company in a Pacific island hired HCNs, all newly hired foremen were assassinated </a:t>
            </a:r>
            <a:r>
              <a:rPr lang="en-US" sz="1100" dirty="0">
                <a:sym typeface="Wingdings" pitchFamily="2" charset="2"/>
              </a:rPr>
              <a:t> company failed to realize the link between age and status and the fact that in this nation it was unacceptable for younger men to supervise their seniors.</a:t>
            </a:r>
            <a:r>
              <a:rPr lang="en-US" sz="1100" dirty="0"/>
              <a:t> </a:t>
            </a:r>
          </a:p>
          <a:p>
            <a:pPr>
              <a:defRPr/>
            </a:pPr>
            <a:r>
              <a:rPr lang="en-US" sz="1100" b="1" dirty="0"/>
              <a:t>POWER DISTANCE </a:t>
            </a:r>
            <a:r>
              <a:rPr lang="en-US" sz="1100" b="1" dirty="0">
                <a:sym typeface="Wingdings" panose="05000000000000000000" pitchFamily="2" charset="2"/>
              </a:rPr>
              <a:t> </a:t>
            </a:r>
            <a:r>
              <a:rPr lang="en-US" sz="1100" b="1" dirty="0"/>
              <a:t>https://www.youtube.com/watch?v=sqaa42gbqhA</a:t>
            </a:r>
          </a:p>
          <a:p>
            <a:pPr>
              <a:defRPr/>
            </a:pPr>
            <a:r>
              <a:rPr lang="en-US" sz="1100" b="1" dirty="0"/>
              <a:t>UA</a:t>
            </a:r>
            <a:r>
              <a:rPr lang="en-US" sz="1100" dirty="0"/>
              <a:t>: </a:t>
            </a:r>
            <a:r>
              <a:rPr lang="en-US" sz="1100" dirty="0">
                <a:sym typeface="Wingdings" pitchFamily="2" charset="2"/>
              </a:rPr>
              <a:t>Linked to basic assumption of control over nature: discomfort with uncertainty, desire to control and predict, avoid risk. These assumptions about control over nature are reflected in planning rituals, the importance placed on schedules, and belief in taking initiative and responsibility. (High: German speaking countries: Germany, Austria &amp; Asian cultures: Singapore, Hong Kong)</a:t>
            </a:r>
          </a:p>
          <a:p>
            <a:pPr marL="174708" indent="-174708">
              <a:buFont typeface="Arial" pitchFamily="34" charset="0"/>
              <a:buChar char="•"/>
              <a:defRPr/>
            </a:pPr>
            <a:r>
              <a:rPr lang="en-US" sz="1100" dirty="0"/>
              <a:t>Conflict should be avoided</a:t>
            </a:r>
          </a:p>
          <a:p>
            <a:pPr marL="174708" indent="-174708">
              <a:buFont typeface="Arial" pitchFamily="34" charset="0"/>
              <a:buChar char="•"/>
              <a:defRPr/>
            </a:pPr>
            <a:r>
              <a:rPr lang="en-US" sz="1100" dirty="0"/>
              <a:t>Deviant people and ideas should not be tolerated</a:t>
            </a:r>
          </a:p>
          <a:p>
            <a:pPr marL="174708" indent="-174708">
              <a:buFont typeface="Arial" pitchFamily="34" charset="0"/>
              <a:buChar char="•"/>
              <a:defRPr/>
            </a:pPr>
            <a:r>
              <a:rPr lang="en-US" sz="1100" dirty="0"/>
              <a:t>Laws are very important and should be followed</a:t>
            </a:r>
          </a:p>
          <a:p>
            <a:pPr marL="174708" indent="-174708">
              <a:buFont typeface="Arial" pitchFamily="34" charset="0"/>
              <a:buChar char="•"/>
              <a:defRPr/>
            </a:pPr>
            <a:r>
              <a:rPr lang="en-US" sz="1100" dirty="0"/>
              <a:t>Experts and authorities are usually correct</a:t>
            </a:r>
          </a:p>
          <a:p>
            <a:pPr marL="174708" indent="-174708">
              <a:buFont typeface="Arial" pitchFamily="34" charset="0"/>
              <a:buChar char="•"/>
              <a:defRPr/>
            </a:pPr>
            <a:r>
              <a:rPr lang="en-US" sz="1100" dirty="0"/>
              <a:t>Consensus is important</a:t>
            </a:r>
          </a:p>
          <a:p>
            <a:pPr>
              <a:defRPr/>
            </a:pPr>
            <a:r>
              <a:rPr lang="en-US" sz="1100" b="1" dirty="0"/>
              <a:t>IDV</a:t>
            </a:r>
            <a:r>
              <a:rPr lang="en-US" sz="1100" dirty="0"/>
              <a:t>: (US, Northern EU, Canada, Anglo-Saxon nations: UK, Australia) social pattern of loosely linked individuals who view themselves as independent of collectives and who are motivated by their own preferences, needs, rights, and contracts. </a:t>
            </a:r>
            <a:r>
              <a:rPr lang="en-US" sz="1100" dirty="0">
                <a:sym typeface="Wingdings" pitchFamily="2" charset="2"/>
              </a:rPr>
              <a:t></a:t>
            </a:r>
            <a:r>
              <a:rPr lang="en-US" sz="1100" dirty="0"/>
              <a:t> People in individualist cultures think of the “self” as independent of the immediate social environment and see each piece of information as independent of its context. More emphasis on rationality and rational analysis in knowledge transfer and reception.</a:t>
            </a:r>
          </a:p>
          <a:p>
            <a:pPr marL="174708" indent="-174708">
              <a:buFont typeface="Arial" pitchFamily="34" charset="0"/>
              <a:buChar char="•"/>
              <a:defRPr/>
            </a:pPr>
            <a:r>
              <a:rPr lang="en-US" sz="1100" dirty="0"/>
              <a:t>Motivation towards achievement and power -- Conflict is seen as inevitable</a:t>
            </a:r>
          </a:p>
          <a:p>
            <a:pPr marL="174708" indent="-174708">
              <a:buFont typeface="Arial" pitchFamily="34" charset="0"/>
              <a:buChar char="•"/>
              <a:defRPr/>
            </a:pPr>
            <a:r>
              <a:rPr lang="en-US" sz="1100" dirty="0"/>
              <a:t>Tasks valued over relationships</a:t>
            </a:r>
          </a:p>
          <a:p>
            <a:pPr marL="174708" indent="-174708">
              <a:buFont typeface="Arial" pitchFamily="34" charset="0"/>
              <a:buChar char="•"/>
              <a:defRPr/>
            </a:pPr>
            <a:r>
              <a:rPr lang="en-US" sz="1100" dirty="0"/>
              <a:t>Management entails management of individuals</a:t>
            </a:r>
          </a:p>
          <a:p>
            <a:pPr marL="174708" indent="-174708">
              <a:buFont typeface="Arial" pitchFamily="34" charset="0"/>
              <a:buChar char="•"/>
              <a:defRPr/>
            </a:pPr>
            <a:r>
              <a:rPr lang="en-US" sz="1100" dirty="0"/>
              <a:t>Hiring and promotion are based on skill and roles</a:t>
            </a:r>
          </a:p>
          <a:p>
            <a:pPr marL="174708" indent="-174708">
              <a:buFont typeface="Arial" pitchFamily="34" charset="0"/>
              <a:buChar char="•"/>
              <a:defRPr/>
            </a:pPr>
            <a:r>
              <a:rPr lang="en-US" sz="1100" dirty="0"/>
              <a:t>Employer-employee relationship based on mutual advantage</a:t>
            </a:r>
          </a:p>
          <a:p>
            <a:pPr>
              <a:defRPr/>
            </a:pPr>
            <a:r>
              <a:rPr lang="en-US" sz="1100" b="1" dirty="0"/>
              <a:t>Collectivism:</a:t>
            </a:r>
            <a:r>
              <a:rPr lang="en-US" sz="1100" dirty="0"/>
              <a:t> (Asia, Latin America) social pattern of closely linked individuals who see themselves as belonging to one or more collectives—family, tribe, in-group, organization—and who are motivated by norms, duties, and obligations which are imposed by the collective. </a:t>
            </a:r>
            <a:r>
              <a:rPr lang="en-US" sz="1100" dirty="0">
                <a:sym typeface="Wingdings" pitchFamily="2" charset="2"/>
              </a:rPr>
              <a:t></a:t>
            </a:r>
            <a:r>
              <a:rPr lang="en-US" sz="1100" dirty="0"/>
              <a:t> people in collectivist cultures see the “self” as functioning inter-dependently with significant others within the immediate social environment and look for contextual cues in each piece of information. More emphasis on historical &amp; contextual information </a:t>
            </a:r>
          </a:p>
          <a:p>
            <a:pPr marL="174708" indent="-174708">
              <a:buFont typeface="Arial" pitchFamily="34" charset="0"/>
              <a:buChar char="•"/>
              <a:defRPr/>
            </a:pPr>
            <a:r>
              <a:rPr lang="en-US" sz="1100" dirty="0"/>
              <a:t>Motivation towards affiliation</a:t>
            </a:r>
          </a:p>
          <a:p>
            <a:pPr marL="174708" indent="-174708">
              <a:buFont typeface="Arial" pitchFamily="34" charset="0"/>
              <a:buChar char="•"/>
              <a:defRPr/>
            </a:pPr>
            <a:r>
              <a:rPr lang="en-US" sz="1100" dirty="0"/>
              <a:t>Relationships valued over tasks</a:t>
            </a:r>
          </a:p>
          <a:p>
            <a:pPr marL="174708" indent="-174708">
              <a:buFont typeface="Arial" pitchFamily="34" charset="0"/>
              <a:buChar char="•"/>
              <a:defRPr/>
            </a:pPr>
            <a:r>
              <a:rPr lang="en-US" sz="1100" dirty="0"/>
              <a:t>Conflict is seen as a negative force</a:t>
            </a:r>
          </a:p>
          <a:p>
            <a:pPr marL="174708" indent="-174708">
              <a:buFont typeface="Arial" pitchFamily="34" charset="0"/>
              <a:buChar char="•"/>
              <a:defRPr/>
            </a:pPr>
            <a:r>
              <a:rPr lang="en-US" sz="1100" dirty="0"/>
              <a:t>Management entails management of groups</a:t>
            </a:r>
          </a:p>
          <a:p>
            <a:pPr marL="174708" indent="-174708">
              <a:buFont typeface="Arial" pitchFamily="34" charset="0"/>
              <a:buChar char="•"/>
              <a:defRPr/>
            </a:pPr>
            <a:r>
              <a:rPr lang="en-US" sz="1100" dirty="0"/>
              <a:t>Hiring and promotion takes in-group into account</a:t>
            </a:r>
          </a:p>
          <a:p>
            <a:pPr marL="174708" indent="-174708">
              <a:buFont typeface="Arial" pitchFamily="34" charset="0"/>
              <a:buChar char="•"/>
              <a:defRPr/>
            </a:pPr>
            <a:r>
              <a:rPr lang="en-US" sz="1100" dirty="0"/>
              <a:t>Employer-employee relationship is like a family connection</a:t>
            </a:r>
          </a:p>
          <a:p>
            <a:pPr marL="174708" indent="-174708">
              <a:buFont typeface="Arial" pitchFamily="34" charset="0"/>
              <a:buChar char="•"/>
              <a:defRPr/>
            </a:pPr>
            <a:r>
              <a:rPr lang="en-US" sz="1100" dirty="0">
                <a:solidFill>
                  <a:schemeClr val="tx2"/>
                </a:solidFill>
              </a:rPr>
              <a:t>Taking care of business vs. taking care of people</a:t>
            </a:r>
          </a:p>
          <a:p>
            <a:pPr>
              <a:defRPr/>
            </a:pPr>
            <a:endParaRPr lang="en-US" sz="1100" b="1" dirty="0">
              <a:solidFill>
                <a:schemeClr val="tx2"/>
              </a:solidFill>
            </a:endParaRPr>
          </a:p>
        </p:txBody>
      </p:sp>
    </p:spTree>
    <p:extLst>
      <p:ext uri="{BB962C8B-B14F-4D97-AF65-F5344CB8AC3E}">
        <p14:creationId xmlns:p14="http://schemas.microsoft.com/office/powerpoint/2010/main" val="316043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PD: France relatively high, hierarchical society, company leaders usually come from prestigious universities (</a:t>
            </a:r>
            <a:r>
              <a:rPr lang="en-US" dirty="0" err="1" smtClean="0"/>
              <a:t>grande</a:t>
            </a:r>
            <a:r>
              <a:rPr lang="en-US" dirty="0" smtClean="0"/>
              <a:t> </a:t>
            </a:r>
            <a:r>
              <a:rPr lang="en-US" dirty="0" err="1" smtClean="0"/>
              <a:t>ecole</a:t>
            </a:r>
            <a:r>
              <a:rPr lang="en-US" dirty="0" smtClean="0"/>
              <a:t>)</a:t>
            </a:r>
          </a:p>
          <a:p>
            <a:endParaRPr lang="en-US" dirty="0"/>
          </a:p>
          <a:p>
            <a:r>
              <a:rPr lang="en-US" dirty="0" smtClean="0"/>
              <a:t>IDV: lower than US but still individualistic, family tighter knit, more respect for elderly</a:t>
            </a:r>
          </a:p>
          <a:p>
            <a:endParaRPr lang="en-US" dirty="0"/>
          </a:p>
          <a:p>
            <a:r>
              <a:rPr lang="en-US" dirty="0" smtClean="0"/>
              <a:t>MAS: France is somewhat Feminine (strong welfare programs, emphasis on quality of life)</a:t>
            </a:r>
          </a:p>
          <a:p>
            <a:endParaRPr lang="en-US" dirty="0"/>
          </a:p>
          <a:p>
            <a:r>
              <a:rPr lang="en-US" dirty="0" smtClean="0"/>
              <a:t>UA: France ranks high, planning &amp; structure are respected (possibly explain French expertise in developing complex systems such as nuclear power plants &amp; rapid train systems)</a:t>
            </a:r>
          </a:p>
          <a:p>
            <a:endParaRPr lang="en-US" dirty="0"/>
          </a:p>
          <a:p>
            <a:r>
              <a:rPr lang="en-US" dirty="0" smtClean="0"/>
              <a:t>LTO: France scores high, pragmatic society, ability  to adjust traditions to current context/changed conditions. Strong propensity to save/invest, perseverance in achieving results</a:t>
            </a:r>
          </a:p>
          <a:p>
            <a:endParaRPr lang="en-US" dirty="0"/>
          </a:p>
        </p:txBody>
      </p:sp>
      <p:sp>
        <p:nvSpPr>
          <p:cNvPr id="4" name="Slide Number Placeholder 3"/>
          <p:cNvSpPr>
            <a:spLocks noGrp="1"/>
          </p:cNvSpPr>
          <p:nvPr>
            <p:ph type="sldNum" sz="quarter" idx="10"/>
          </p:nvPr>
        </p:nvSpPr>
        <p:spPr/>
        <p:txBody>
          <a:bodyPr/>
          <a:lstStyle/>
          <a:p>
            <a:fld id="{D9C6C91E-1B3F-42F5-90B5-2F35CC63D6A0}" type="slidenum">
              <a:rPr lang="en-US" smtClean="0"/>
              <a:t>7</a:t>
            </a:fld>
            <a:endParaRPr lang="en-US"/>
          </a:p>
        </p:txBody>
      </p:sp>
    </p:spTree>
    <p:extLst>
      <p:ext uri="{BB962C8B-B14F-4D97-AF65-F5344CB8AC3E}">
        <p14:creationId xmlns:p14="http://schemas.microsoft.com/office/powerpoint/2010/main" val="4053639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xfrm>
            <a:off x="486834" y="4356074"/>
            <a:ext cx="5741388"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GLOBE: </a:t>
            </a:r>
            <a:r>
              <a:rPr lang="en-US" altLang="en-US" i="1" dirty="0" smtClean="0"/>
              <a:t>Global Leadership and Organizational Behavior Effectiveness. </a:t>
            </a:r>
            <a:r>
              <a:rPr lang="en-US" altLang="en-US" dirty="0" smtClean="0"/>
              <a:t> 62 countries, various organizations/industries</a:t>
            </a:r>
          </a:p>
          <a:p>
            <a:r>
              <a:rPr lang="en-US" altLang="en-US" b="1" dirty="0" smtClean="0"/>
              <a:t>Clusters</a:t>
            </a:r>
            <a:r>
              <a:rPr lang="en-US" altLang="en-US" dirty="0" smtClean="0"/>
              <a:t> with unique profiles: south Asia – Latin America – North America – Anglo Cluster – Germanic &amp; Latin EU – Sub-Saharan Africa – Eastern EU – Middle East – Confucian Asia</a:t>
            </a:r>
            <a:endParaRPr lang="en-US" altLang="en-US" b="1" dirty="0" smtClean="0"/>
          </a:p>
          <a:p>
            <a:r>
              <a:rPr lang="en-US" altLang="en-US" b="1" dirty="0" smtClean="0"/>
              <a:t>Institutional COL</a:t>
            </a:r>
            <a:r>
              <a:rPr lang="en-US" altLang="en-US" dirty="0" smtClean="0"/>
              <a:t>: degree to which organizational and institutional practices encourage and reward collective distribution of resources and collective action</a:t>
            </a:r>
          </a:p>
          <a:p>
            <a:r>
              <a:rPr lang="en-US" altLang="en-US" b="1" dirty="0" smtClean="0"/>
              <a:t>In-group COL: </a:t>
            </a:r>
            <a:r>
              <a:rPr lang="en-US" altLang="en-US" dirty="0" smtClean="0"/>
              <a:t>degree to which individuals express pride, loyalty and cohesiveness in tier organizations and families</a:t>
            </a:r>
          </a:p>
          <a:p>
            <a:r>
              <a:rPr lang="en-US" altLang="en-US" b="1" dirty="0" smtClean="0"/>
              <a:t>UA:</a:t>
            </a:r>
            <a:r>
              <a:rPr lang="en-US" altLang="en-US" dirty="0" smtClean="0"/>
              <a:t> extent to which a society, organization or group relies on social norms, rules and procedures to alleviate unpredictability of future events</a:t>
            </a:r>
          </a:p>
          <a:p>
            <a:r>
              <a:rPr lang="en-US" altLang="en-US" b="1" dirty="0" smtClean="0"/>
              <a:t>PD: </a:t>
            </a:r>
            <a:r>
              <a:rPr lang="en-US" altLang="en-US" dirty="0" smtClean="0"/>
              <a:t>degree to which members of a collective expect power to be distributed equally</a:t>
            </a:r>
          </a:p>
          <a:p>
            <a:r>
              <a:rPr lang="en-US" altLang="en-US" b="1" dirty="0" smtClean="0"/>
              <a:t>Gender Egalitarianism:</a:t>
            </a:r>
            <a:r>
              <a:rPr lang="en-US" altLang="en-US" dirty="0" smtClean="0"/>
              <a:t> degree to which a collective minimizes gender inequality</a:t>
            </a:r>
          </a:p>
          <a:p>
            <a:r>
              <a:rPr lang="en-US" altLang="en-US" b="1" dirty="0" smtClean="0"/>
              <a:t>Assertiveness: </a:t>
            </a:r>
            <a:r>
              <a:rPr lang="en-US" altLang="en-US" dirty="0" smtClean="0"/>
              <a:t>degree to which individuals are assertive, confrontational and aggressive in relationships with others</a:t>
            </a:r>
          </a:p>
          <a:p>
            <a:r>
              <a:rPr lang="en-US" altLang="en-US" b="1" dirty="0" smtClean="0"/>
              <a:t>Performance Orientation: </a:t>
            </a:r>
            <a:r>
              <a:rPr lang="en-US" altLang="en-US" dirty="0" smtClean="0"/>
              <a:t>degree to which a collective encourages and rewards group members for performance improvements and excellence. Tend to value training &amp; development (over family / schooling background), </a:t>
            </a:r>
          </a:p>
          <a:p>
            <a:r>
              <a:rPr lang="en-US" altLang="en-US" b="1" dirty="0" smtClean="0"/>
              <a:t>Humane Orientation: </a:t>
            </a:r>
            <a:r>
              <a:rPr lang="en-US" altLang="en-US" dirty="0" smtClean="0"/>
              <a:t>the degree to which a collective encourages and rewards individuals for being fair, altruistic, generous, caring and kind to others</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7066" indent="-291179">
              <a:defRPr sz="2400">
                <a:solidFill>
                  <a:schemeClr val="tx1"/>
                </a:solidFill>
                <a:latin typeface="Times New Roman" panose="02020603050405020304" pitchFamily="18" charset="0"/>
              </a:defRPr>
            </a:lvl2pPr>
            <a:lvl3pPr marL="1164717" indent="-232943">
              <a:defRPr sz="2400">
                <a:solidFill>
                  <a:schemeClr val="tx1"/>
                </a:solidFill>
                <a:latin typeface="Times New Roman" panose="02020603050405020304" pitchFamily="18" charset="0"/>
              </a:defRPr>
            </a:lvl3pPr>
            <a:lvl4pPr marL="1630604" indent="-232943">
              <a:defRPr sz="2400">
                <a:solidFill>
                  <a:schemeClr val="tx1"/>
                </a:solidFill>
                <a:latin typeface="Times New Roman" panose="02020603050405020304" pitchFamily="18" charset="0"/>
              </a:defRPr>
            </a:lvl4pPr>
            <a:lvl5pPr marL="2096491" indent="-232943">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6ECEAD91-127B-4E3E-A16A-BC454D234356}" type="slidenum">
              <a:rPr lang="en-GB" altLang="en-US" sz="1200"/>
              <a:pPr/>
              <a:t>8</a:t>
            </a:fld>
            <a:endParaRPr lang="en-GB" altLang="en-US" sz="1200"/>
          </a:p>
        </p:txBody>
      </p:sp>
    </p:spTree>
    <p:extLst>
      <p:ext uri="{BB962C8B-B14F-4D97-AF65-F5344CB8AC3E}">
        <p14:creationId xmlns:p14="http://schemas.microsoft.com/office/powerpoint/2010/main" val="2383623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7066" indent="-291179">
              <a:defRPr sz="2400">
                <a:solidFill>
                  <a:schemeClr val="tx1"/>
                </a:solidFill>
                <a:latin typeface="Times New Roman" panose="02020603050405020304" pitchFamily="18" charset="0"/>
              </a:defRPr>
            </a:lvl2pPr>
            <a:lvl3pPr marL="1164717" indent="-232943">
              <a:defRPr sz="2400">
                <a:solidFill>
                  <a:schemeClr val="tx1"/>
                </a:solidFill>
                <a:latin typeface="Times New Roman" panose="02020603050405020304" pitchFamily="18" charset="0"/>
              </a:defRPr>
            </a:lvl3pPr>
            <a:lvl4pPr marL="1630604" indent="-232943">
              <a:defRPr sz="2400">
                <a:solidFill>
                  <a:schemeClr val="tx1"/>
                </a:solidFill>
                <a:latin typeface="Times New Roman" panose="02020603050405020304" pitchFamily="18" charset="0"/>
              </a:defRPr>
            </a:lvl4pPr>
            <a:lvl5pPr marL="2096491" indent="-232943">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23FD80C8-8B89-46B8-9C12-B3149E9818FD}" type="slidenum">
              <a:rPr lang="en-GB" altLang="en-US" sz="1200"/>
              <a:pPr/>
              <a:t>9</a:t>
            </a:fld>
            <a:endParaRPr lang="en-GB" altLang="en-US" sz="1200"/>
          </a:p>
        </p:txBody>
      </p:sp>
      <p:sp>
        <p:nvSpPr>
          <p:cNvPr id="27652"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solidFill>
                  <a:srgbClr val="0033CC"/>
                </a:solidFill>
                <a:hlinkClick r:id="rId3"/>
              </a:rPr>
              <a:t>Specific vs. diffuse www.youtube.com/watch?v=M1ImfD0GhEg</a:t>
            </a:r>
            <a:endParaRPr lang="en-US" altLang="en-US" dirty="0" smtClean="0">
              <a:solidFill>
                <a:srgbClr val="0033CC"/>
              </a:solidFill>
            </a:endParaRPr>
          </a:p>
          <a:p>
            <a:endParaRPr lang="en-US" altLang="en-US" dirty="0">
              <a:solidFill>
                <a:srgbClr val="0033CC"/>
              </a:solidFill>
            </a:endParaRPr>
          </a:p>
          <a:p>
            <a:r>
              <a:rPr lang="en-US" altLang="en-US" dirty="0" smtClean="0"/>
              <a:t>how we relate to others</a:t>
            </a:r>
          </a:p>
          <a:p>
            <a:pPr fontAlgn="base"/>
            <a:r>
              <a:rPr lang="en-US" b="1" dirty="0"/>
              <a:t>Universalism </a:t>
            </a:r>
            <a:r>
              <a:rPr lang="en-US" b="1" dirty="0" smtClean="0"/>
              <a:t>/ Particularism</a:t>
            </a:r>
            <a:r>
              <a:rPr lang="en-US" dirty="0" smtClean="0"/>
              <a:t>: US - Mexico</a:t>
            </a:r>
            <a:endParaRPr lang="en-US" dirty="0"/>
          </a:p>
          <a:p>
            <a:pPr fontAlgn="base"/>
            <a:r>
              <a:rPr lang="en-US" b="1" dirty="0" smtClean="0"/>
              <a:t>Communitarianism / Individualism</a:t>
            </a:r>
            <a:r>
              <a:rPr lang="en-US" dirty="0" smtClean="0"/>
              <a:t>: US - Japan</a:t>
            </a:r>
            <a:endParaRPr lang="en-US" dirty="0"/>
          </a:p>
          <a:p>
            <a:pPr fontAlgn="base"/>
            <a:r>
              <a:rPr lang="en-US" b="1" dirty="0" smtClean="0"/>
              <a:t>Neutral / Affective</a:t>
            </a:r>
            <a:r>
              <a:rPr lang="en-US" dirty="0" smtClean="0"/>
              <a:t>:  Sweden – China (animated expression, touching, emotional outburst)</a:t>
            </a:r>
            <a:endParaRPr lang="en-US" dirty="0"/>
          </a:p>
          <a:p>
            <a:pPr fontAlgn="base"/>
            <a:r>
              <a:rPr lang="en-US" b="1" dirty="0" smtClean="0"/>
              <a:t>Diffuse / Specific</a:t>
            </a:r>
            <a:r>
              <a:rPr lang="en-US" dirty="0" smtClean="0"/>
              <a:t>: </a:t>
            </a:r>
            <a:r>
              <a:rPr lang="en-US" dirty="0"/>
              <a:t>Sweden – China </a:t>
            </a:r>
            <a:r>
              <a:rPr lang="en-US" dirty="0" smtClean="0"/>
              <a:t>(segregation between life &amp; business)</a:t>
            </a:r>
            <a:endParaRPr lang="en-US" dirty="0"/>
          </a:p>
          <a:p>
            <a:pPr fontAlgn="base"/>
            <a:r>
              <a:rPr lang="en-US" b="1" dirty="0" smtClean="0"/>
              <a:t>Achievement / Ascription</a:t>
            </a:r>
            <a:r>
              <a:rPr lang="en-US" dirty="0" smtClean="0"/>
              <a:t>: US- Argentina (emphasize chain of command, use titles)</a:t>
            </a:r>
            <a:endParaRPr lang="en-US" dirty="0"/>
          </a:p>
          <a:p>
            <a:pPr fontAlgn="base"/>
            <a:r>
              <a:rPr lang="en-US" dirty="0" smtClean="0"/>
              <a:t> </a:t>
            </a:r>
            <a:r>
              <a:rPr lang="en-US" b="1" dirty="0" smtClean="0"/>
              <a:t>Sequential </a:t>
            </a:r>
            <a:r>
              <a:rPr lang="en-US" b="1" dirty="0"/>
              <a:t>/ Synchronic concept of </a:t>
            </a:r>
            <a:r>
              <a:rPr lang="en-US" b="1" dirty="0" smtClean="0"/>
              <a:t>time</a:t>
            </a:r>
            <a:r>
              <a:rPr lang="en-US" dirty="0" smtClean="0"/>
              <a:t>: US future oriented (change = good) </a:t>
            </a:r>
            <a:endParaRPr lang="en-US" b="1" dirty="0"/>
          </a:p>
          <a:p>
            <a:pPr fontAlgn="base"/>
            <a:r>
              <a:rPr lang="en-US" b="1" dirty="0" smtClean="0"/>
              <a:t> Internal </a:t>
            </a:r>
            <a:r>
              <a:rPr lang="en-US" b="1" dirty="0"/>
              <a:t>/ External </a:t>
            </a:r>
            <a:r>
              <a:rPr lang="en-US" b="1" dirty="0" smtClean="0"/>
              <a:t>Control</a:t>
            </a:r>
            <a:r>
              <a:rPr lang="en-US" dirty="0" smtClean="0"/>
              <a:t>: US, Spain – Arabic cultures</a:t>
            </a:r>
            <a:endParaRPr lang="en-US" dirty="0"/>
          </a:p>
          <a:p>
            <a:endParaRPr lang="en-US" altLang="en-US" dirty="0" smtClean="0"/>
          </a:p>
        </p:txBody>
      </p:sp>
    </p:spTree>
    <p:extLst>
      <p:ext uri="{BB962C8B-B14F-4D97-AF65-F5344CB8AC3E}">
        <p14:creationId xmlns:p14="http://schemas.microsoft.com/office/powerpoint/2010/main" val="1543354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95205" y="274761"/>
            <a:ext cx="11761611" cy="102943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4556" y="1456228"/>
            <a:ext cx="5663259" cy="51856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213593" y="1456228"/>
            <a:ext cx="5663259" cy="5185629"/>
          </a:xfrm>
        </p:spPr>
        <p:txBody>
          <a:bodyPr/>
          <a:lstStyle/>
          <a:p>
            <a:pPr lvl="0"/>
            <a:endParaRPr lang="en-US" noProof="0" smtClean="0"/>
          </a:p>
        </p:txBody>
      </p:sp>
      <p:sp>
        <p:nvSpPr>
          <p:cNvPr id="5" name="Slide Number Placeholder 4"/>
          <p:cNvSpPr>
            <a:spLocks noGrp="1"/>
          </p:cNvSpPr>
          <p:nvPr>
            <p:ph type="sldNum" sz="quarter" idx="10"/>
          </p:nvPr>
        </p:nvSpPr>
        <p:spPr>
          <a:xfrm>
            <a:off x="8737600" y="6243638"/>
            <a:ext cx="2844800" cy="476250"/>
          </a:xfrm>
        </p:spPr>
        <p:txBody>
          <a:bodyPr/>
          <a:lstStyle>
            <a:lvl1pPr>
              <a:defRPr/>
            </a:lvl1pPr>
          </a:lstStyle>
          <a:p>
            <a:pPr>
              <a:defRPr/>
            </a:pPr>
            <a:r>
              <a:rPr lang="en-US" altLang="en-US"/>
              <a:t>4-</a:t>
            </a:r>
            <a:fld id="{85E8B1DC-50C7-4E11-9048-13DA257EF68A}" type="slidenum">
              <a:rPr lang="en-US" altLang="en-US"/>
              <a:pPr>
                <a:defRPr/>
              </a:pPr>
              <a:t>‹#›</a:t>
            </a:fld>
            <a:endParaRPr lang="en-US" altLang="en-US"/>
          </a:p>
        </p:txBody>
      </p:sp>
    </p:spTree>
    <p:extLst>
      <p:ext uri="{BB962C8B-B14F-4D97-AF65-F5344CB8AC3E}">
        <p14:creationId xmlns:p14="http://schemas.microsoft.com/office/powerpoint/2010/main" val="120331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5/30/2018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2429" y="447870"/>
            <a:ext cx="10114384" cy="2641913"/>
          </a:xfrm>
        </p:spPr>
        <p:txBody>
          <a:bodyPr/>
          <a:lstStyle/>
          <a:p>
            <a:pPr algn="l"/>
            <a:r>
              <a:rPr lang="en-US" sz="4000" dirty="0" smtClean="0"/>
              <a:t>International Management:</a:t>
            </a:r>
            <a:br>
              <a:rPr lang="en-US" sz="4000" dirty="0" smtClean="0"/>
            </a:br>
            <a:r>
              <a:rPr lang="en-US" sz="4000" dirty="0" smtClean="0"/>
              <a:t>Cultural Context</a:t>
            </a:r>
            <a:endParaRPr lang="en-US" sz="4000" dirty="0"/>
          </a:p>
        </p:txBody>
      </p:sp>
      <p:sp>
        <p:nvSpPr>
          <p:cNvPr id="3" name="Subtitle 2"/>
          <p:cNvSpPr>
            <a:spLocks noGrp="1"/>
          </p:cNvSpPr>
          <p:nvPr>
            <p:ph type="subTitle" idx="1"/>
          </p:nvPr>
        </p:nvSpPr>
        <p:spPr/>
        <p:txBody>
          <a:bodyPr>
            <a:noAutofit/>
          </a:bodyPr>
          <a:lstStyle/>
          <a:p>
            <a:pPr algn="l"/>
            <a:r>
              <a:rPr lang="en-US" sz="3000" dirty="0" smtClean="0">
                <a:solidFill>
                  <a:schemeClr val="tx1"/>
                </a:solidFill>
              </a:rPr>
              <a:t>Angers, France</a:t>
            </a:r>
          </a:p>
          <a:p>
            <a:pPr algn="l"/>
            <a:r>
              <a:rPr lang="en-US" sz="3000" dirty="0" smtClean="0">
                <a:solidFill>
                  <a:schemeClr val="tx1"/>
                </a:solidFill>
              </a:rPr>
              <a:t>Summer 2018</a:t>
            </a:r>
            <a:endParaRPr lang="en-US" sz="3000" dirty="0">
              <a:solidFill>
                <a:schemeClr val="tx1"/>
              </a:solidFill>
            </a:endParaRPr>
          </a:p>
        </p:txBody>
      </p:sp>
    </p:spTree>
    <p:extLst>
      <p:ext uri="{BB962C8B-B14F-4D97-AF65-F5344CB8AC3E}">
        <p14:creationId xmlns:p14="http://schemas.microsoft.com/office/powerpoint/2010/main" val="1269658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Cross-Cultural Communication</a:t>
            </a:r>
            <a:endParaRPr lang="en-US" dirty="0"/>
          </a:p>
        </p:txBody>
      </p:sp>
      <p:sp>
        <p:nvSpPr>
          <p:cNvPr id="3" name="Content Placeholder 2"/>
          <p:cNvSpPr>
            <a:spLocks noGrp="1"/>
          </p:cNvSpPr>
          <p:nvPr>
            <p:ph idx="1"/>
          </p:nvPr>
        </p:nvSpPr>
        <p:spPr/>
        <p:txBody>
          <a:bodyPr>
            <a:normAutofit/>
          </a:bodyPr>
          <a:lstStyle/>
          <a:p>
            <a:r>
              <a:rPr lang="en-US" sz="2200" dirty="0" smtClean="0"/>
              <a:t>Context (high vs. low)</a:t>
            </a:r>
          </a:p>
          <a:p>
            <a:r>
              <a:rPr lang="en-US" sz="2200" dirty="0" smtClean="0"/>
              <a:t>Communication style (direct vs. indirect; formal vs. informal)</a:t>
            </a:r>
          </a:p>
          <a:p>
            <a:r>
              <a:rPr lang="en-US" sz="2200" dirty="0" smtClean="0"/>
              <a:t>Non-</a:t>
            </a:r>
            <a:r>
              <a:rPr lang="en-US" sz="2200" dirty="0" err="1" smtClean="0"/>
              <a:t>verbals</a:t>
            </a:r>
            <a:r>
              <a:rPr lang="en-US" sz="2200" dirty="0" smtClean="0"/>
              <a:t> (facial expressions, hand gestures, eye contact)</a:t>
            </a:r>
          </a:p>
          <a:p>
            <a:r>
              <a:rPr lang="en-US" sz="2200" dirty="0" smtClean="0"/>
              <a:t>Proxemics and touch</a:t>
            </a:r>
          </a:p>
          <a:p>
            <a:r>
              <a:rPr lang="en-US" sz="2200" dirty="0" smtClean="0"/>
              <a:t>Interpreters</a:t>
            </a:r>
          </a:p>
          <a:p>
            <a:r>
              <a:rPr lang="en-US" sz="2200" dirty="0" smtClean="0"/>
              <a:t>Corporate language</a:t>
            </a:r>
            <a:endParaRPr lang="en-US" sz="2200" dirty="0"/>
          </a:p>
        </p:txBody>
      </p:sp>
    </p:spTree>
    <p:extLst>
      <p:ext uri="{BB962C8B-B14F-4D97-AF65-F5344CB8AC3E}">
        <p14:creationId xmlns:p14="http://schemas.microsoft.com/office/powerpoint/2010/main" val="4079442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6673" y="523163"/>
            <a:ext cx="8229600" cy="1143000"/>
          </a:xfrm>
        </p:spPr>
        <p:txBody>
          <a:bodyPr/>
          <a:lstStyle/>
          <a:p>
            <a:pPr eaLnBrk="1" hangingPunct="1"/>
            <a:r>
              <a:rPr lang="en-US" altLang="en-US" sz="4000">
                <a:latin typeface="Tahoma" panose="020B0604030504040204" pitchFamily="34" charset="0"/>
              </a:rPr>
              <a:t>High-&amp; Low-Context Cultures</a:t>
            </a:r>
          </a:p>
        </p:txBody>
      </p:sp>
      <p:pic>
        <p:nvPicPr>
          <p:cNvPr id="30723" name="Picture 7" descr="Fig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500" y="1799675"/>
            <a:ext cx="7731125" cy="322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6453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Decoding British Indirect Communication </a:t>
            </a:r>
            <a:endParaRPr lang="en-US" dirty="0"/>
          </a:p>
        </p:txBody>
      </p:sp>
      <p:sp>
        <p:nvSpPr>
          <p:cNvPr id="3" name="Content Placeholder 2"/>
          <p:cNvSpPr>
            <a:spLocks noGrp="1"/>
          </p:cNvSpPr>
          <p:nvPr>
            <p:ph idx="1"/>
          </p:nvPr>
        </p:nvSpPr>
        <p:spPr/>
        <p:txBody>
          <a:bodyPr/>
          <a:lstStyle/>
          <a:p>
            <a:pPr marL="0" indent="0">
              <a:buNone/>
            </a:pPr>
            <a:r>
              <a:rPr lang="en-US" dirty="0" smtClean="0"/>
              <a:t>In order to avoid direct </a:t>
            </a:r>
            <a:r>
              <a:rPr lang="en-US" dirty="0" smtClean="0"/>
              <a:t>criticism, </a:t>
            </a:r>
            <a:r>
              <a:rPr lang="en-US" dirty="0" smtClean="0"/>
              <a:t>British communicators often use understatements such as:</a:t>
            </a:r>
          </a:p>
          <a:p>
            <a:pPr lvl="1"/>
            <a:r>
              <a:rPr lang="en-US" dirty="0" smtClean="0"/>
              <a:t>I will call you = I will not call you</a:t>
            </a:r>
          </a:p>
          <a:p>
            <a:pPr lvl="1"/>
            <a:r>
              <a:rPr lang="en-US" dirty="0" smtClean="0"/>
              <a:t>Hmm…interesting idea = Forget it</a:t>
            </a:r>
          </a:p>
          <a:p>
            <a:pPr lvl="1"/>
            <a:r>
              <a:rPr lang="en-US" dirty="0" smtClean="0"/>
              <a:t>We’ll certainly consider it  = We will not do it</a:t>
            </a:r>
          </a:p>
          <a:p>
            <a:pPr lvl="1"/>
            <a:r>
              <a:rPr lang="en-US" dirty="0" smtClean="0"/>
              <a:t>I agree, up to this point = I disagree</a:t>
            </a:r>
          </a:p>
          <a:p>
            <a:pPr lvl="1"/>
            <a:r>
              <a:rPr lang="en-US" dirty="0" smtClean="0"/>
              <a:t>I say, that’s not bad = It is excellent</a:t>
            </a:r>
            <a:endParaRPr lang="en-US" dirty="0"/>
          </a:p>
        </p:txBody>
      </p:sp>
    </p:spTree>
    <p:extLst>
      <p:ext uri="{BB962C8B-B14F-4D97-AF65-F5344CB8AC3E}">
        <p14:creationId xmlns:p14="http://schemas.microsoft.com/office/powerpoint/2010/main" val="436069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63117" y="708820"/>
            <a:ext cx="9060801" cy="1143000"/>
          </a:xfrm>
        </p:spPr>
        <p:txBody>
          <a:bodyPr>
            <a:normAutofit fontScale="90000"/>
          </a:bodyPr>
          <a:lstStyle/>
          <a:p>
            <a:pPr eaLnBrk="1" hangingPunct="1"/>
            <a:r>
              <a:rPr lang="en-US" altLang="en-US" sz="4000" dirty="0">
                <a:latin typeface="Tahoma" panose="020B0604030504040204" pitchFamily="34" charset="0"/>
              </a:rPr>
              <a:t>Interpersonal Space for Business Conversations</a:t>
            </a:r>
          </a:p>
        </p:txBody>
      </p:sp>
      <p:grpSp>
        <p:nvGrpSpPr>
          <p:cNvPr id="32771" name="Group 5"/>
          <p:cNvGrpSpPr>
            <a:grpSpLocks/>
          </p:cNvGrpSpPr>
          <p:nvPr/>
        </p:nvGrpSpPr>
        <p:grpSpPr bwMode="auto">
          <a:xfrm>
            <a:off x="3338770" y="2962701"/>
            <a:ext cx="5561013" cy="2201862"/>
            <a:chOff x="1056" y="1488"/>
            <a:chExt cx="3504" cy="1440"/>
          </a:xfrm>
        </p:grpSpPr>
        <p:sp>
          <p:nvSpPr>
            <p:cNvPr id="32786" name="Line 6"/>
            <p:cNvSpPr>
              <a:spLocks noChangeShapeType="1"/>
            </p:cNvSpPr>
            <p:nvPr/>
          </p:nvSpPr>
          <p:spPr bwMode="auto">
            <a:xfrm>
              <a:off x="1056" y="2928"/>
              <a:ext cx="350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787" name="Line 7"/>
            <p:cNvSpPr>
              <a:spLocks noChangeShapeType="1"/>
            </p:cNvSpPr>
            <p:nvPr/>
          </p:nvSpPr>
          <p:spPr bwMode="auto">
            <a:xfrm>
              <a:off x="1056" y="2640"/>
              <a:ext cx="350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788" name="Line 8"/>
            <p:cNvSpPr>
              <a:spLocks noChangeShapeType="1"/>
            </p:cNvSpPr>
            <p:nvPr/>
          </p:nvSpPr>
          <p:spPr bwMode="auto">
            <a:xfrm>
              <a:off x="1056" y="2352"/>
              <a:ext cx="350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789" name="Line 9"/>
            <p:cNvSpPr>
              <a:spLocks noChangeShapeType="1"/>
            </p:cNvSpPr>
            <p:nvPr/>
          </p:nvSpPr>
          <p:spPr bwMode="auto">
            <a:xfrm>
              <a:off x="1056" y="2064"/>
              <a:ext cx="350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790" name="Line 10"/>
            <p:cNvSpPr>
              <a:spLocks noChangeShapeType="1"/>
            </p:cNvSpPr>
            <p:nvPr/>
          </p:nvSpPr>
          <p:spPr bwMode="auto">
            <a:xfrm>
              <a:off x="1056" y="1776"/>
              <a:ext cx="350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791" name="Line 11"/>
            <p:cNvSpPr>
              <a:spLocks noChangeShapeType="1"/>
            </p:cNvSpPr>
            <p:nvPr/>
          </p:nvSpPr>
          <p:spPr bwMode="auto">
            <a:xfrm>
              <a:off x="1056" y="1488"/>
              <a:ext cx="350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32772" name="Line 12"/>
          <p:cNvSpPr>
            <a:spLocks noChangeShapeType="1"/>
          </p:cNvSpPr>
          <p:nvPr/>
        </p:nvSpPr>
        <p:spPr bwMode="auto">
          <a:xfrm flipV="1">
            <a:off x="3330205" y="2405275"/>
            <a:ext cx="0" cy="27892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2773" name="Rectangle 13"/>
          <p:cNvSpPr>
            <a:spLocks noChangeArrowheads="1"/>
          </p:cNvSpPr>
          <p:nvPr/>
        </p:nvSpPr>
        <p:spPr bwMode="auto">
          <a:xfrm>
            <a:off x="5295900" y="4938713"/>
            <a:ext cx="762000" cy="220662"/>
          </a:xfrm>
          <a:prstGeom prst="rect">
            <a:avLst/>
          </a:prstGeom>
          <a:solidFill>
            <a:schemeClr val="tx2"/>
          </a:solidFill>
          <a:ln w="9525">
            <a:solidFill>
              <a:schemeClr val="tx2"/>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p>
        </p:txBody>
      </p:sp>
      <p:sp>
        <p:nvSpPr>
          <p:cNvPr id="32774" name="Rectangle 14"/>
          <p:cNvSpPr>
            <a:spLocks noChangeArrowheads="1"/>
          </p:cNvSpPr>
          <p:nvPr/>
        </p:nvSpPr>
        <p:spPr bwMode="auto">
          <a:xfrm>
            <a:off x="6970713" y="4865689"/>
            <a:ext cx="762000" cy="293687"/>
          </a:xfrm>
          <a:prstGeom prst="rect">
            <a:avLst/>
          </a:prstGeom>
          <a:solidFill>
            <a:srgbClr val="006699"/>
          </a:solidFill>
          <a:ln w="9525">
            <a:solidFill>
              <a:srgbClr val="006699"/>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p>
        </p:txBody>
      </p:sp>
      <p:sp>
        <p:nvSpPr>
          <p:cNvPr id="19463" name="Text Box 15"/>
          <p:cNvSpPr txBox="1">
            <a:spLocks noChangeArrowheads="1"/>
          </p:cNvSpPr>
          <p:nvPr/>
        </p:nvSpPr>
        <p:spPr bwMode="auto">
          <a:xfrm>
            <a:off x="2787410" y="2782095"/>
            <a:ext cx="687387"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2" tIns="44991" rIns="89982" bIns="44991">
            <a:spAutoFit/>
          </a:bodyPr>
          <a:lstStyle>
            <a:lvl1pPr defTabSz="809625" eaLnBrk="0" hangingPunct="0">
              <a:defRPr>
                <a:solidFill>
                  <a:schemeClr val="tx1"/>
                </a:solidFill>
                <a:latin typeface="Arial" panose="020B0604020202020204" pitchFamily="34" charset="0"/>
              </a:defRPr>
            </a:lvl1pPr>
            <a:lvl2pPr marL="742950" indent="-285750" defTabSz="809625" eaLnBrk="0" hangingPunct="0">
              <a:defRPr>
                <a:solidFill>
                  <a:schemeClr val="tx1"/>
                </a:solidFill>
                <a:latin typeface="Arial" panose="020B0604020202020204" pitchFamily="34" charset="0"/>
              </a:defRPr>
            </a:lvl2pPr>
            <a:lvl3pPr marL="1143000" indent="-228600" defTabSz="809625" eaLnBrk="0" hangingPunct="0">
              <a:defRPr>
                <a:solidFill>
                  <a:schemeClr val="tx1"/>
                </a:solidFill>
                <a:latin typeface="Arial" panose="020B0604020202020204" pitchFamily="34" charset="0"/>
              </a:defRPr>
            </a:lvl3pPr>
            <a:lvl4pPr marL="1600200" indent="-228600" defTabSz="809625" eaLnBrk="0" hangingPunct="0">
              <a:defRPr>
                <a:solidFill>
                  <a:schemeClr val="tx1"/>
                </a:solidFill>
                <a:latin typeface="Arial" panose="020B0604020202020204" pitchFamily="34" charset="0"/>
              </a:defRPr>
            </a:lvl4pPr>
            <a:lvl5pPr marL="2057400" indent="-228600" defTabSz="809625" eaLnBrk="0" hangingPunct="0">
              <a:defRPr>
                <a:solidFill>
                  <a:schemeClr val="tx1"/>
                </a:solidFill>
                <a:latin typeface="Arial" panose="020B0604020202020204" pitchFamily="34" charset="0"/>
              </a:defRPr>
            </a:lvl5pPr>
            <a:lvl6pPr marL="2514600" indent="-228600" defTabSz="809625" eaLnBrk="0" fontAlgn="base" hangingPunct="0">
              <a:spcBef>
                <a:spcPct val="0"/>
              </a:spcBef>
              <a:spcAft>
                <a:spcPct val="0"/>
              </a:spcAft>
              <a:defRPr>
                <a:solidFill>
                  <a:schemeClr val="tx1"/>
                </a:solidFill>
                <a:latin typeface="Arial" panose="020B0604020202020204" pitchFamily="34" charset="0"/>
              </a:defRPr>
            </a:lvl6pPr>
            <a:lvl7pPr marL="2971800" indent="-228600" defTabSz="809625" eaLnBrk="0" fontAlgn="base" hangingPunct="0">
              <a:spcBef>
                <a:spcPct val="0"/>
              </a:spcBef>
              <a:spcAft>
                <a:spcPct val="0"/>
              </a:spcAft>
              <a:defRPr>
                <a:solidFill>
                  <a:schemeClr val="tx1"/>
                </a:solidFill>
                <a:latin typeface="Arial" panose="020B0604020202020204" pitchFamily="34" charset="0"/>
              </a:defRPr>
            </a:lvl7pPr>
            <a:lvl8pPr marL="3429000" indent="-228600" defTabSz="809625" eaLnBrk="0" fontAlgn="base" hangingPunct="0">
              <a:spcBef>
                <a:spcPct val="0"/>
              </a:spcBef>
              <a:spcAft>
                <a:spcPct val="0"/>
              </a:spcAft>
              <a:defRPr>
                <a:solidFill>
                  <a:schemeClr val="tx1"/>
                </a:solidFill>
                <a:latin typeface="Arial" panose="020B0604020202020204" pitchFamily="34" charset="0"/>
              </a:defRPr>
            </a:lvl8pPr>
            <a:lvl9pPr marL="3886200" indent="-228600" defTabSz="80962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1333" b="1">
                <a:latin typeface="Tahoma" panose="020B0604030504040204" pitchFamily="34" charset="0"/>
              </a:rPr>
              <a:t>12.0</a:t>
            </a:r>
          </a:p>
          <a:p>
            <a:pPr eaLnBrk="1" hangingPunct="1">
              <a:lnSpc>
                <a:spcPct val="180000"/>
              </a:lnSpc>
              <a:spcBef>
                <a:spcPct val="50000"/>
              </a:spcBef>
              <a:defRPr/>
            </a:pPr>
            <a:endParaRPr lang="en-US" altLang="en-US" sz="1333" b="1">
              <a:latin typeface="Tahoma" panose="020B0604030504040204" pitchFamily="34" charset="0"/>
            </a:endParaRPr>
          </a:p>
          <a:p>
            <a:pPr eaLnBrk="1" hangingPunct="1">
              <a:spcBef>
                <a:spcPct val="50000"/>
              </a:spcBef>
              <a:defRPr/>
            </a:pPr>
            <a:endParaRPr lang="en-US" altLang="en-US" sz="1333" b="1">
              <a:latin typeface="Tahoma" panose="020B0604030504040204" pitchFamily="34" charset="0"/>
            </a:endParaRPr>
          </a:p>
          <a:p>
            <a:pPr eaLnBrk="1" hangingPunct="1">
              <a:spcBef>
                <a:spcPct val="50000"/>
              </a:spcBef>
              <a:defRPr/>
            </a:pPr>
            <a:endParaRPr lang="en-US" altLang="en-US" sz="1333" b="1">
              <a:latin typeface="Tahoma" panose="020B0604030504040204" pitchFamily="34" charset="0"/>
            </a:endParaRPr>
          </a:p>
          <a:p>
            <a:pPr eaLnBrk="1" hangingPunct="1">
              <a:spcBef>
                <a:spcPct val="50000"/>
              </a:spcBef>
              <a:defRPr/>
            </a:pPr>
            <a:r>
              <a:rPr lang="en-US" altLang="en-US" sz="1333" b="1">
                <a:latin typeface="Tahoma" panose="020B0604030504040204" pitchFamily="34" charset="0"/>
              </a:rPr>
              <a:t>4.0</a:t>
            </a:r>
          </a:p>
          <a:p>
            <a:pPr eaLnBrk="1" hangingPunct="1">
              <a:lnSpc>
                <a:spcPct val="20000"/>
              </a:lnSpc>
              <a:spcBef>
                <a:spcPct val="50000"/>
              </a:spcBef>
              <a:defRPr/>
            </a:pPr>
            <a:endParaRPr lang="en-US" altLang="en-US" sz="1333" b="1">
              <a:latin typeface="Tahoma" panose="020B0604030504040204" pitchFamily="34" charset="0"/>
            </a:endParaRPr>
          </a:p>
          <a:p>
            <a:pPr eaLnBrk="1" hangingPunct="1">
              <a:spcBef>
                <a:spcPct val="50000"/>
              </a:spcBef>
              <a:defRPr/>
            </a:pPr>
            <a:r>
              <a:rPr lang="en-US" altLang="en-US" sz="1333" b="1">
                <a:latin typeface="Tahoma" panose="020B0604030504040204" pitchFamily="34" charset="0"/>
              </a:rPr>
              <a:t>1.5</a:t>
            </a:r>
          </a:p>
          <a:p>
            <a:pPr eaLnBrk="1" hangingPunct="1">
              <a:spcBef>
                <a:spcPct val="50000"/>
              </a:spcBef>
              <a:defRPr/>
            </a:pPr>
            <a:r>
              <a:rPr lang="en-US" altLang="en-US" sz="1333" b="1">
                <a:latin typeface="Tahoma" panose="020B0604030504040204" pitchFamily="34" charset="0"/>
              </a:rPr>
              <a:t>     0</a:t>
            </a:r>
          </a:p>
        </p:txBody>
      </p:sp>
      <p:sp>
        <p:nvSpPr>
          <p:cNvPr id="32776" name="Line 16"/>
          <p:cNvSpPr>
            <a:spLocks noChangeShapeType="1"/>
          </p:cNvSpPr>
          <p:nvPr/>
        </p:nvSpPr>
        <p:spPr bwMode="auto">
          <a:xfrm>
            <a:off x="3025405" y="4827799"/>
            <a:ext cx="0" cy="29210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2777" name="Line 17"/>
          <p:cNvSpPr>
            <a:spLocks noChangeShapeType="1"/>
          </p:cNvSpPr>
          <p:nvPr/>
        </p:nvSpPr>
        <p:spPr bwMode="auto">
          <a:xfrm>
            <a:off x="3024627" y="4425475"/>
            <a:ext cx="0" cy="293687"/>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2778" name="Line 18"/>
          <p:cNvSpPr>
            <a:spLocks noChangeShapeType="1"/>
          </p:cNvSpPr>
          <p:nvPr/>
        </p:nvSpPr>
        <p:spPr bwMode="auto">
          <a:xfrm>
            <a:off x="3025405" y="2992650"/>
            <a:ext cx="0" cy="1247775"/>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2779" name="Line 19"/>
          <p:cNvSpPr>
            <a:spLocks noChangeShapeType="1"/>
          </p:cNvSpPr>
          <p:nvPr/>
        </p:nvSpPr>
        <p:spPr bwMode="auto">
          <a:xfrm>
            <a:off x="3025405" y="2479886"/>
            <a:ext cx="0" cy="29210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468" name="Text Box 20"/>
          <p:cNvSpPr txBox="1">
            <a:spLocks noChangeArrowheads="1"/>
          </p:cNvSpPr>
          <p:nvPr/>
        </p:nvSpPr>
        <p:spPr bwMode="auto">
          <a:xfrm rot="-5400000">
            <a:off x="-329146" y="3679828"/>
            <a:ext cx="3375025"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2" tIns="44991" rIns="89982" bIns="44991">
            <a:spAutoFit/>
          </a:bodyPr>
          <a:lstStyle>
            <a:lvl1pPr defTabSz="809625" eaLnBrk="0" hangingPunct="0">
              <a:defRPr>
                <a:solidFill>
                  <a:schemeClr val="tx1"/>
                </a:solidFill>
                <a:latin typeface="Arial" panose="020B0604020202020204" pitchFamily="34" charset="0"/>
              </a:defRPr>
            </a:lvl1pPr>
            <a:lvl2pPr marL="742950" indent="-285750" defTabSz="809625" eaLnBrk="0" hangingPunct="0">
              <a:defRPr>
                <a:solidFill>
                  <a:schemeClr val="tx1"/>
                </a:solidFill>
                <a:latin typeface="Arial" panose="020B0604020202020204" pitchFamily="34" charset="0"/>
              </a:defRPr>
            </a:lvl2pPr>
            <a:lvl3pPr marL="1143000" indent="-228600" defTabSz="809625" eaLnBrk="0" hangingPunct="0">
              <a:defRPr>
                <a:solidFill>
                  <a:schemeClr val="tx1"/>
                </a:solidFill>
                <a:latin typeface="Arial" panose="020B0604020202020204" pitchFamily="34" charset="0"/>
              </a:defRPr>
            </a:lvl3pPr>
            <a:lvl4pPr marL="1600200" indent="-228600" defTabSz="809625" eaLnBrk="0" hangingPunct="0">
              <a:defRPr>
                <a:solidFill>
                  <a:schemeClr val="tx1"/>
                </a:solidFill>
                <a:latin typeface="Arial" panose="020B0604020202020204" pitchFamily="34" charset="0"/>
              </a:defRPr>
            </a:lvl4pPr>
            <a:lvl5pPr marL="2057400" indent="-228600" defTabSz="809625" eaLnBrk="0" hangingPunct="0">
              <a:defRPr>
                <a:solidFill>
                  <a:schemeClr val="tx1"/>
                </a:solidFill>
                <a:latin typeface="Arial" panose="020B0604020202020204" pitchFamily="34" charset="0"/>
              </a:defRPr>
            </a:lvl5pPr>
            <a:lvl6pPr marL="2514600" indent="-228600" defTabSz="809625" eaLnBrk="0" fontAlgn="base" hangingPunct="0">
              <a:spcBef>
                <a:spcPct val="0"/>
              </a:spcBef>
              <a:spcAft>
                <a:spcPct val="0"/>
              </a:spcAft>
              <a:defRPr>
                <a:solidFill>
                  <a:schemeClr val="tx1"/>
                </a:solidFill>
                <a:latin typeface="Arial" panose="020B0604020202020204" pitchFamily="34" charset="0"/>
              </a:defRPr>
            </a:lvl6pPr>
            <a:lvl7pPr marL="2971800" indent="-228600" defTabSz="809625" eaLnBrk="0" fontAlgn="base" hangingPunct="0">
              <a:spcBef>
                <a:spcPct val="0"/>
              </a:spcBef>
              <a:spcAft>
                <a:spcPct val="0"/>
              </a:spcAft>
              <a:defRPr>
                <a:solidFill>
                  <a:schemeClr val="tx1"/>
                </a:solidFill>
                <a:latin typeface="Arial" panose="020B0604020202020204" pitchFamily="34" charset="0"/>
              </a:defRPr>
            </a:lvl7pPr>
            <a:lvl8pPr marL="3429000" indent="-228600" defTabSz="809625" eaLnBrk="0" fontAlgn="base" hangingPunct="0">
              <a:spcBef>
                <a:spcPct val="0"/>
              </a:spcBef>
              <a:spcAft>
                <a:spcPct val="0"/>
              </a:spcAft>
              <a:defRPr>
                <a:solidFill>
                  <a:schemeClr val="tx1"/>
                </a:solidFill>
                <a:latin typeface="Arial" panose="020B0604020202020204" pitchFamily="34" charset="0"/>
              </a:defRPr>
            </a:lvl8pPr>
            <a:lvl9pPr marL="3886200" indent="-228600" defTabSz="80962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en-US" sz="1778" b="1" dirty="0">
                <a:latin typeface="Tahoma" panose="020B0604030504040204" pitchFamily="34" charset="0"/>
              </a:rPr>
              <a:t>US Interpersonal Zones </a:t>
            </a:r>
            <a:r>
              <a:rPr lang="en-US" altLang="en-US" sz="1556" dirty="0">
                <a:latin typeface="Tahoma" panose="020B0604030504040204" pitchFamily="34" charset="0"/>
              </a:rPr>
              <a:t>(distance in feet)</a:t>
            </a:r>
          </a:p>
        </p:txBody>
      </p:sp>
      <p:sp>
        <p:nvSpPr>
          <p:cNvPr id="19469" name="Text Box 21"/>
          <p:cNvSpPr txBox="1">
            <a:spLocks noChangeArrowheads="1"/>
          </p:cNvSpPr>
          <p:nvPr/>
        </p:nvSpPr>
        <p:spPr bwMode="auto">
          <a:xfrm>
            <a:off x="1625859" y="2591596"/>
            <a:ext cx="1143000"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2" tIns="44991" rIns="89982" bIns="44991">
            <a:spAutoFit/>
          </a:bodyPr>
          <a:lstStyle>
            <a:lvl1pPr defTabSz="809625" eaLnBrk="0" hangingPunct="0">
              <a:defRPr>
                <a:solidFill>
                  <a:schemeClr val="tx1"/>
                </a:solidFill>
                <a:latin typeface="Arial" panose="020B0604020202020204" pitchFamily="34" charset="0"/>
              </a:defRPr>
            </a:lvl1pPr>
            <a:lvl2pPr marL="742950" indent="-285750" defTabSz="809625" eaLnBrk="0" hangingPunct="0">
              <a:defRPr>
                <a:solidFill>
                  <a:schemeClr val="tx1"/>
                </a:solidFill>
                <a:latin typeface="Arial" panose="020B0604020202020204" pitchFamily="34" charset="0"/>
              </a:defRPr>
            </a:lvl2pPr>
            <a:lvl3pPr marL="1143000" indent="-228600" defTabSz="809625" eaLnBrk="0" hangingPunct="0">
              <a:defRPr>
                <a:solidFill>
                  <a:schemeClr val="tx1"/>
                </a:solidFill>
                <a:latin typeface="Arial" panose="020B0604020202020204" pitchFamily="34" charset="0"/>
              </a:defRPr>
            </a:lvl3pPr>
            <a:lvl4pPr marL="1600200" indent="-228600" defTabSz="809625" eaLnBrk="0" hangingPunct="0">
              <a:defRPr>
                <a:solidFill>
                  <a:schemeClr val="tx1"/>
                </a:solidFill>
                <a:latin typeface="Arial" panose="020B0604020202020204" pitchFamily="34" charset="0"/>
              </a:defRPr>
            </a:lvl4pPr>
            <a:lvl5pPr marL="2057400" indent="-228600" defTabSz="809625" eaLnBrk="0" hangingPunct="0">
              <a:defRPr>
                <a:solidFill>
                  <a:schemeClr val="tx1"/>
                </a:solidFill>
                <a:latin typeface="Arial" panose="020B0604020202020204" pitchFamily="34" charset="0"/>
              </a:defRPr>
            </a:lvl5pPr>
            <a:lvl6pPr marL="2514600" indent="-228600" defTabSz="809625" eaLnBrk="0" fontAlgn="base" hangingPunct="0">
              <a:spcBef>
                <a:spcPct val="0"/>
              </a:spcBef>
              <a:spcAft>
                <a:spcPct val="0"/>
              </a:spcAft>
              <a:defRPr>
                <a:solidFill>
                  <a:schemeClr val="tx1"/>
                </a:solidFill>
                <a:latin typeface="Arial" panose="020B0604020202020204" pitchFamily="34" charset="0"/>
              </a:defRPr>
            </a:lvl6pPr>
            <a:lvl7pPr marL="2971800" indent="-228600" defTabSz="809625" eaLnBrk="0" fontAlgn="base" hangingPunct="0">
              <a:spcBef>
                <a:spcPct val="0"/>
              </a:spcBef>
              <a:spcAft>
                <a:spcPct val="0"/>
              </a:spcAft>
              <a:defRPr>
                <a:solidFill>
                  <a:schemeClr val="tx1"/>
                </a:solidFill>
                <a:latin typeface="Arial" panose="020B0604020202020204" pitchFamily="34" charset="0"/>
              </a:defRPr>
            </a:lvl7pPr>
            <a:lvl8pPr marL="3429000" indent="-228600" defTabSz="809625" eaLnBrk="0" fontAlgn="base" hangingPunct="0">
              <a:spcBef>
                <a:spcPct val="0"/>
              </a:spcBef>
              <a:spcAft>
                <a:spcPct val="0"/>
              </a:spcAft>
              <a:defRPr>
                <a:solidFill>
                  <a:schemeClr val="tx1"/>
                </a:solidFill>
                <a:latin typeface="Arial" panose="020B0604020202020204" pitchFamily="34" charset="0"/>
              </a:defRPr>
            </a:lvl8pPr>
            <a:lvl9pPr marL="3886200" indent="-228600" defTabSz="80962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defRPr/>
            </a:pPr>
            <a:r>
              <a:rPr lang="en-US" altLang="en-US" sz="1333" b="1" dirty="0">
                <a:latin typeface="Tahoma" panose="020B0604030504040204" pitchFamily="34" charset="0"/>
              </a:rPr>
              <a:t>Public</a:t>
            </a:r>
          </a:p>
          <a:p>
            <a:pPr algn="r" eaLnBrk="1" hangingPunct="1">
              <a:spcBef>
                <a:spcPct val="50000"/>
              </a:spcBef>
              <a:defRPr/>
            </a:pPr>
            <a:endParaRPr lang="en-US" altLang="en-US" sz="1333" b="1" dirty="0">
              <a:latin typeface="Tahoma" panose="020B0604030504040204" pitchFamily="34" charset="0"/>
            </a:endParaRPr>
          </a:p>
          <a:p>
            <a:pPr algn="r" eaLnBrk="1" hangingPunct="1">
              <a:spcBef>
                <a:spcPct val="50000"/>
              </a:spcBef>
              <a:defRPr/>
            </a:pPr>
            <a:endParaRPr lang="en-US" altLang="en-US" sz="1333" b="1" dirty="0">
              <a:latin typeface="Tahoma" panose="020B0604030504040204" pitchFamily="34" charset="0"/>
            </a:endParaRPr>
          </a:p>
          <a:p>
            <a:pPr algn="r" eaLnBrk="1" hangingPunct="1">
              <a:spcBef>
                <a:spcPct val="50000"/>
              </a:spcBef>
              <a:defRPr/>
            </a:pPr>
            <a:r>
              <a:rPr lang="en-US" altLang="en-US" sz="1333" b="1" dirty="0">
                <a:latin typeface="Tahoma" panose="020B0604030504040204" pitchFamily="34" charset="0"/>
              </a:rPr>
              <a:t>Social</a:t>
            </a:r>
          </a:p>
          <a:p>
            <a:pPr algn="r" eaLnBrk="1" hangingPunct="1">
              <a:spcBef>
                <a:spcPct val="50000"/>
              </a:spcBef>
              <a:defRPr/>
            </a:pPr>
            <a:endParaRPr lang="en-US" altLang="en-US" sz="1333" b="1" dirty="0">
              <a:latin typeface="Tahoma" panose="020B0604030504040204" pitchFamily="34" charset="0"/>
            </a:endParaRPr>
          </a:p>
          <a:p>
            <a:pPr algn="r" eaLnBrk="1" hangingPunct="1">
              <a:lnSpc>
                <a:spcPct val="70000"/>
              </a:lnSpc>
              <a:spcBef>
                <a:spcPct val="50000"/>
              </a:spcBef>
              <a:defRPr/>
            </a:pPr>
            <a:endParaRPr lang="en-US" altLang="en-US" sz="1333" b="1" dirty="0">
              <a:latin typeface="Tahoma" panose="020B0604030504040204" pitchFamily="34" charset="0"/>
            </a:endParaRPr>
          </a:p>
          <a:p>
            <a:pPr algn="r" eaLnBrk="1" hangingPunct="1">
              <a:lnSpc>
                <a:spcPct val="70000"/>
              </a:lnSpc>
              <a:spcBef>
                <a:spcPct val="50000"/>
              </a:spcBef>
              <a:defRPr/>
            </a:pPr>
            <a:endParaRPr lang="en-US" altLang="en-US" sz="1333" b="1" dirty="0">
              <a:latin typeface="Tahoma" panose="020B0604030504040204" pitchFamily="34" charset="0"/>
            </a:endParaRPr>
          </a:p>
          <a:p>
            <a:pPr algn="r" eaLnBrk="1" hangingPunct="1">
              <a:lnSpc>
                <a:spcPct val="30000"/>
              </a:lnSpc>
              <a:spcBef>
                <a:spcPct val="50000"/>
              </a:spcBef>
              <a:defRPr/>
            </a:pPr>
            <a:r>
              <a:rPr lang="en-US" altLang="en-US" sz="1333" b="1" dirty="0">
                <a:latin typeface="Tahoma" panose="020B0604030504040204" pitchFamily="34" charset="0"/>
              </a:rPr>
              <a:t>Personal</a:t>
            </a:r>
          </a:p>
          <a:p>
            <a:pPr algn="r" eaLnBrk="1" hangingPunct="1">
              <a:spcBef>
                <a:spcPct val="50000"/>
              </a:spcBef>
              <a:defRPr/>
            </a:pPr>
            <a:endParaRPr lang="en-US" altLang="en-US" sz="1333" b="1" dirty="0">
              <a:latin typeface="Tahoma" panose="020B0604030504040204" pitchFamily="34" charset="0"/>
            </a:endParaRPr>
          </a:p>
          <a:p>
            <a:pPr algn="r" eaLnBrk="1" hangingPunct="1">
              <a:lnSpc>
                <a:spcPct val="10000"/>
              </a:lnSpc>
              <a:spcBef>
                <a:spcPct val="50000"/>
              </a:spcBef>
              <a:defRPr/>
            </a:pPr>
            <a:r>
              <a:rPr lang="en-US" altLang="en-US" sz="1333" b="1" dirty="0">
                <a:latin typeface="Tahoma" panose="020B0604030504040204" pitchFamily="34" charset="0"/>
              </a:rPr>
              <a:t>Intimate</a:t>
            </a:r>
          </a:p>
        </p:txBody>
      </p:sp>
      <p:sp>
        <p:nvSpPr>
          <p:cNvPr id="32782" name="Rectangle 22"/>
          <p:cNvSpPr>
            <a:spLocks noChangeArrowheads="1"/>
          </p:cNvSpPr>
          <p:nvPr/>
        </p:nvSpPr>
        <p:spPr bwMode="auto">
          <a:xfrm>
            <a:off x="8572500" y="4457701"/>
            <a:ext cx="762000" cy="658813"/>
          </a:xfrm>
          <a:prstGeom prst="rect">
            <a:avLst/>
          </a:prstGeom>
          <a:solidFill>
            <a:schemeClr val="folHlink"/>
          </a:solidFill>
          <a:ln w="9525">
            <a:solidFill>
              <a:schemeClr val="folHlink"/>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p>
        </p:txBody>
      </p:sp>
      <p:sp>
        <p:nvSpPr>
          <p:cNvPr id="19471" name="Text Box 23"/>
          <p:cNvSpPr txBox="1">
            <a:spLocks noChangeArrowheads="1"/>
          </p:cNvSpPr>
          <p:nvPr/>
        </p:nvSpPr>
        <p:spPr bwMode="auto">
          <a:xfrm>
            <a:off x="3911860" y="5379246"/>
            <a:ext cx="106521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2" tIns="44991" rIns="89982" bIns="44991">
            <a:spAutoFit/>
          </a:bodyPr>
          <a:lstStyle>
            <a:lvl1pPr defTabSz="809625" eaLnBrk="0" hangingPunct="0">
              <a:defRPr>
                <a:solidFill>
                  <a:schemeClr val="tx1"/>
                </a:solidFill>
                <a:latin typeface="Arial" panose="020B0604020202020204" pitchFamily="34" charset="0"/>
              </a:defRPr>
            </a:lvl1pPr>
            <a:lvl2pPr marL="742950" indent="-285750" defTabSz="809625" eaLnBrk="0" hangingPunct="0">
              <a:defRPr>
                <a:solidFill>
                  <a:schemeClr val="tx1"/>
                </a:solidFill>
                <a:latin typeface="Arial" panose="020B0604020202020204" pitchFamily="34" charset="0"/>
              </a:defRPr>
            </a:lvl2pPr>
            <a:lvl3pPr marL="1143000" indent="-228600" defTabSz="809625" eaLnBrk="0" hangingPunct="0">
              <a:defRPr>
                <a:solidFill>
                  <a:schemeClr val="tx1"/>
                </a:solidFill>
                <a:latin typeface="Arial" panose="020B0604020202020204" pitchFamily="34" charset="0"/>
              </a:defRPr>
            </a:lvl3pPr>
            <a:lvl4pPr marL="1600200" indent="-228600" defTabSz="809625" eaLnBrk="0" hangingPunct="0">
              <a:defRPr>
                <a:solidFill>
                  <a:schemeClr val="tx1"/>
                </a:solidFill>
                <a:latin typeface="Arial" panose="020B0604020202020204" pitchFamily="34" charset="0"/>
              </a:defRPr>
            </a:lvl4pPr>
            <a:lvl5pPr marL="2057400" indent="-228600" defTabSz="809625" eaLnBrk="0" hangingPunct="0">
              <a:defRPr>
                <a:solidFill>
                  <a:schemeClr val="tx1"/>
                </a:solidFill>
                <a:latin typeface="Arial" panose="020B0604020202020204" pitchFamily="34" charset="0"/>
              </a:defRPr>
            </a:lvl5pPr>
            <a:lvl6pPr marL="2514600" indent="-228600" defTabSz="809625" eaLnBrk="0" fontAlgn="base" hangingPunct="0">
              <a:spcBef>
                <a:spcPct val="0"/>
              </a:spcBef>
              <a:spcAft>
                <a:spcPct val="0"/>
              </a:spcAft>
              <a:defRPr>
                <a:solidFill>
                  <a:schemeClr val="tx1"/>
                </a:solidFill>
                <a:latin typeface="Arial" panose="020B0604020202020204" pitchFamily="34" charset="0"/>
              </a:defRPr>
            </a:lvl6pPr>
            <a:lvl7pPr marL="2971800" indent="-228600" defTabSz="809625" eaLnBrk="0" fontAlgn="base" hangingPunct="0">
              <a:spcBef>
                <a:spcPct val="0"/>
              </a:spcBef>
              <a:spcAft>
                <a:spcPct val="0"/>
              </a:spcAft>
              <a:defRPr>
                <a:solidFill>
                  <a:schemeClr val="tx1"/>
                </a:solidFill>
                <a:latin typeface="Arial" panose="020B0604020202020204" pitchFamily="34" charset="0"/>
              </a:defRPr>
            </a:lvl7pPr>
            <a:lvl8pPr marL="3429000" indent="-228600" defTabSz="809625" eaLnBrk="0" fontAlgn="base" hangingPunct="0">
              <a:spcBef>
                <a:spcPct val="0"/>
              </a:spcBef>
              <a:spcAft>
                <a:spcPct val="0"/>
              </a:spcAft>
              <a:defRPr>
                <a:solidFill>
                  <a:schemeClr val="tx1"/>
                </a:solidFill>
                <a:latin typeface="Arial" panose="020B0604020202020204" pitchFamily="34" charset="0"/>
              </a:defRPr>
            </a:lvl8pPr>
            <a:lvl9pPr marL="3886200" indent="-228600" defTabSz="80962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en-US" sz="1333" b="1">
                <a:latin typeface="Tahoma" panose="020B0604030504040204" pitchFamily="34" charset="0"/>
              </a:rPr>
              <a:t>Arab</a:t>
            </a:r>
          </a:p>
        </p:txBody>
      </p:sp>
      <p:sp>
        <p:nvSpPr>
          <p:cNvPr id="19472" name="Text Box 24"/>
          <p:cNvSpPr txBox="1">
            <a:spLocks noChangeArrowheads="1"/>
          </p:cNvSpPr>
          <p:nvPr/>
        </p:nvSpPr>
        <p:spPr bwMode="auto">
          <a:xfrm>
            <a:off x="5588260" y="5379246"/>
            <a:ext cx="12176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2" tIns="44991" rIns="89982" bIns="44991">
            <a:spAutoFit/>
          </a:bodyPr>
          <a:lstStyle>
            <a:lvl1pPr defTabSz="809625" eaLnBrk="0" hangingPunct="0">
              <a:defRPr>
                <a:solidFill>
                  <a:schemeClr val="tx1"/>
                </a:solidFill>
                <a:latin typeface="Arial" panose="020B0604020202020204" pitchFamily="34" charset="0"/>
              </a:defRPr>
            </a:lvl1pPr>
            <a:lvl2pPr marL="742950" indent="-285750" defTabSz="809625" eaLnBrk="0" hangingPunct="0">
              <a:defRPr>
                <a:solidFill>
                  <a:schemeClr val="tx1"/>
                </a:solidFill>
                <a:latin typeface="Arial" panose="020B0604020202020204" pitchFamily="34" charset="0"/>
              </a:defRPr>
            </a:lvl2pPr>
            <a:lvl3pPr marL="1143000" indent="-228600" defTabSz="809625" eaLnBrk="0" hangingPunct="0">
              <a:defRPr>
                <a:solidFill>
                  <a:schemeClr val="tx1"/>
                </a:solidFill>
                <a:latin typeface="Arial" panose="020B0604020202020204" pitchFamily="34" charset="0"/>
              </a:defRPr>
            </a:lvl3pPr>
            <a:lvl4pPr marL="1600200" indent="-228600" defTabSz="809625" eaLnBrk="0" hangingPunct="0">
              <a:defRPr>
                <a:solidFill>
                  <a:schemeClr val="tx1"/>
                </a:solidFill>
                <a:latin typeface="Arial" panose="020B0604020202020204" pitchFamily="34" charset="0"/>
              </a:defRPr>
            </a:lvl4pPr>
            <a:lvl5pPr marL="2057400" indent="-228600" defTabSz="809625" eaLnBrk="0" hangingPunct="0">
              <a:defRPr>
                <a:solidFill>
                  <a:schemeClr val="tx1"/>
                </a:solidFill>
                <a:latin typeface="Arial" panose="020B0604020202020204" pitchFamily="34" charset="0"/>
              </a:defRPr>
            </a:lvl5pPr>
            <a:lvl6pPr marL="2514600" indent="-228600" defTabSz="809625" eaLnBrk="0" fontAlgn="base" hangingPunct="0">
              <a:spcBef>
                <a:spcPct val="0"/>
              </a:spcBef>
              <a:spcAft>
                <a:spcPct val="0"/>
              </a:spcAft>
              <a:defRPr>
                <a:solidFill>
                  <a:schemeClr val="tx1"/>
                </a:solidFill>
                <a:latin typeface="Arial" panose="020B0604020202020204" pitchFamily="34" charset="0"/>
              </a:defRPr>
            </a:lvl6pPr>
            <a:lvl7pPr marL="2971800" indent="-228600" defTabSz="809625" eaLnBrk="0" fontAlgn="base" hangingPunct="0">
              <a:spcBef>
                <a:spcPct val="0"/>
              </a:spcBef>
              <a:spcAft>
                <a:spcPct val="0"/>
              </a:spcAft>
              <a:defRPr>
                <a:solidFill>
                  <a:schemeClr val="tx1"/>
                </a:solidFill>
                <a:latin typeface="Arial" panose="020B0604020202020204" pitchFamily="34" charset="0"/>
              </a:defRPr>
            </a:lvl7pPr>
            <a:lvl8pPr marL="3429000" indent="-228600" defTabSz="809625" eaLnBrk="0" fontAlgn="base" hangingPunct="0">
              <a:spcBef>
                <a:spcPct val="0"/>
              </a:spcBef>
              <a:spcAft>
                <a:spcPct val="0"/>
              </a:spcAft>
              <a:defRPr>
                <a:solidFill>
                  <a:schemeClr val="tx1"/>
                </a:solidFill>
                <a:latin typeface="Arial" panose="020B0604020202020204" pitchFamily="34" charset="0"/>
              </a:defRPr>
            </a:lvl8pPr>
            <a:lvl9pPr marL="3886200" indent="-228600" defTabSz="80962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en-US" sz="1333" b="1">
                <a:latin typeface="Tahoma" panose="020B0604030504040204" pitchFamily="34" charset="0"/>
              </a:rPr>
              <a:t>Asian + Latin American Cultures</a:t>
            </a:r>
          </a:p>
        </p:txBody>
      </p:sp>
      <p:sp>
        <p:nvSpPr>
          <p:cNvPr id="19473" name="Text Box 25"/>
          <p:cNvSpPr txBox="1">
            <a:spLocks noChangeArrowheads="1"/>
          </p:cNvSpPr>
          <p:nvPr/>
        </p:nvSpPr>
        <p:spPr bwMode="auto">
          <a:xfrm>
            <a:off x="7186872" y="5379246"/>
            <a:ext cx="12192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2" tIns="44991" rIns="89982" bIns="44991">
            <a:spAutoFit/>
          </a:bodyPr>
          <a:lstStyle>
            <a:lvl1pPr defTabSz="809625" eaLnBrk="0" hangingPunct="0">
              <a:defRPr>
                <a:solidFill>
                  <a:schemeClr val="tx1"/>
                </a:solidFill>
                <a:latin typeface="Arial" panose="020B0604020202020204" pitchFamily="34" charset="0"/>
              </a:defRPr>
            </a:lvl1pPr>
            <a:lvl2pPr marL="742950" indent="-285750" defTabSz="809625" eaLnBrk="0" hangingPunct="0">
              <a:defRPr>
                <a:solidFill>
                  <a:schemeClr val="tx1"/>
                </a:solidFill>
                <a:latin typeface="Arial" panose="020B0604020202020204" pitchFamily="34" charset="0"/>
              </a:defRPr>
            </a:lvl2pPr>
            <a:lvl3pPr marL="1143000" indent="-228600" defTabSz="809625" eaLnBrk="0" hangingPunct="0">
              <a:defRPr>
                <a:solidFill>
                  <a:schemeClr val="tx1"/>
                </a:solidFill>
                <a:latin typeface="Arial" panose="020B0604020202020204" pitchFamily="34" charset="0"/>
              </a:defRPr>
            </a:lvl3pPr>
            <a:lvl4pPr marL="1600200" indent="-228600" defTabSz="809625" eaLnBrk="0" hangingPunct="0">
              <a:defRPr>
                <a:solidFill>
                  <a:schemeClr val="tx1"/>
                </a:solidFill>
                <a:latin typeface="Arial" panose="020B0604020202020204" pitchFamily="34" charset="0"/>
              </a:defRPr>
            </a:lvl4pPr>
            <a:lvl5pPr marL="2057400" indent="-228600" defTabSz="809625" eaLnBrk="0" hangingPunct="0">
              <a:defRPr>
                <a:solidFill>
                  <a:schemeClr val="tx1"/>
                </a:solidFill>
                <a:latin typeface="Arial" panose="020B0604020202020204" pitchFamily="34" charset="0"/>
              </a:defRPr>
            </a:lvl5pPr>
            <a:lvl6pPr marL="2514600" indent="-228600" defTabSz="809625" eaLnBrk="0" fontAlgn="base" hangingPunct="0">
              <a:spcBef>
                <a:spcPct val="0"/>
              </a:spcBef>
              <a:spcAft>
                <a:spcPct val="0"/>
              </a:spcAft>
              <a:defRPr>
                <a:solidFill>
                  <a:schemeClr val="tx1"/>
                </a:solidFill>
                <a:latin typeface="Arial" panose="020B0604020202020204" pitchFamily="34" charset="0"/>
              </a:defRPr>
            </a:lvl6pPr>
            <a:lvl7pPr marL="2971800" indent="-228600" defTabSz="809625" eaLnBrk="0" fontAlgn="base" hangingPunct="0">
              <a:spcBef>
                <a:spcPct val="0"/>
              </a:spcBef>
              <a:spcAft>
                <a:spcPct val="0"/>
              </a:spcAft>
              <a:defRPr>
                <a:solidFill>
                  <a:schemeClr val="tx1"/>
                </a:solidFill>
                <a:latin typeface="Arial" panose="020B0604020202020204" pitchFamily="34" charset="0"/>
              </a:defRPr>
            </a:lvl7pPr>
            <a:lvl8pPr marL="3429000" indent="-228600" defTabSz="809625" eaLnBrk="0" fontAlgn="base" hangingPunct="0">
              <a:spcBef>
                <a:spcPct val="0"/>
              </a:spcBef>
              <a:spcAft>
                <a:spcPct val="0"/>
              </a:spcAft>
              <a:defRPr>
                <a:solidFill>
                  <a:schemeClr val="tx1"/>
                </a:solidFill>
                <a:latin typeface="Arial" panose="020B0604020202020204" pitchFamily="34" charset="0"/>
              </a:defRPr>
            </a:lvl8pPr>
            <a:lvl9pPr marL="3886200" indent="-228600" defTabSz="80962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en-US" sz="1333" b="1">
                <a:latin typeface="Tahoma" panose="020B0604030504040204" pitchFamily="34" charset="0"/>
              </a:rPr>
              <a:t>North American + Northern European</a:t>
            </a:r>
          </a:p>
        </p:txBody>
      </p:sp>
    </p:spTree>
    <p:extLst>
      <p:ext uri="{BB962C8B-B14F-4D97-AF65-F5344CB8AC3E}">
        <p14:creationId xmlns:p14="http://schemas.microsoft.com/office/powerpoint/2010/main" val="40118112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Cultural Negotiations</a:t>
            </a:r>
            <a:endParaRPr lang="en-US" dirty="0"/>
          </a:p>
        </p:txBody>
      </p:sp>
      <p:sp>
        <p:nvSpPr>
          <p:cNvPr id="3" name="Content Placeholder 2"/>
          <p:cNvSpPr>
            <a:spLocks noGrp="1"/>
          </p:cNvSpPr>
          <p:nvPr>
            <p:ph idx="1"/>
          </p:nvPr>
        </p:nvSpPr>
        <p:spPr/>
        <p:txBody>
          <a:bodyPr/>
          <a:lstStyle/>
          <a:p>
            <a:r>
              <a:rPr lang="en-US" dirty="0" smtClean="0"/>
              <a:t>Preparation</a:t>
            </a:r>
          </a:p>
          <a:p>
            <a:r>
              <a:rPr lang="en-US" dirty="0" smtClean="0"/>
              <a:t>Build relationship &amp; trust</a:t>
            </a:r>
          </a:p>
          <a:p>
            <a:r>
              <a:rPr lang="en-US" dirty="0" smtClean="0"/>
              <a:t>Information exchange / offer</a:t>
            </a:r>
          </a:p>
          <a:p>
            <a:r>
              <a:rPr lang="en-US" dirty="0" smtClean="0"/>
              <a:t>Persuasion</a:t>
            </a:r>
          </a:p>
          <a:p>
            <a:r>
              <a:rPr lang="en-US" dirty="0" smtClean="0"/>
              <a:t>Concession / agreement</a:t>
            </a:r>
          </a:p>
          <a:p>
            <a:r>
              <a:rPr lang="en-US" dirty="0" smtClean="0"/>
              <a:t>Post-agreement</a:t>
            </a:r>
          </a:p>
          <a:p>
            <a:endParaRPr lang="en-US" dirty="0"/>
          </a:p>
        </p:txBody>
      </p:sp>
    </p:spTree>
    <p:extLst>
      <p:ext uri="{BB962C8B-B14F-4D97-AF65-F5344CB8AC3E}">
        <p14:creationId xmlns:p14="http://schemas.microsoft.com/office/powerpoint/2010/main" val="276265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title"/>
          </p:nvPr>
        </p:nvSpPr>
        <p:spPr/>
        <p:txBody>
          <a:bodyPr/>
          <a:lstStyle/>
          <a:p>
            <a:pPr eaLnBrk="1" hangingPunct="1"/>
            <a:r>
              <a:rPr lang="en-US" altLang="en-US" sz="3400"/>
              <a:t>Chinese Cultural Values</a:t>
            </a:r>
          </a:p>
        </p:txBody>
      </p:sp>
      <p:sp>
        <p:nvSpPr>
          <p:cNvPr id="34819" name="Rectangle 2"/>
          <p:cNvSpPr>
            <a:spLocks noGrp="1" noChangeArrowheads="1"/>
          </p:cNvSpPr>
          <p:nvPr>
            <p:ph idx="1"/>
          </p:nvPr>
        </p:nvSpPr>
        <p:spPr/>
        <p:txBody>
          <a:bodyPr>
            <a:normAutofit/>
          </a:bodyPr>
          <a:lstStyle/>
          <a:p>
            <a:pPr eaLnBrk="1" hangingPunct="1">
              <a:buFont typeface="Wingdings" panose="05000000000000000000" pitchFamily="2" charset="2"/>
              <a:buChar char="n"/>
            </a:pPr>
            <a:r>
              <a:rPr lang="en-US" altLang="en-US" sz="2200" b="1" dirty="0"/>
              <a:t> </a:t>
            </a:r>
            <a:r>
              <a:rPr lang="en-US" altLang="en-US" sz="2200" dirty="0" err="1" smtClean="0"/>
              <a:t>Guanxi</a:t>
            </a:r>
            <a:r>
              <a:rPr lang="en-US" altLang="en-US" sz="2200" dirty="0" smtClean="0"/>
              <a:t> (personal connections)</a:t>
            </a:r>
          </a:p>
          <a:p>
            <a:pPr eaLnBrk="1" hangingPunct="1">
              <a:buFont typeface="Wingdings" panose="05000000000000000000" pitchFamily="2" charset="2"/>
              <a:buChar char="n"/>
            </a:pPr>
            <a:r>
              <a:rPr lang="en-US" altLang="en-US" sz="2200" b="1" dirty="0"/>
              <a:t> </a:t>
            </a:r>
            <a:r>
              <a:rPr lang="en-US" altLang="en-US" sz="2200" dirty="0" err="1" smtClean="0"/>
              <a:t>Shehui</a:t>
            </a:r>
            <a:r>
              <a:rPr lang="en-US" altLang="en-US" sz="2200" dirty="0" smtClean="0"/>
              <a:t> </a:t>
            </a:r>
            <a:r>
              <a:rPr lang="en-US" altLang="en-US" sz="2200" dirty="0" err="1" smtClean="0"/>
              <a:t>Dengji</a:t>
            </a:r>
            <a:r>
              <a:rPr lang="en-US" altLang="en-US" sz="2200" dirty="0" smtClean="0"/>
              <a:t> (social status)</a:t>
            </a:r>
          </a:p>
          <a:p>
            <a:pPr eaLnBrk="1" hangingPunct="1">
              <a:buFont typeface="Wingdings" panose="05000000000000000000" pitchFamily="2" charset="2"/>
              <a:buChar char="n"/>
            </a:pPr>
            <a:r>
              <a:rPr lang="en-US" altLang="en-US" sz="2200" b="1" dirty="0" smtClean="0"/>
              <a:t> </a:t>
            </a:r>
            <a:r>
              <a:rPr lang="en-US" altLang="en-US" sz="2200" dirty="0" err="1" smtClean="0"/>
              <a:t>Renji</a:t>
            </a:r>
            <a:r>
              <a:rPr lang="en-US" altLang="en-US" sz="2200" dirty="0" smtClean="0"/>
              <a:t> </a:t>
            </a:r>
            <a:r>
              <a:rPr lang="en-US" altLang="en-US" sz="2200" dirty="0" err="1" smtClean="0"/>
              <a:t>Hexie</a:t>
            </a:r>
            <a:r>
              <a:rPr lang="en-US" altLang="en-US" sz="2200" b="1" dirty="0" smtClean="0"/>
              <a:t> </a:t>
            </a:r>
            <a:r>
              <a:rPr lang="en-US" altLang="en-US" sz="2200" dirty="0" smtClean="0"/>
              <a:t>(interpersonal harmony)</a:t>
            </a:r>
          </a:p>
          <a:p>
            <a:pPr eaLnBrk="1" hangingPunct="1">
              <a:buFont typeface="Wingdings" panose="05000000000000000000" pitchFamily="2" charset="2"/>
              <a:buChar char="n"/>
            </a:pPr>
            <a:r>
              <a:rPr lang="en-US" altLang="en-US" sz="2200" dirty="0" smtClean="0"/>
              <a:t> </a:t>
            </a:r>
            <a:r>
              <a:rPr lang="en-US" altLang="en-US" sz="2200" dirty="0" err="1" smtClean="0"/>
              <a:t>Jiejian</a:t>
            </a:r>
            <a:r>
              <a:rPr lang="en-US" altLang="en-US" sz="2200" dirty="0" smtClean="0"/>
              <a:t> (Thrift).</a:t>
            </a:r>
          </a:p>
          <a:p>
            <a:pPr eaLnBrk="1" hangingPunct="1">
              <a:buFont typeface="Wingdings" panose="05000000000000000000" pitchFamily="2" charset="2"/>
              <a:buChar char="n"/>
            </a:pPr>
            <a:r>
              <a:rPr lang="en-US" altLang="en-US" sz="2200" dirty="0" smtClean="0"/>
              <a:t> </a:t>
            </a:r>
            <a:r>
              <a:rPr lang="en-US" altLang="en-US" sz="2200" dirty="0" err="1" smtClean="0"/>
              <a:t>Miazi</a:t>
            </a:r>
            <a:r>
              <a:rPr lang="en-US" altLang="en-US" sz="2200" dirty="0" smtClean="0"/>
              <a:t> (face, social capital).</a:t>
            </a:r>
          </a:p>
          <a:p>
            <a:pPr eaLnBrk="1" hangingPunct="1">
              <a:buFont typeface="Wingdings" panose="05000000000000000000" pitchFamily="2" charset="2"/>
              <a:buChar char="n"/>
            </a:pPr>
            <a:r>
              <a:rPr lang="en-US" altLang="en-US" sz="2200" dirty="0" smtClean="0"/>
              <a:t> </a:t>
            </a:r>
            <a:r>
              <a:rPr lang="en-US" altLang="en-US" sz="2200" dirty="0" err="1" smtClean="0"/>
              <a:t>Chiku</a:t>
            </a:r>
            <a:r>
              <a:rPr lang="en-US" altLang="en-US" sz="2200" dirty="0" smtClean="0"/>
              <a:t> </a:t>
            </a:r>
            <a:r>
              <a:rPr lang="en-US" altLang="en-US" sz="2200" dirty="0" err="1" smtClean="0"/>
              <a:t>Nailao</a:t>
            </a:r>
            <a:r>
              <a:rPr lang="en-US" altLang="en-US" sz="2200" dirty="0" smtClean="0"/>
              <a:t> (endurance, relentlessness)</a:t>
            </a:r>
          </a:p>
          <a:p>
            <a:pPr eaLnBrk="1" hangingPunct="1">
              <a:buFont typeface="Wingdings" panose="05000000000000000000" pitchFamily="2" charset="2"/>
              <a:buChar char="n"/>
            </a:pPr>
            <a:endParaRPr lang="en-US" altLang="en-US" sz="2200" dirty="0" smtClean="0"/>
          </a:p>
        </p:txBody>
      </p:sp>
    </p:spTree>
    <p:extLst>
      <p:ext uri="{BB962C8B-B14F-4D97-AF65-F5344CB8AC3E}">
        <p14:creationId xmlns:p14="http://schemas.microsoft.com/office/powerpoint/2010/main" val="9991123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96082" y="803794"/>
            <a:ext cx="6859588" cy="958850"/>
          </a:xfrm>
        </p:spPr>
        <p:txBody>
          <a:bodyPr/>
          <a:lstStyle/>
          <a:p>
            <a:pPr eaLnBrk="1" hangingPunct="1"/>
            <a:r>
              <a:rPr lang="en-US" altLang="en-US" dirty="0" smtClean="0"/>
              <a:t>Culture and Individuals</a:t>
            </a:r>
          </a:p>
        </p:txBody>
      </p:sp>
      <p:sp>
        <p:nvSpPr>
          <p:cNvPr id="36867" name="Rectangle 3"/>
          <p:cNvSpPr>
            <a:spLocks noGrp="1" noChangeArrowheads="1"/>
          </p:cNvSpPr>
          <p:nvPr>
            <p:ph type="body" idx="1"/>
          </p:nvPr>
        </p:nvSpPr>
        <p:spPr>
          <a:xfrm>
            <a:off x="641967" y="1854978"/>
            <a:ext cx="7318375" cy="4319588"/>
          </a:xfrm>
        </p:spPr>
        <p:txBody>
          <a:bodyPr>
            <a:normAutofit/>
          </a:bodyPr>
          <a:lstStyle/>
          <a:p>
            <a:pPr eaLnBrk="1" hangingPunct="1">
              <a:buFont typeface="Wingdings" panose="05000000000000000000" pitchFamily="2" charset="2"/>
              <a:buNone/>
            </a:pPr>
            <a:r>
              <a:rPr lang="en-US" altLang="en-US" sz="2200" dirty="0" smtClean="0"/>
              <a:t>National / Societal Culture</a:t>
            </a:r>
          </a:p>
          <a:p>
            <a:pPr eaLnBrk="1" hangingPunct="1">
              <a:buFont typeface="Wingdings" panose="05000000000000000000" pitchFamily="2" charset="2"/>
              <a:buNone/>
            </a:pPr>
            <a:r>
              <a:rPr lang="en-US" altLang="en-US" sz="2200" dirty="0" smtClean="0"/>
              <a:t>Sub-national culture</a:t>
            </a:r>
          </a:p>
          <a:p>
            <a:pPr eaLnBrk="1" hangingPunct="1">
              <a:buFont typeface="Wingdings" panose="05000000000000000000" pitchFamily="2" charset="2"/>
              <a:buNone/>
            </a:pPr>
            <a:r>
              <a:rPr lang="en-US" altLang="en-US" sz="2200" dirty="0" smtClean="0"/>
              <a:t>Organizational Culture</a:t>
            </a:r>
          </a:p>
          <a:p>
            <a:pPr eaLnBrk="1" hangingPunct="1">
              <a:buFont typeface="Wingdings" panose="05000000000000000000" pitchFamily="2" charset="2"/>
              <a:buNone/>
            </a:pPr>
            <a:r>
              <a:rPr lang="en-US" altLang="en-US" sz="2200" dirty="0" smtClean="0"/>
              <a:t>	</a:t>
            </a:r>
            <a:r>
              <a:rPr lang="en-US" altLang="en-US" sz="2000" dirty="0" smtClean="0"/>
              <a:t>Ex. </a:t>
            </a:r>
            <a:r>
              <a:rPr lang="en-US" altLang="en-US" sz="2000" dirty="0"/>
              <a:t>The culture of Nissan and Sony versus the Japanese culture</a:t>
            </a:r>
          </a:p>
          <a:p>
            <a:pPr eaLnBrk="1" hangingPunct="1">
              <a:buFont typeface="Wingdings" panose="05000000000000000000" pitchFamily="2" charset="2"/>
              <a:buNone/>
            </a:pPr>
            <a:r>
              <a:rPr lang="en-US" altLang="en-US" sz="2200" dirty="0" smtClean="0"/>
              <a:t>Individual culture</a:t>
            </a:r>
          </a:p>
          <a:p>
            <a:pPr eaLnBrk="1" hangingPunct="1">
              <a:buFont typeface="Wingdings" panose="05000000000000000000" pitchFamily="2" charset="2"/>
              <a:buNone/>
            </a:pPr>
            <a:r>
              <a:rPr lang="en-US" altLang="en-US" sz="2200" dirty="0" smtClean="0"/>
              <a:t>	</a:t>
            </a:r>
            <a:r>
              <a:rPr lang="en-US" altLang="en-US" sz="2000" dirty="0"/>
              <a:t>Function of different affiliations, extent of socialization, learned through experience … </a:t>
            </a:r>
          </a:p>
          <a:p>
            <a:pPr eaLnBrk="1" hangingPunct="1">
              <a:buFont typeface="Wingdings" panose="05000000000000000000" pitchFamily="2" charset="2"/>
              <a:buNone/>
            </a:pPr>
            <a:r>
              <a:rPr lang="en-US" altLang="en-US" sz="2200" dirty="0" smtClean="0"/>
              <a:t>Stereotyping vs. CQ</a:t>
            </a:r>
          </a:p>
        </p:txBody>
      </p:sp>
    </p:spTree>
    <p:extLst>
      <p:ext uri="{BB962C8B-B14F-4D97-AF65-F5344CB8AC3E}">
        <p14:creationId xmlns:p14="http://schemas.microsoft.com/office/powerpoint/2010/main" val="3213231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B9E717B1-DBCB-445C-A248-EB6131879953}" type="slidenum">
              <a:rPr lang="en-US" altLang="en-US" sz="2600">
                <a:solidFill>
                  <a:schemeClr val="bg1"/>
                </a:solidFill>
              </a:rPr>
              <a:pPr>
                <a:spcBef>
                  <a:spcPct val="0"/>
                </a:spcBef>
                <a:buClrTx/>
                <a:buSzTx/>
                <a:buFontTx/>
                <a:buNone/>
              </a:pPr>
              <a:t>2</a:t>
            </a:fld>
            <a:endParaRPr lang="en-US" altLang="en-US" sz="2600">
              <a:solidFill>
                <a:schemeClr val="bg1"/>
              </a:solidFill>
            </a:endParaRPr>
          </a:p>
        </p:txBody>
      </p:sp>
      <p:sp>
        <p:nvSpPr>
          <p:cNvPr id="10243" name="AutoShape 2"/>
          <p:cNvSpPr>
            <a:spLocks noGrp="1" noChangeArrowheads="1"/>
          </p:cNvSpPr>
          <p:nvPr>
            <p:ph type="title"/>
          </p:nvPr>
        </p:nvSpPr>
        <p:spPr>
          <a:xfrm>
            <a:off x="677334" y="609600"/>
            <a:ext cx="8596668" cy="833051"/>
          </a:xfrm>
        </p:spPr>
        <p:txBody>
          <a:bodyPr/>
          <a:lstStyle/>
          <a:p>
            <a:pPr eaLnBrk="1" hangingPunct="1"/>
            <a:r>
              <a:rPr lang="en-GB" altLang="en-US" dirty="0" smtClean="0"/>
              <a:t> Societal Culture</a:t>
            </a:r>
          </a:p>
        </p:txBody>
      </p:sp>
      <p:sp>
        <p:nvSpPr>
          <p:cNvPr id="10244" name="Rectangle 3"/>
          <p:cNvSpPr>
            <a:spLocks noGrp="1" noChangeArrowheads="1"/>
          </p:cNvSpPr>
          <p:nvPr>
            <p:ph type="body" idx="1"/>
          </p:nvPr>
        </p:nvSpPr>
        <p:spPr>
          <a:xfrm>
            <a:off x="6186196" y="1442651"/>
            <a:ext cx="3317271" cy="4781273"/>
          </a:xfrm>
        </p:spPr>
        <p:txBody>
          <a:bodyPr>
            <a:normAutofit fontScale="62500" lnSpcReduction="20000"/>
          </a:bodyPr>
          <a:lstStyle/>
          <a:p>
            <a:pPr marL="0" indent="0" eaLnBrk="1" hangingPunct="1">
              <a:lnSpc>
                <a:spcPct val="170000"/>
              </a:lnSpc>
              <a:spcBef>
                <a:spcPts val="1200"/>
              </a:spcBef>
              <a:spcAft>
                <a:spcPts val="1200"/>
              </a:spcAft>
              <a:buNone/>
            </a:pPr>
            <a:r>
              <a:rPr lang="en-US" altLang="en-US" sz="3000" b="1" dirty="0" smtClean="0"/>
              <a:t>Culture</a:t>
            </a:r>
            <a:r>
              <a:rPr lang="en-US" altLang="en-US" sz="3000" dirty="0" smtClean="0"/>
              <a:t> = set of values, beliefs and learned behaviors, shared with others in a particular society, gives a sense of belongingness and identity. Culture shapes behavior and cognition of individuals, transmitted across generation.</a:t>
            </a:r>
          </a:p>
          <a:p>
            <a:pPr eaLnBrk="1" hangingPunct="1">
              <a:lnSpc>
                <a:spcPct val="90000"/>
              </a:lnSpc>
              <a:buFont typeface="Wingdings" panose="05000000000000000000" pitchFamily="2" charset="2"/>
              <a:buChar char="n"/>
            </a:pPr>
            <a:endParaRPr lang="en-US" altLang="en-US" b="1" dirty="0" smtClean="0"/>
          </a:p>
        </p:txBody>
      </p:sp>
      <p:pic>
        <p:nvPicPr>
          <p:cNvPr id="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869" y="1442651"/>
            <a:ext cx="5449078" cy="478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0893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75635" y="712107"/>
            <a:ext cx="8316912" cy="1030288"/>
          </a:xfrm>
        </p:spPr>
        <p:txBody>
          <a:bodyPr/>
          <a:lstStyle/>
          <a:p>
            <a:pPr eaLnBrk="1" hangingPunct="1"/>
            <a:r>
              <a:rPr lang="en-US" altLang="en-US" sz="5200" dirty="0">
                <a:latin typeface="Tahoma" panose="020B0604030504040204" pitchFamily="34" charset="0"/>
              </a:rPr>
              <a:t>Interpreting Behavior</a:t>
            </a:r>
          </a:p>
        </p:txBody>
      </p:sp>
      <p:sp>
        <p:nvSpPr>
          <p:cNvPr id="16387" name="Rectangle 3"/>
          <p:cNvSpPr>
            <a:spLocks noGrp="1" noChangeArrowheads="1"/>
          </p:cNvSpPr>
          <p:nvPr>
            <p:ph type="body" sz="half" idx="1"/>
          </p:nvPr>
        </p:nvSpPr>
        <p:spPr>
          <a:xfrm>
            <a:off x="475635" y="1938338"/>
            <a:ext cx="8020050" cy="4365625"/>
          </a:xfrm>
        </p:spPr>
        <p:txBody>
          <a:bodyPr>
            <a:normAutofit lnSpcReduction="10000"/>
          </a:bodyPr>
          <a:lstStyle/>
          <a:p>
            <a:pPr marL="385763" indent="-385763"/>
            <a:r>
              <a:rPr lang="en-US" altLang="en-US" sz="2200" dirty="0"/>
              <a:t>A Chinese manager ignores the clock he received as a gift from  his European business partner.</a:t>
            </a:r>
          </a:p>
          <a:p>
            <a:pPr marL="385763" indent="-385763"/>
            <a:r>
              <a:rPr lang="en-US" altLang="en-US" sz="2200" dirty="0"/>
              <a:t>An Asian executive for a multinational company, transferred from Taiwan to the Midwest, appears aloof and autocratic to his peers.</a:t>
            </a:r>
          </a:p>
          <a:p>
            <a:pPr marL="385763" indent="-385763"/>
            <a:r>
              <a:rPr lang="en-US" altLang="en-US" sz="2200" dirty="0"/>
              <a:t>A West Coast bank embarks on a “friendly teller” campaign, but its Filipino female tellers won’t cooperate.</a:t>
            </a:r>
          </a:p>
          <a:p>
            <a:pPr marL="385763" indent="-385763"/>
            <a:r>
              <a:rPr lang="en-US" altLang="en-US" sz="2200" dirty="0"/>
              <a:t>The visiting scholar from Argentina made a comment about a colleagues weight.</a:t>
            </a:r>
          </a:p>
          <a:p>
            <a:pPr marL="385763" indent="-385763"/>
            <a:r>
              <a:rPr lang="en-US" altLang="en-US" sz="2200" dirty="0"/>
              <a:t>A business man from India, while hosted for dinner at his Kenyan counterpart’s home, leaves some of his food on his plate during dinner time.   </a:t>
            </a:r>
          </a:p>
          <a:p>
            <a:pPr marL="385763" indent="-385763"/>
            <a:endParaRPr lang="en-US" altLang="en-US" sz="2200" dirty="0"/>
          </a:p>
        </p:txBody>
      </p:sp>
    </p:spTree>
    <p:extLst>
      <p:ext uri="{BB962C8B-B14F-4D97-AF65-F5344CB8AC3E}">
        <p14:creationId xmlns:p14="http://schemas.microsoft.com/office/powerpoint/2010/main" val="1547019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117601" y="577056"/>
            <a:ext cx="6369050" cy="882650"/>
          </a:xfrm>
        </p:spPr>
        <p:txBody>
          <a:bodyPr/>
          <a:lstStyle/>
          <a:p>
            <a:pPr eaLnBrk="1" hangingPunct="1"/>
            <a:r>
              <a:rPr lang="en-US" altLang="en-US" dirty="0" smtClean="0"/>
              <a:t>Culture and Stereotyping</a:t>
            </a:r>
          </a:p>
        </p:txBody>
      </p:sp>
      <p:graphicFrame>
        <p:nvGraphicFramePr>
          <p:cNvPr id="218115" name="Group 3"/>
          <p:cNvGraphicFramePr>
            <a:graphicFrameLocks noGrp="1"/>
          </p:cNvGraphicFramePr>
          <p:nvPr>
            <p:extLst>
              <p:ext uri="{D42A27DB-BD31-4B8C-83A1-F6EECF244321}">
                <p14:modId xmlns:p14="http://schemas.microsoft.com/office/powerpoint/2010/main" val="2478488560"/>
              </p:ext>
            </p:extLst>
          </p:nvPr>
        </p:nvGraphicFramePr>
        <p:xfrm>
          <a:off x="1369818" y="1620416"/>
          <a:ext cx="6858000" cy="4038600"/>
        </p:xfrm>
        <a:graphic>
          <a:graphicData uri="http://schemas.openxmlformats.org/drawingml/2006/table">
            <a:tbl>
              <a:tblPr/>
              <a:tblGrid>
                <a:gridCol w="685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tblGrid>
              <a:tr h="6731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31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31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31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31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31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8994" name="Text Box 82"/>
          <p:cNvSpPr txBox="1">
            <a:spLocks noChangeArrowheads="1"/>
          </p:cNvSpPr>
          <p:nvPr/>
        </p:nvSpPr>
        <p:spPr bwMode="auto">
          <a:xfrm>
            <a:off x="3285930" y="5278016"/>
            <a:ext cx="2622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r>
              <a:rPr lang="en-US" altLang="en-US" sz="2400">
                <a:latin typeface="Tahoma" panose="020B0604030504040204" pitchFamily="34" charset="0"/>
              </a:rPr>
              <a:t>Norms and Values</a:t>
            </a:r>
          </a:p>
        </p:txBody>
      </p:sp>
      <p:sp>
        <p:nvSpPr>
          <p:cNvPr id="38995" name="Text Box 83"/>
          <p:cNvSpPr txBox="1">
            <a:spLocks noChangeArrowheads="1"/>
          </p:cNvSpPr>
          <p:nvPr/>
        </p:nvSpPr>
        <p:spPr bwMode="auto">
          <a:xfrm>
            <a:off x="1533330" y="4225504"/>
            <a:ext cx="990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600">
                <a:latin typeface="Tahoma" panose="020B0604030504040204" pitchFamily="34" charset="0"/>
              </a:rPr>
              <a:t>French Culture</a:t>
            </a:r>
          </a:p>
        </p:txBody>
      </p:sp>
      <p:sp>
        <p:nvSpPr>
          <p:cNvPr id="38996" name="Text Box 84"/>
          <p:cNvSpPr txBox="1">
            <a:spLocks noChangeArrowheads="1"/>
          </p:cNvSpPr>
          <p:nvPr/>
        </p:nvSpPr>
        <p:spPr bwMode="auto">
          <a:xfrm>
            <a:off x="7021319" y="4423941"/>
            <a:ext cx="1042987"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600">
                <a:latin typeface="Tahoma" panose="020B0604030504040204" pitchFamily="34" charset="0"/>
              </a:rPr>
              <a:t>American Culture</a:t>
            </a:r>
          </a:p>
        </p:txBody>
      </p:sp>
      <p:sp>
        <p:nvSpPr>
          <p:cNvPr id="38997" name="Text Box 85"/>
          <p:cNvSpPr txBox="1">
            <a:spLocks noChangeArrowheads="1"/>
          </p:cNvSpPr>
          <p:nvPr/>
        </p:nvSpPr>
        <p:spPr bwMode="auto">
          <a:xfrm>
            <a:off x="1036444" y="2001416"/>
            <a:ext cx="1984375" cy="126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600">
                <a:latin typeface="Tahoma" panose="020B0604030504040204" pitchFamily="34" charset="0"/>
              </a:rPr>
              <a:t>How the Americans </a:t>
            </a:r>
          </a:p>
          <a:p>
            <a:pPr eaLnBrk="1" hangingPunct="1">
              <a:lnSpc>
                <a:spcPct val="80000"/>
              </a:lnSpc>
              <a:spcBef>
                <a:spcPct val="0"/>
              </a:spcBef>
              <a:buClrTx/>
              <a:buSzTx/>
              <a:buFontTx/>
              <a:buNone/>
            </a:pPr>
            <a:r>
              <a:rPr lang="en-US" altLang="en-US" sz="1600">
                <a:latin typeface="Tahoma" panose="020B0604030504040204" pitchFamily="34" charset="0"/>
              </a:rPr>
              <a:t>see the French:</a:t>
            </a:r>
          </a:p>
          <a:p>
            <a:pPr eaLnBrk="1" hangingPunct="1">
              <a:lnSpc>
                <a:spcPct val="80000"/>
              </a:lnSpc>
              <a:spcBef>
                <a:spcPct val="0"/>
              </a:spcBef>
              <a:buClrTx/>
              <a:buSzTx/>
              <a:buFontTx/>
              <a:buChar char="•"/>
            </a:pPr>
            <a:r>
              <a:rPr lang="en-US" altLang="en-US" sz="1400">
                <a:latin typeface="Tahoma" panose="020B0604030504040204" pitchFamily="34" charset="0"/>
              </a:rPr>
              <a:t> </a:t>
            </a:r>
            <a:r>
              <a:rPr lang="en-US" altLang="en-US" sz="1600">
                <a:latin typeface="Tahoma" panose="020B0604030504040204" pitchFamily="34" charset="0"/>
              </a:rPr>
              <a:t>arrogant</a:t>
            </a:r>
          </a:p>
          <a:p>
            <a:pPr eaLnBrk="1" hangingPunct="1">
              <a:lnSpc>
                <a:spcPct val="80000"/>
              </a:lnSpc>
              <a:spcBef>
                <a:spcPct val="0"/>
              </a:spcBef>
              <a:buClrTx/>
              <a:buSzTx/>
              <a:buFontTx/>
              <a:buChar char="•"/>
            </a:pPr>
            <a:r>
              <a:rPr lang="en-US" altLang="en-US" sz="1600">
                <a:latin typeface="Tahoma" panose="020B0604030504040204" pitchFamily="34" charset="0"/>
              </a:rPr>
              <a:t> flamboyant</a:t>
            </a:r>
          </a:p>
          <a:p>
            <a:pPr eaLnBrk="1" hangingPunct="1">
              <a:lnSpc>
                <a:spcPct val="80000"/>
              </a:lnSpc>
              <a:spcBef>
                <a:spcPct val="0"/>
              </a:spcBef>
              <a:buClrTx/>
              <a:buSzTx/>
              <a:buFontTx/>
              <a:buChar char="•"/>
            </a:pPr>
            <a:r>
              <a:rPr lang="en-US" altLang="en-US" sz="1600">
                <a:latin typeface="Tahoma" panose="020B0604030504040204" pitchFamily="34" charset="0"/>
              </a:rPr>
              <a:t> hierarchical</a:t>
            </a:r>
          </a:p>
          <a:p>
            <a:pPr eaLnBrk="1" hangingPunct="1">
              <a:lnSpc>
                <a:spcPct val="80000"/>
              </a:lnSpc>
              <a:spcBef>
                <a:spcPct val="0"/>
              </a:spcBef>
              <a:buClrTx/>
              <a:buSzTx/>
              <a:buFontTx/>
              <a:buChar char="•"/>
            </a:pPr>
            <a:r>
              <a:rPr lang="en-US" altLang="en-US" sz="1600">
                <a:latin typeface="Tahoma" panose="020B0604030504040204" pitchFamily="34" charset="0"/>
              </a:rPr>
              <a:t> emotional</a:t>
            </a:r>
          </a:p>
        </p:txBody>
      </p:sp>
      <p:sp>
        <p:nvSpPr>
          <p:cNvPr id="38998" name="Text Box 86"/>
          <p:cNvSpPr txBox="1">
            <a:spLocks noChangeArrowheads="1"/>
          </p:cNvSpPr>
          <p:nvPr/>
        </p:nvSpPr>
        <p:spPr bwMode="auto">
          <a:xfrm>
            <a:off x="6124381" y="1868066"/>
            <a:ext cx="2005013" cy="126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600">
                <a:latin typeface="Tahoma" panose="020B0604030504040204" pitchFamily="34" charset="0"/>
              </a:rPr>
              <a:t>How the French see the Americans:</a:t>
            </a:r>
          </a:p>
          <a:p>
            <a:pPr eaLnBrk="1" hangingPunct="1">
              <a:lnSpc>
                <a:spcPct val="80000"/>
              </a:lnSpc>
              <a:spcBef>
                <a:spcPct val="0"/>
              </a:spcBef>
              <a:buClrTx/>
              <a:buSzTx/>
              <a:buFontTx/>
              <a:buChar char="•"/>
            </a:pPr>
            <a:r>
              <a:rPr lang="en-US" altLang="en-US" sz="1400">
                <a:latin typeface="Tahoma" panose="020B0604030504040204" pitchFamily="34" charset="0"/>
              </a:rPr>
              <a:t> </a:t>
            </a:r>
            <a:r>
              <a:rPr lang="en-US" altLang="en-US" sz="1600">
                <a:latin typeface="Tahoma" panose="020B0604030504040204" pitchFamily="34" charset="0"/>
              </a:rPr>
              <a:t>naive</a:t>
            </a:r>
          </a:p>
          <a:p>
            <a:pPr eaLnBrk="1" hangingPunct="1">
              <a:lnSpc>
                <a:spcPct val="80000"/>
              </a:lnSpc>
              <a:spcBef>
                <a:spcPct val="0"/>
              </a:spcBef>
              <a:buClrTx/>
              <a:buSzTx/>
              <a:buFontTx/>
              <a:buChar char="•"/>
            </a:pPr>
            <a:r>
              <a:rPr lang="en-US" altLang="en-US" sz="1600">
                <a:latin typeface="Tahoma" panose="020B0604030504040204" pitchFamily="34" charset="0"/>
              </a:rPr>
              <a:t> aggressive</a:t>
            </a:r>
          </a:p>
          <a:p>
            <a:pPr eaLnBrk="1" hangingPunct="1">
              <a:lnSpc>
                <a:spcPct val="80000"/>
              </a:lnSpc>
              <a:spcBef>
                <a:spcPct val="0"/>
              </a:spcBef>
              <a:buClrTx/>
              <a:buSzTx/>
              <a:buFontTx/>
              <a:buChar char="•"/>
            </a:pPr>
            <a:r>
              <a:rPr lang="en-US" altLang="en-US" sz="1600">
                <a:latin typeface="Tahoma" panose="020B0604030504040204" pitchFamily="34" charset="0"/>
              </a:rPr>
              <a:t> unprincipled</a:t>
            </a:r>
          </a:p>
          <a:p>
            <a:pPr eaLnBrk="1" hangingPunct="1">
              <a:lnSpc>
                <a:spcPct val="80000"/>
              </a:lnSpc>
              <a:spcBef>
                <a:spcPct val="0"/>
              </a:spcBef>
              <a:buClrTx/>
              <a:buSzTx/>
              <a:buFontTx/>
              <a:buChar char="•"/>
            </a:pPr>
            <a:r>
              <a:rPr lang="en-US" altLang="en-US" sz="1600">
                <a:latin typeface="Tahoma" panose="020B0604030504040204" pitchFamily="34" charset="0"/>
              </a:rPr>
              <a:t> workaholic</a:t>
            </a:r>
          </a:p>
        </p:txBody>
      </p:sp>
      <p:sp>
        <p:nvSpPr>
          <p:cNvPr id="38999" name="Freeform 87"/>
          <p:cNvSpPr>
            <a:spLocks/>
          </p:cNvSpPr>
          <p:nvPr/>
        </p:nvSpPr>
        <p:spPr bwMode="auto">
          <a:xfrm>
            <a:off x="1761930" y="2001416"/>
            <a:ext cx="4953000" cy="3276600"/>
          </a:xfrm>
          <a:custGeom>
            <a:avLst/>
            <a:gdLst>
              <a:gd name="T0" fmla="*/ 0 w 2992"/>
              <a:gd name="T1" fmla="*/ 2147483646 h 1118"/>
              <a:gd name="T2" fmla="*/ 2147483646 w 2992"/>
              <a:gd name="T3" fmla="*/ 2147483646 h 1118"/>
              <a:gd name="T4" fmla="*/ 2147483646 w 2992"/>
              <a:gd name="T5" fmla="*/ 2147483646 h 1118"/>
              <a:gd name="T6" fmla="*/ 2147483646 w 2992"/>
              <a:gd name="T7" fmla="*/ 2147483646 h 1118"/>
              <a:gd name="T8" fmla="*/ 2147483646 w 2992"/>
              <a:gd name="T9" fmla="*/ 2147483646 h 1118"/>
              <a:gd name="T10" fmla="*/ 2147483646 w 2992"/>
              <a:gd name="T11" fmla="*/ 2147483646 h 1118"/>
              <a:gd name="T12" fmla="*/ 2147483646 w 2992"/>
              <a:gd name="T13" fmla="*/ 2147483646 h 1118"/>
              <a:gd name="T14" fmla="*/ 2147483646 w 2992"/>
              <a:gd name="T15" fmla="*/ 2147483646 h 1118"/>
              <a:gd name="T16" fmla="*/ 2147483646 w 2992"/>
              <a:gd name="T17" fmla="*/ 2147483646 h 1118"/>
              <a:gd name="T18" fmla="*/ 2147483646 w 2992"/>
              <a:gd name="T19" fmla="*/ 2147483646 h 1118"/>
              <a:gd name="T20" fmla="*/ 2147483646 w 2992"/>
              <a:gd name="T21" fmla="*/ 2147483646 h 1118"/>
              <a:gd name="T22" fmla="*/ 2147483646 w 2992"/>
              <a:gd name="T23" fmla="*/ 2147483646 h 1118"/>
              <a:gd name="T24" fmla="*/ 2147483646 w 2992"/>
              <a:gd name="T25" fmla="*/ 2147483646 h 1118"/>
              <a:gd name="T26" fmla="*/ 2147483646 w 2992"/>
              <a:gd name="T27" fmla="*/ 2147483646 h 1118"/>
              <a:gd name="T28" fmla="*/ 2147483646 w 2992"/>
              <a:gd name="T29" fmla="*/ 2147483646 h 1118"/>
              <a:gd name="T30" fmla="*/ 2147483646 w 2992"/>
              <a:gd name="T31" fmla="*/ 2147483646 h 1118"/>
              <a:gd name="T32" fmla="*/ 2147483646 w 2992"/>
              <a:gd name="T33" fmla="*/ 2147483646 h 1118"/>
              <a:gd name="T34" fmla="*/ 2147483646 w 2992"/>
              <a:gd name="T35" fmla="*/ 2147483646 h 1118"/>
              <a:gd name="T36" fmla="*/ 2147483646 w 2992"/>
              <a:gd name="T37" fmla="*/ 2147483646 h 1118"/>
              <a:gd name="T38" fmla="*/ 2147483646 w 2992"/>
              <a:gd name="T39" fmla="*/ 2147483646 h 1118"/>
              <a:gd name="T40" fmla="*/ 2147483646 w 2992"/>
              <a:gd name="T41" fmla="*/ 2147483646 h 1118"/>
              <a:gd name="T42" fmla="*/ 2147483646 w 2992"/>
              <a:gd name="T43" fmla="*/ 2147483646 h 1118"/>
              <a:gd name="T44" fmla="*/ 2147483646 w 2992"/>
              <a:gd name="T45" fmla="*/ 2147483646 h 1118"/>
              <a:gd name="T46" fmla="*/ 2147483646 w 2992"/>
              <a:gd name="T47" fmla="*/ 2147483646 h 1118"/>
              <a:gd name="T48" fmla="*/ 2147483646 w 2992"/>
              <a:gd name="T49" fmla="*/ 2147483646 h 1118"/>
              <a:gd name="T50" fmla="*/ 2147483646 w 2992"/>
              <a:gd name="T51" fmla="*/ 2147483646 h 11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992" h="1118">
                <a:moveTo>
                  <a:pt x="0" y="1103"/>
                </a:moveTo>
                <a:cubicBezTo>
                  <a:pt x="40" y="1090"/>
                  <a:pt x="258" y="1097"/>
                  <a:pt x="277" y="1096"/>
                </a:cubicBezTo>
                <a:cubicBezTo>
                  <a:pt x="327" y="1078"/>
                  <a:pt x="383" y="1058"/>
                  <a:pt x="426" y="1028"/>
                </a:cubicBezTo>
                <a:cubicBezTo>
                  <a:pt x="460" y="1004"/>
                  <a:pt x="493" y="973"/>
                  <a:pt x="524" y="946"/>
                </a:cubicBezTo>
                <a:cubicBezTo>
                  <a:pt x="591" y="889"/>
                  <a:pt x="508" y="954"/>
                  <a:pt x="561" y="901"/>
                </a:cubicBezTo>
                <a:cubicBezTo>
                  <a:pt x="588" y="874"/>
                  <a:pt x="618" y="847"/>
                  <a:pt x="651" y="826"/>
                </a:cubicBezTo>
                <a:cubicBezTo>
                  <a:pt x="670" y="798"/>
                  <a:pt x="695" y="785"/>
                  <a:pt x="718" y="759"/>
                </a:cubicBezTo>
                <a:cubicBezTo>
                  <a:pt x="768" y="702"/>
                  <a:pt x="821" y="646"/>
                  <a:pt x="868" y="587"/>
                </a:cubicBezTo>
                <a:cubicBezTo>
                  <a:pt x="951" y="482"/>
                  <a:pt x="1022" y="368"/>
                  <a:pt x="1107" y="265"/>
                </a:cubicBezTo>
                <a:cubicBezTo>
                  <a:pt x="1140" y="224"/>
                  <a:pt x="1182" y="167"/>
                  <a:pt x="1227" y="138"/>
                </a:cubicBezTo>
                <a:cubicBezTo>
                  <a:pt x="1274" y="69"/>
                  <a:pt x="1350" y="24"/>
                  <a:pt x="1429" y="3"/>
                </a:cubicBezTo>
                <a:cubicBezTo>
                  <a:pt x="1463" y="5"/>
                  <a:pt x="1562" y="0"/>
                  <a:pt x="1608" y="26"/>
                </a:cubicBezTo>
                <a:cubicBezTo>
                  <a:pt x="1689" y="72"/>
                  <a:pt x="1624" y="38"/>
                  <a:pt x="1676" y="78"/>
                </a:cubicBezTo>
                <a:cubicBezTo>
                  <a:pt x="1690" y="89"/>
                  <a:pt x="1720" y="108"/>
                  <a:pt x="1720" y="108"/>
                </a:cubicBezTo>
                <a:cubicBezTo>
                  <a:pt x="1736" y="133"/>
                  <a:pt x="1780" y="175"/>
                  <a:pt x="1780" y="175"/>
                </a:cubicBezTo>
                <a:cubicBezTo>
                  <a:pt x="1811" y="265"/>
                  <a:pt x="1882" y="332"/>
                  <a:pt x="1937" y="407"/>
                </a:cubicBezTo>
                <a:cubicBezTo>
                  <a:pt x="1967" y="494"/>
                  <a:pt x="2046" y="528"/>
                  <a:pt x="2102" y="594"/>
                </a:cubicBezTo>
                <a:cubicBezTo>
                  <a:pt x="2116" y="610"/>
                  <a:pt x="2125" y="631"/>
                  <a:pt x="2139" y="647"/>
                </a:cubicBezTo>
                <a:cubicBezTo>
                  <a:pt x="2177" y="689"/>
                  <a:pt x="2219" y="719"/>
                  <a:pt x="2259" y="759"/>
                </a:cubicBezTo>
                <a:cubicBezTo>
                  <a:pt x="2298" y="798"/>
                  <a:pt x="2355" y="825"/>
                  <a:pt x="2394" y="864"/>
                </a:cubicBezTo>
                <a:cubicBezTo>
                  <a:pt x="2434" y="904"/>
                  <a:pt x="2481" y="936"/>
                  <a:pt x="2528" y="968"/>
                </a:cubicBezTo>
                <a:cubicBezTo>
                  <a:pt x="2537" y="974"/>
                  <a:pt x="2549" y="976"/>
                  <a:pt x="2558" y="983"/>
                </a:cubicBezTo>
                <a:cubicBezTo>
                  <a:pt x="2577" y="999"/>
                  <a:pt x="2587" y="1028"/>
                  <a:pt x="2611" y="1036"/>
                </a:cubicBezTo>
                <a:cubicBezTo>
                  <a:pt x="2646" y="1047"/>
                  <a:pt x="2675" y="1067"/>
                  <a:pt x="2708" y="1081"/>
                </a:cubicBezTo>
                <a:cubicBezTo>
                  <a:pt x="2761" y="1103"/>
                  <a:pt x="2831" y="1110"/>
                  <a:pt x="2887" y="1118"/>
                </a:cubicBezTo>
                <a:cubicBezTo>
                  <a:pt x="2922" y="1115"/>
                  <a:pt x="2992" y="1110"/>
                  <a:pt x="2992" y="1110"/>
                </a:cubicBezTo>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000" name="Freeform 88"/>
          <p:cNvSpPr>
            <a:spLocks/>
          </p:cNvSpPr>
          <p:nvPr/>
        </p:nvSpPr>
        <p:spPr bwMode="auto">
          <a:xfrm>
            <a:off x="2676330" y="2001416"/>
            <a:ext cx="5105400" cy="3276600"/>
          </a:xfrm>
          <a:custGeom>
            <a:avLst/>
            <a:gdLst>
              <a:gd name="T0" fmla="*/ 0 w 2992"/>
              <a:gd name="T1" fmla="*/ 2147483646 h 1118"/>
              <a:gd name="T2" fmla="*/ 2147483646 w 2992"/>
              <a:gd name="T3" fmla="*/ 2147483646 h 1118"/>
              <a:gd name="T4" fmla="*/ 2147483646 w 2992"/>
              <a:gd name="T5" fmla="*/ 2147483646 h 1118"/>
              <a:gd name="T6" fmla="*/ 2147483646 w 2992"/>
              <a:gd name="T7" fmla="*/ 2147483646 h 1118"/>
              <a:gd name="T8" fmla="*/ 2147483646 w 2992"/>
              <a:gd name="T9" fmla="*/ 2147483646 h 1118"/>
              <a:gd name="T10" fmla="*/ 2147483646 w 2992"/>
              <a:gd name="T11" fmla="*/ 2147483646 h 1118"/>
              <a:gd name="T12" fmla="*/ 2147483646 w 2992"/>
              <a:gd name="T13" fmla="*/ 2147483646 h 1118"/>
              <a:gd name="T14" fmla="*/ 2147483646 w 2992"/>
              <a:gd name="T15" fmla="*/ 2147483646 h 1118"/>
              <a:gd name="T16" fmla="*/ 2147483646 w 2992"/>
              <a:gd name="T17" fmla="*/ 2147483646 h 1118"/>
              <a:gd name="T18" fmla="*/ 2147483646 w 2992"/>
              <a:gd name="T19" fmla="*/ 2147483646 h 1118"/>
              <a:gd name="T20" fmla="*/ 2147483646 w 2992"/>
              <a:gd name="T21" fmla="*/ 2147483646 h 1118"/>
              <a:gd name="T22" fmla="*/ 2147483646 w 2992"/>
              <a:gd name="T23" fmla="*/ 2147483646 h 1118"/>
              <a:gd name="T24" fmla="*/ 2147483646 w 2992"/>
              <a:gd name="T25" fmla="*/ 2147483646 h 1118"/>
              <a:gd name="T26" fmla="*/ 2147483646 w 2992"/>
              <a:gd name="T27" fmla="*/ 2147483646 h 1118"/>
              <a:gd name="T28" fmla="*/ 2147483646 w 2992"/>
              <a:gd name="T29" fmla="*/ 2147483646 h 1118"/>
              <a:gd name="T30" fmla="*/ 2147483646 w 2992"/>
              <a:gd name="T31" fmla="*/ 2147483646 h 1118"/>
              <a:gd name="T32" fmla="*/ 2147483646 w 2992"/>
              <a:gd name="T33" fmla="*/ 2147483646 h 1118"/>
              <a:gd name="T34" fmla="*/ 2147483646 w 2992"/>
              <a:gd name="T35" fmla="*/ 2147483646 h 1118"/>
              <a:gd name="T36" fmla="*/ 2147483646 w 2992"/>
              <a:gd name="T37" fmla="*/ 2147483646 h 1118"/>
              <a:gd name="T38" fmla="*/ 2147483646 w 2992"/>
              <a:gd name="T39" fmla="*/ 2147483646 h 1118"/>
              <a:gd name="T40" fmla="*/ 2147483646 w 2992"/>
              <a:gd name="T41" fmla="*/ 2147483646 h 1118"/>
              <a:gd name="T42" fmla="*/ 2147483646 w 2992"/>
              <a:gd name="T43" fmla="*/ 2147483646 h 1118"/>
              <a:gd name="T44" fmla="*/ 2147483646 w 2992"/>
              <a:gd name="T45" fmla="*/ 2147483646 h 1118"/>
              <a:gd name="T46" fmla="*/ 2147483646 w 2992"/>
              <a:gd name="T47" fmla="*/ 2147483646 h 1118"/>
              <a:gd name="T48" fmla="*/ 2147483646 w 2992"/>
              <a:gd name="T49" fmla="*/ 2147483646 h 1118"/>
              <a:gd name="T50" fmla="*/ 2147483646 w 2992"/>
              <a:gd name="T51" fmla="*/ 2147483646 h 11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992" h="1118">
                <a:moveTo>
                  <a:pt x="0" y="1103"/>
                </a:moveTo>
                <a:cubicBezTo>
                  <a:pt x="40" y="1090"/>
                  <a:pt x="258" y="1097"/>
                  <a:pt x="277" y="1096"/>
                </a:cubicBezTo>
                <a:cubicBezTo>
                  <a:pt x="327" y="1078"/>
                  <a:pt x="383" y="1058"/>
                  <a:pt x="426" y="1028"/>
                </a:cubicBezTo>
                <a:cubicBezTo>
                  <a:pt x="460" y="1004"/>
                  <a:pt x="493" y="973"/>
                  <a:pt x="524" y="946"/>
                </a:cubicBezTo>
                <a:cubicBezTo>
                  <a:pt x="591" y="889"/>
                  <a:pt x="508" y="954"/>
                  <a:pt x="561" y="901"/>
                </a:cubicBezTo>
                <a:cubicBezTo>
                  <a:pt x="588" y="874"/>
                  <a:pt x="618" y="847"/>
                  <a:pt x="651" y="826"/>
                </a:cubicBezTo>
                <a:cubicBezTo>
                  <a:pt x="670" y="798"/>
                  <a:pt x="695" y="785"/>
                  <a:pt x="718" y="759"/>
                </a:cubicBezTo>
                <a:cubicBezTo>
                  <a:pt x="768" y="702"/>
                  <a:pt x="821" y="646"/>
                  <a:pt x="868" y="587"/>
                </a:cubicBezTo>
                <a:cubicBezTo>
                  <a:pt x="951" y="482"/>
                  <a:pt x="1022" y="368"/>
                  <a:pt x="1107" y="265"/>
                </a:cubicBezTo>
                <a:cubicBezTo>
                  <a:pt x="1140" y="224"/>
                  <a:pt x="1182" y="167"/>
                  <a:pt x="1227" y="138"/>
                </a:cubicBezTo>
                <a:cubicBezTo>
                  <a:pt x="1274" y="69"/>
                  <a:pt x="1350" y="24"/>
                  <a:pt x="1429" y="3"/>
                </a:cubicBezTo>
                <a:cubicBezTo>
                  <a:pt x="1463" y="5"/>
                  <a:pt x="1562" y="0"/>
                  <a:pt x="1608" y="26"/>
                </a:cubicBezTo>
                <a:cubicBezTo>
                  <a:pt x="1689" y="72"/>
                  <a:pt x="1624" y="38"/>
                  <a:pt x="1676" y="78"/>
                </a:cubicBezTo>
                <a:cubicBezTo>
                  <a:pt x="1690" y="89"/>
                  <a:pt x="1720" y="108"/>
                  <a:pt x="1720" y="108"/>
                </a:cubicBezTo>
                <a:cubicBezTo>
                  <a:pt x="1736" y="133"/>
                  <a:pt x="1780" y="175"/>
                  <a:pt x="1780" y="175"/>
                </a:cubicBezTo>
                <a:cubicBezTo>
                  <a:pt x="1811" y="265"/>
                  <a:pt x="1882" y="332"/>
                  <a:pt x="1937" y="407"/>
                </a:cubicBezTo>
                <a:cubicBezTo>
                  <a:pt x="1967" y="494"/>
                  <a:pt x="2046" y="528"/>
                  <a:pt x="2102" y="594"/>
                </a:cubicBezTo>
                <a:cubicBezTo>
                  <a:pt x="2116" y="610"/>
                  <a:pt x="2125" y="631"/>
                  <a:pt x="2139" y="647"/>
                </a:cubicBezTo>
                <a:cubicBezTo>
                  <a:pt x="2177" y="689"/>
                  <a:pt x="2219" y="719"/>
                  <a:pt x="2259" y="759"/>
                </a:cubicBezTo>
                <a:cubicBezTo>
                  <a:pt x="2298" y="798"/>
                  <a:pt x="2355" y="825"/>
                  <a:pt x="2394" y="864"/>
                </a:cubicBezTo>
                <a:cubicBezTo>
                  <a:pt x="2434" y="904"/>
                  <a:pt x="2481" y="936"/>
                  <a:pt x="2528" y="968"/>
                </a:cubicBezTo>
                <a:cubicBezTo>
                  <a:pt x="2537" y="974"/>
                  <a:pt x="2549" y="976"/>
                  <a:pt x="2558" y="983"/>
                </a:cubicBezTo>
                <a:cubicBezTo>
                  <a:pt x="2577" y="999"/>
                  <a:pt x="2587" y="1028"/>
                  <a:pt x="2611" y="1036"/>
                </a:cubicBezTo>
                <a:cubicBezTo>
                  <a:pt x="2646" y="1047"/>
                  <a:pt x="2675" y="1067"/>
                  <a:pt x="2708" y="1081"/>
                </a:cubicBezTo>
                <a:cubicBezTo>
                  <a:pt x="2761" y="1103"/>
                  <a:pt x="2831" y="1110"/>
                  <a:pt x="2887" y="1118"/>
                </a:cubicBezTo>
                <a:cubicBezTo>
                  <a:pt x="2922" y="1115"/>
                  <a:pt x="2992" y="1110"/>
                  <a:pt x="2992" y="1110"/>
                </a:cubicBezTo>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001" name="Freeform 89" descr="40%"/>
          <p:cNvSpPr>
            <a:spLocks/>
          </p:cNvSpPr>
          <p:nvPr/>
        </p:nvSpPr>
        <p:spPr bwMode="auto">
          <a:xfrm>
            <a:off x="1357118" y="3179341"/>
            <a:ext cx="2081212" cy="2090738"/>
          </a:xfrm>
          <a:custGeom>
            <a:avLst/>
            <a:gdLst>
              <a:gd name="T0" fmla="*/ 2147483646 w 1311"/>
              <a:gd name="T1" fmla="*/ 2147483646 h 1317"/>
              <a:gd name="T2" fmla="*/ 2147483646 w 1311"/>
              <a:gd name="T3" fmla="*/ 2147483646 h 1317"/>
              <a:gd name="T4" fmla="*/ 2147483646 w 1311"/>
              <a:gd name="T5" fmla="*/ 2147483646 h 1317"/>
              <a:gd name="T6" fmla="*/ 2147483646 w 1311"/>
              <a:gd name="T7" fmla="*/ 2147483646 h 1317"/>
              <a:gd name="T8" fmla="*/ 2147483646 w 1311"/>
              <a:gd name="T9" fmla="*/ 2147483646 h 1317"/>
              <a:gd name="T10" fmla="*/ 2147483646 w 1311"/>
              <a:gd name="T11" fmla="*/ 2147483646 h 1317"/>
              <a:gd name="T12" fmla="*/ 2147483646 w 1311"/>
              <a:gd name="T13" fmla="*/ 2147483646 h 1317"/>
              <a:gd name="T14" fmla="*/ 2147483646 w 1311"/>
              <a:gd name="T15" fmla="*/ 2147483646 h 1317"/>
              <a:gd name="T16" fmla="*/ 2147483646 w 1311"/>
              <a:gd name="T17" fmla="*/ 2147483646 h 1317"/>
              <a:gd name="T18" fmla="*/ 2147483646 w 1311"/>
              <a:gd name="T19" fmla="*/ 2147483646 h 1317"/>
              <a:gd name="T20" fmla="*/ 2147483646 w 1311"/>
              <a:gd name="T21" fmla="*/ 0 h 1317"/>
              <a:gd name="T22" fmla="*/ 2147483646 w 1311"/>
              <a:gd name="T23" fmla="*/ 2147483646 h 1317"/>
              <a:gd name="T24" fmla="*/ 2147483646 w 1311"/>
              <a:gd name="T25" fmla="*/ 2147483646 h 13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11" h="1317">
                <a:moveTo>
                  <a:pt x="40" y="1317"/>
                </a:moveTo>
                <a:cubicBezTo>
                  <a:pt x="82" y="1307"/>
                  <a:pt x="0" y="1313"/>
                  <a:pt x="43" y="1310"/>
                </a:cubicBezTo>
                <a:cubicBezTo>
                  <a:pt x="234" y="1297"/>
                  <a:pt x="396" y="1273"/>
                  <a:pt x="586" y="1250"/>
                </a:cubicBezTo>
                <a:cubicBezTo>
                  <a:pt x="640" y="1243"/>
                  <a:pt x="678" y="1141"/>
                  <a:pt x="736" y="1115"/>
                </a:cubicBezTo>
                <a:cubicBezTo>
                  <a:pt x="794" y="1059"/>
                  <a:pt x="804" y="983"/>
                  <a:pt x="855" y="921"/>
                </a:cubicBezTo>
                <a:cubicBezTo>
                  <a:pt x="888" y="882"/>
                  <a:pt x="919" y="777"/>
                  <a:pt x="919" y="777"/>
                </a:cubicBezTo>
                <a:cubicBezTo>
                  <a:pt x="931" y="754"/>
                  <a:pt x="974" y="708"/>
                  <a:pt x="989" y="688"/>
                </a:cubicBezTo>
                <a:cubicBezTo>
                  <a:pt x="1002" y="668"/>
                  <a:pt x="1017" y="636"/>
                  <a:pt x="1028" y="613"/>
                </a:cubicBezTo>
                <a:cubicBezTo>
                  <a:pt x="1068" y="544"/>
                  <a:pt x="1101" y="511"/>
                  <a:pt x="1129" y="433"/>
                </a:cubicBezTo>
                <a:cubicBezTo>
                  <a:pt x="1148" y="381"/>
                  <a:pt x="1207" y="269"/>
                  <a:pt x="1207" y="269"/>
                </a:cubicBezTo>
                <a:cubicBezTo>
                  <a:pt x="1226" y="187"/>
                  <a:pt x="1268" y="72"/>
                  <a:pt x="1304" y="0"/>
                </a:cubicBezTo>
                <a:cubicBezTo>
                  <a:pt x="1308" y="327"/>
                  <a:pt x="1296" y="720"/>
                  <a:pt x="1308" y="1047"/>
                </a:cubicBezTo>
                <a:cubicBezTo>
                  <a:pt x="1311" y="1135"/>
                  <a:pt x="1277" y="1214"/>
                  <a:pt x="1277" y="1309"/>
                </a:cubicBezTo>
              </a:path>
            </a:pathLst>
          </a:custGeom>
          <a:pattFill prst="pct40">
            <a:fgClr>
              <a:srgbClr val="FFFF00"/>
            </a:fgClr>
            <a:bgClr>
              <a:srgbClr val="FFFFFF"/>
            </a:bgClr>
          </a:patt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002" name="Freeform 90" descr="40%"/>
          <p:cNvSpPr>
            <a:spLocks/>
          </p:cNvSpPr>
          <p:nvPr/>
        </p:nvSpPr>
        <p:spPr bwMode="auto">
          <a:xfrm>
            <a:off x="5983094" y="3168229"/>
            <a:ext cx="1755775" cy="2125662"/>
          </a:xfrm>
          <a:custGeom>
            <a:avLst/>
            <a:gdLst>
              <a:gd name="T0" fmla="*/ 2147483646 w 1107"/>
              <a:gd name="T1" fmla="*/ 2147483646 h 1339"/>
              <a:gd name="T2" fmla="*/ 2147483646 w 1107"/>
              <a:gd name="T3" fmla="*/ 2147483646 h 1339"/>
              <a:gd name="T4" fmla="*/ 2147483646 w 1107"/>
              <a:gd name="T5" fmla="*/ 2147483646 h 1339"/>
              <a:gd name="T6" fmla="*/ 2147483646 w 1107"/>
              <a:gd name="T7" fmla="*/ 2147483646 h 1339"/>
              <a:gd name="T8" fmla="*/ 2147483646 w 1107"/>
              <a:gd name="T9" fmla="*/ 2147483646 h 1339"/>
              <a:gd name="T10" fmla="*/ 2147483646 w 1107"/>
              <a:gd name="T11" fmla="*/ 2147483646 h 1339"/>
              <a:gd name="T12" fmla="*/ 2147483646 w 1107"/>
              <a:gd name="T13" fmla="*/ 2147483646 h 1339"/>
              <a:gd name="T14" fmla="*/ 2147483646 w 1107"/>
              <a:gd name="T15" fmla="*/ 2147483646 h 1339"/>
              <a:gd name="T16" fmla="*/ 2147483646 w 1107"/>
              <a:gd name="T17" fmla="*/ 2147483646 h 1339"/>
              <a:gd name="T18" fmla="*/ 2147483646 w 1107"/>
              <a:gd name="T19" fmla="*/ 2147483646 h 1339"/>
              <a:gd name="T20" fmla="*/ 2147483646 w 1107"/>
              <a:gd name="T21" fmla="*/ 2147483646 h 1339"/>
              <a:gd name="T22" fmla="*/ 2147483646 w 1107"/>
              <a:gd name="T23" fmla="*/ 2147483646 h 1339"/>
              <a:gd name="T24" fmla="*/ 2147483646 w 1107"/>
              <a:gd name="T25" fmla="*/ 2147483646 h 1339"/>
              <a:gd name="T26" fmla="*/ 2147483646 w 1107"/>
              <a:gd name="T27" fmla="*/ 2147483646 h 1339"/>
              <a:gd name="T28" fmla="*/ 2147483646 w 1107"/>
              <a:gd name="T29" fmla="*/ 2147483646 h 1339"/>
              <a:gd name="T30" fmla="*/ 2147483646 w 1107"/>
              <a:gd name="T31" fmla="*/ 2147483646 h 1339"/>
              <a:gd name="T32" fmla="*/ 2147483646 w 1107"/>
              <a:gd name="T33" fmla="*/ 2147483646 h 13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07" h="1339">
                <a:moveTo>
                  <a:pt x="29" y="1339"/>
                </a:moveTo>
                <a:cubicBezTo>
                  <a:pt x="39" y="1039"/>
                  <a:pt x="29" y="733"/>
                  <a:pt x="14" y="449"/>
                </a:cubicBezTo>
                <a:cubicBezTo>
                  <a:pt x="17" y="380"/>
                  <a:pt x="10" y="264"/>
                  <a:pt x="14" y="194"/>
                </a:cubicBezTo>
                <a:cubicBezTo>
                  <a:pt x="17" y="147"/>
                  <a:pt x="0" y="58"/>
                  <a:pt x="14" y="15"/>
                </a:cubicBezTo>
                <a:cubicBezTo>
                  <a:pt x="19" y="0"/>
                  <a:pt x="65" y="126"/>
                  <a:pt x="73" y="138"/>
                </a:cubicBezTo>
                <a:cubicBezTo>
                  <a:pt x="82" y="149"/>
                  <a:pt x="94" y="156"/>
                  <a:pt x="103" y="166"/>
                </a:cubicBezTo>
                <a:cubicBezTo>
                  <a:pt x="126" y="215"/>
                  <a:pt x="152" y="258"/>
                  <a:pt x="176" y="307"/>
                </a:cubicBezTo>
                <a:cubicBezTo>
                  <a:pt x="196" y="351"/>
                  <a:pt x="219" y="373"/>
                  <a:pt x="239" y="404"/>
                </a:cubicBezTo>
                <a:cubicBezTo>
                  <a:pt x="259" y="435"/>
                  <a:pt x="268" y="440"/>
                  <a:pt x="297" y="490"/>
                </a:cubicBezTo>
                <a:cubicBezTo>
                  <a:pt x="334" y="567"/>
                  <a:pt x="354" y="652"/>
                  <a:pt x="411" y="703"/>
                </a:cubicBezTo>
                <a:cubicBezTo>
                  <a:pt x="425" y="731"/>
                  <a:pt x="435" y="749"/>
                  <a:pt x="448" y="778"/>
                </a:cubicBezTo>
                <a:cubicBezTo>
                  <a:pt x="467" y="819"/>
                  <a:pt x="485" y="874"/>
                  <a:pt x="512" y="914"/>
                </a:cubicBezTo>
                <a:cubicBezTo>
                  <a:pt x="604" y="1044"/>
                  <a:pt x="475" y="823"/>
                  <a:pt x="572" y="983"/>
                </a:cubicBezTo>
                <a:cubicBezTo>
                  <a:pt x="608" y="1042"/>
                  <a:pt x="574" y="1015"/>
                  <a:pt x="624" y="1040"/>
                </a:cubicBezTo>
                <a:cubicBezTo>
                  <a:pt x="636" y="1066"/>
                  <a:pt x="666" y="1082"/>
                  <a:pt x="680" y="1107"/>
                </a:cubicBezTo>
                <a:cubicBezTo>
                  <a:pt x="707" y="1154"/>
                  <a:pt x="730" y="1198"/>
                  <a:pt x="767" y="1223"/>
                </a:cubicBezTo>
                <a:cubicBezTo>
                  <a:pt x="879" y="1300"/>
                  <a:pt x="975" y="1331"/>
                  <a:pt x="1107" y="1331"/>
                </a:cubicBezTo>
              </a:path>
            </a:pathLst>
          </a:custGeom>
          <a:pattFill prst="pct40">
            <a:fgClr>
              <a:srgbClr val="FFFF00"/>
            </a:fgClr>
            <a:bgClr>
              <a:srgbClr val="FFFFFF"/>
            </a:bgClr>
          </a:patt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extLst>
      <p:ext uri="{BB962C8B-B14F-4D97-AF65-F5344CB8AC3E}">
        <p14:creationId xmlns:p14="http://schemas.microsoft.com/office/powerpoint/2010/main" val="3081049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57673"/>
            <a:ext cx="8596668" cy="771331"/>
          </a:xfrm>
        </p:spPr>
        <p:txBody>
          <a:bodyPr/>
          <a:lstStyle/>
          <a:p>
            <a:r>
              <a:rPr lang="en-US" dirty="0" smtClean="0"/>
              <a:t>Qualities or Flaws?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140060553"/>
              </p:ext>
            </p:extLst>
          </p:nvPr>
        </p:nvGraphicFramePr>
        <p:xfrm>
          <a:off x="421292" y="1219200"/>
          <a:ext cx="9500638" cy="5201208"/>
        </p:xfrm>
        <a:graphic>
          <a:graphicData uri="http://schemas.openxmlformats.org/drawingml/2006/table">
            <a:tbl>
              <a:tblPr firstRow="1" bandRow="1">
                <a:tableStyleId>{5C22544A-7EE6-4342-B048-85BDC9FD1C3A}</a:tableStyleId>
              </a:tblPr>
              <a:tblGrid>
                <a:gridCol w="4750319">
                  <a:extLst>
                    <a:ext uri="{9D8B030D-6E8A-4147-A177-3AD203B41FA5}">
                      <a16:colId xmlns:a16="http://schemas.microsoft.com/office/drawing/2014/main" val="486666502"/>
                    </a:ext>
                  </a:extLst>
                </a:gridCol>
                <a:gridCol w="4750319">
                  <a:extLst>
                    <a:ext uri="{9D8B030D-6E8A-4147-A177-3AD203B41FA5}">
                      <a16:colId xmlns:a16="http://schemas.microsoft.com/office/drawing/2014/main" val="421194552"/>
                    </a:ext>
                  </a:extLst>
                </a:gridCol>
              </a:tblGrid>
              <a:tr h="493097">
                <a:tc>
                  <a:txBody>
                    <a:bodyPr/>
                    <a:lstStyle/>
                    <a:p>
                      <a:r>
                        <a:rPr lang="en-US" sz="1600" dirty="0" smtClean="0"/>
                        <a:t>American Qualities</a:t>
                      </a:r>
                      <a:endParaRPr lang="en-US" sz="1600" dirty="0"/>
                    </a:p>
                  </a:txBody>
                  <a:tcPr/>
                </a:tc>
                <a:tc>
                  <a:txBody>
                    <a:bodyPr/>
                    <a:lstStyle/>
                    <a:p>
                      <a:r>
                        <a:rPr lang="en-US" sz="1600" dirty="0" smtClean="0"/>
                        <a:t>Others’ Perceptions</a:t>
                      </a:r>
                      <a:endParaRPr lang="en-US" sz="1600" dirty="0"/>
                    </a:p>
                  </a:txBody>
                  <a:tcPr/>
                </a:tc>
                <a:extLst>
                  <a:ext uri="{0D108BD9-81ED-4DB2-BD59-A6C34878D82A}">
                    <a16:rowId xmlns:a16="http://schemas.microsoft.com/office/drawing/2014/main" val="485767684"/>
                  </a:ext>
                </a:extLst>
              </a:tr>
              <a:tr h="291647">
                <a:tc>
                  <a:txBody>
                    <a:bodyPr/>
                    <a:lstStyle/>
                    <a:p>
                      <a:r>
                        <a:rPr lang="en-US" sz="1600" dirty="0" smtClean="0"/>
                        <a:t>Democracy &amp; equality</a:t>
                      </a:r>
                      <a:endParaRPr lang="en-US" sz="1600" dirty="0"/>
                    </a:p>
                  </a:txBody>
                  <a:tcPr/>
                </a:tc>
                <a:tc>
                  <a:txBody>
                    <a:bodyPr/>
                    <a:lstStyle/>
                    <a:p>
                      <a:r>
                        <a:rPr lang="en-US" sz="1600" dirty="0" smtClean="0"/>
                        <a:t>Does not exist,</a:t>
                      </a:r>
                      <a:r>
                        <a:rPr lang="en-US" sz="1600" baseline="0" dirty="0" smtClean="0"/>
                        <a:t> impractical anyway (Asian)</a:t>
                      </a:r>
                      <a:endParaRPr lang="en-US" sz="1600" dirty="0"/>
                    </a:p>
                  </a:txBody>
                  <a:tcPr/>
                </a:tc>
                <a:extLst>
                  <a:ext uri="{0D108BD9-81ED-4DB2-BD59-A6C34878D82A}">
                    <a16:rowId xmlns:a16="http://schemas.microsoft.com/office/drawing/2014/main" val="2969615356"/>
                  </a:ext>
                </a:extLst>
              </a:tr>
              <a:tr h="291647">
                <a:tc>
                  <a:txBody>
                    <a:bodyPr/>
                    <a:lstStyle/>
                    <a:p>
                      <a:r>
                        <a:rPr lang="en-US" sz="1600" dirty="0" smtClean="0"/>
                        <a:t>Individualism</a:t>
                      </a:r>
                      <a:endParaRPr lang="en-US" sz="1600" dirty="0"/>
                    </a:p>
                  </a:txBody>
                  <a:tcPr/>
                </a:tc>
                <a:tc>
                  <a:txBody>
                    <a:bodyPr/>
                    <a:lstStyle/>
                    <a:p>
                      <a:r>
                        <a:rPr lang="en-US" sz="1600" dirty="0" smtClean="0"/>
                        <a:t>Lack of concern for others (Asian, Swedish)</a:t>
                      </a:r>
                    </a:p>
                  </a:txBody>
                  <a:tcPr/>
                </a:tc>
                <a:extLst>
                  <a:ext uri="{0D108BD9-81ED-4DB2-BD59-A6C34878D82A}">
                    <a16:rowId xmlns:a16="http://schemas.microsoft.com/office/drawing/2014/main" val="1965771831"/>
                  </a:ext>
                </a:extLst>
              </a:tr>
              <a:tr h="291647">
                <a:tc>
                  <a:txBody>
                    <a:bodyPr/>
                    <a:lstStyle/>
                    <a:p>
                      <a:r>
                        <a:rPr lang="en-US" sz="1600" dirty="0" smtClean="0"/>
                        <a:t>Competitiveness</a:t>
                      </a:r>
                      <a:endParaRPr lang="en-US" sz="1600" dirty="0"/>
                    </a:p>
                  </a:txBody>
                  <a:tcPr/>
                </a:tc>
                <a:tc>
                  <a:txBody>
                    <a:bodyPr/>
                    <a:lstStyle/>
                    <a:p>
                      <a:r>
                        <a:rPr lang="en-US" sz="1600" dirty="0" smtClean="0"/>
                        <a:t>Aggressiveness (French)</a:t>
                      </a:r>
                      <a:endParaRPr lang="en-US" sz="1600" dirty="0"/>
                    </a:p>
                  </a:txBody>
                  <a:tcPr/>
                </a:tc>
                <a:extLst>
                  <a:ext uri="{0D108BD9-81ED-4DB2-BD59-A6C34878D82A}">
                    <a16:rowId xmlns:a16="http://schemas.microsoft.com/office/drawing/2014/main" val="1167442112"/>
                  </a:ext>
                </a:extLst>
              </a:tr>
              <a:tr h="291647">
                <a:tc>
                  <a:txBody>
                    <a:bodyPr/>
                    <a:lstStyle/>
                    <a:p>
                      <a:r>
                        <a:rPr lang="en-US" sz="1600" dirty="0" smtClean="0"/>
                        <a:t>Speedy decisions</a:t>
                      </a:r>
                      <a:endParaRPr lang="en-US" sz="1600" dirty="0"/>
                    </a:p>
                  </a:txBody>
                  <a:tcPr/>
                </a:tc>
                <a:tc>
                  <a:txBody>
                    <a:bodyPr/>
                    <a:lstStyle/>
                    <a:p>
                      <a:r>
                        <a:rPr lang="en-US" sz="1600" dirty="0" smtClean="0"/>
                        <a:t>Rushed (Japanese, Chinese)</a:t>
                      </a:r>
                      <a:endParaRPr lang="en-US" sz="1600" dirty="0"/>
                    </a:p>
                  </a:txBody>
                  <a:tcPr/>
                </a:tc>
                <a:extLst>
                  <a:ext uri="{0D108BD9-81ED-4DB2-BD59-A6C34878D82A}">
                    <a16:rowId xmlns:a16="http://schemas.microsoft.com/office/drawing/2014/main" val="2323534745"/>
                  </a:ext>
                </a:extLst>
              </a:tr>
              <a:tr h="291647">
                <a:tc>
                  <a:txBody>
                    <a:bodyPr/>
                    <a:lstStyle/>
                    <a:p>
                      <a:r>
                        <a:rPr lang="en-US" sz="1600" dirty="0" smtClean="0"/>
                        <a:t>Frank, direct</a:t>
                      </a:r>
                      <a:endParaRPr lang="en-US" sz="1600" dirty="0"/>
                    </a:p>
                  </a:txBody>
                  <a:tcPr/>
                </a:tc>
                <a:tc>
                  <a:txBody>
                    <a:bodyPr/>
                    <a:lstStyle/>
                    <a:p>
                      <a:r>
                        <a:rPr lang="en-US" sz="1600" dirty="0" smtClean="0"/>
                        <a:t>Rude (Japanese, French)</a:t>
                      </a:r>
                      <a:endParaRPr lang="en-US" sz="1600" dirty="0"/>
                    </a:p>
                  </a:txBody>
                  <a:tcPr/>
                </a:tc>
                <a:extLst>
                  <a:ext uri="{0D108BD9-81ED-4DB2-BD59-A6C34878D82A}">
                    <a16:rowId xmlns:a16="http://schemas.microsoft.com/office/drawing/2014/main" val="2967873162"/>
                  </a:ext>
                </a:extLst>
              </a:tr>
              <a:tr h="291647">
                <a:tc>
                  <a:txBody>
                    <a:bodyPr/>
                    <a:lstStyle/>
                    <a:p>
                      <a:r>
                        <a:rPr lang="en-US" sz="1600" dirty="0" smtClean="0"/>
                        <a:t>Optimism</a:t>
                      </a:r>
                      <a:endParaRPr lang="en-US" sz="1600" dirty="0"/>
                    </a:p>
                  </a:txBody>
                  <a:tcPr/>
                </a:tc>
                <a:tc>
                  <a:txBody>
                    <a:bodyPr/>
                    <a:lstStyle/>
                    <a:p>
                      <a:r>
                        <a:rPr lang="en-US" sz="1600" dirty="0" smtClean="0"/>
                        <a:t>Lack of realism (Scandinavians)</a:t>
                      </a:r>
                      <a:endParaRPr lang="en-US" sz="1600" dirty="0"/>
                    </a:p>
                  </a:txBody>
                  <a:tcPr/>
                </a:tc>
                <a:extLst>
                  <a:ext uri="{0D108BD9-81ED-4DB2-BD59-A6C34878D82A}">
                    <a16:rowId xmlns:a16="http://schemas.microsoft.com/office/drawing/2014/main" val="1845472313"/>
                  </a:ext>
                </a:extLst>
              </a:tr>
              <a:tr h="291647">
                <a:tc>
                  <a:txBody>
                    <a:bodyPr/>
                    <a:lstStyle/>
                    <a:p>
                      <a:r>
                        <a:rPr lang="en-US" sz="1600" dirty="0" smtClean="0"/>
                        <a:t>Seek change and improvement</a:t>
                      </a:r>
                      <a:endParaRPr lang="en-US" sz="1600" dirty="0"/>
                    </a:p>
                  </a:txBody>
                  <a:tcPr/>
                </a:tc>
                <a:tc>
                  <a:txBody>
                    <a:bodyPr/>
                    <a:lstStyle/>
                    <a:p>
                      <a:r>
                        <a:rPr lang="en-US" sz="1600" dirty="0" smtClean="0"/>
                        <a:t>Lack of protection for status quo (Saudi)</a:t>
                      </a:r>
                      <a:endParaRPr lang="en-US" sz="1600" dirty="0"/>
                    </a:p>
                  </a:txBody>
                  <a:tcPr/>
                </a:tc>
                <a:extLst>
                  <a:ext uri="{0D108BD9-81ED-4DB2-BD59-A6C34878D82A}">
                    <a16:rowId xmlns:a16="http://schemas.microsoft.com/office/drawing/2014/main" val="1586693249"/>
                  </a:ext>
                </a:extLst>
              </a:tr>
              <a:tr h="399326">
                <a:tc>
                  <a:txBody>
                    <a:bodyPr/>
                    <a:lstStyle/>
                    <a:p>
                      <a:r>
                        <a:rPr lang="en-US" sz="1600" dirty="0" smtClean="0"/>
                        <a:t>Results oriented</a:t>
                      </a:r>
                      <a:endParaRPr lang="en-US" sz="1600" dirty="0"/>
                    </a:p>
                  </a:txBody>
                  <a:tcPr/>
                </a:tc>
                <a:tc>
                  <a:txBody>
                    <a:bodyPr/>
                    <a:lstStyle/>
                    <a:p>
                      <a:r>
                        <a:rPr lang="en-US" sz="1600" dirty="0" smtClean="0"/>
                        <a:t>Lack in people orientation (Italian, Asian)</a:t>
                      </a:r>
                      <a:endParaRPr lang="en-US" sz="1600" dirty="0"/>
                    </a:p>
                  </a:txBody>
                  <a:tcPr/>
                </a:tc>
                <a:extLst>
                  <a:ext uri="{0D108BD9-81ED-4DB2-BD59-A6C34878D82A}">
                    <a16:rowId xmlns:a16="http://schemas.microsoft.com/office/drawing/2014/main" val="1062899977"/>
                  </a:ext>
                </a:extLst>
              </a:tr>
              <a:tr h="291647">
                <a:tc>
                  <a:txBody>
                    <a:bodyPr/>
                    <a:lstStyle/>
                    <a:p>
                      <a:r>
                        <a:rPr lang="en-US" sz="1600" dirty="0" smtClean="0"/>
                        <a:t>Self-confidence</a:t>
                      </a:r>
                      <a:endParaRPr lang="en-US" sz="1600" dirty="0"/>
                    </a:p>
                  </a:txBody>
                  <a:tcPr/>
                </a:tc>
                <a:tc>
                  <a:txBody>
                    <a:bodyPr/>
                    <a:lstStyle/>
                    <a:p>
                      <a:r>
                        <a:rPr lang="en-US" sz="1600" dirty="0" smtClean="0"/>
                        <a:t>Arrogant</a:t>
                      </a:r>
                      <a:r>
                        <a:rPr lang="en-US" sz="1600" baseline="0" dirty="0" smtClean="0"/>
                        <a:t> (South American, Arabs)</a:t>
                      </a:r>
                      <a:endParaRPr lang="en-US" sz="1600" dirty="0"/>
                    </a:p>
                  </a:txBody>
                  <a:tcPr/>
                </a:tc>
                <a:extLst>
                  <a:ext uri="{0D108BD9-81ED-4DB2-BD59-A6C34878D82A}">
                    <a16:rowId xmlns:a16="http://schemas.microsoft.com/office/drawing/2014/main" val="2035597070"/>
                  </a:ext>
                </a:extLst>
              </a:tr>
              <a:tr h="291647">
                <a:tc>
                  <a:txBody>
                    <a:bodyPr/>
                    <a:lstStyle/>
                    <a:p>
                      <a:r>
                        <a:rPr lang="en-US" sz="1600" dirty="0" smtClean="0"/>
                        <a:t>Informal, smiling</a:t>
                      </a:r>
                      <a:endParaRPr lang="en-US" sz="1600" dirty="0"/>
                    </a:p>
                  </a:txBody>
                  <a:tcPr/>
                </a:tc>
                <a:tc>
                  <a:txBody>
                    <a:bodyPr/>
                    <a:lstStyle/>
                    <a:p>
                      <a:r>
                        <a:rPr lang="en-US" sz="1600" dirty="0" smtClean="0"/>
                        <a:t>Lack</a:t>
                      </a:r>
                      <a:r>
                        <a:rPr lang="en-US" sz="1600" baseline="0" dirty="0" smtClean="0"/>
                        <a:t> of respect, insincere (German, French)</a:t>
                      </a:r>
                      <a:endParaRPr lang="en-US" sz="1600" dirty="0"/>
                    </a:p>
                  </a:txBody>
                  <a:tcPr/>
                </a:tc>
                <a:extLst>
                  <a:ext uri="{0D108BD9-81ED-4DB2-BD59-A6C34878D82A}">
                    <a16:rowId xmlns:a16="http://schemas.microsoft.com/office/drawing/2014/main" val="3226241620"/>
                  </a:ext>
                </a:extLst>
              </a:tr>
              <a:tr h="291647">
                <a:tc>
                  <a:txBody>
                    <a:bodyPr/>
                    <a:lstStyle/>
                    <a:p>
                      <a:r>
                        <a:rPr lang="en-US" sz="1600" dirty="0" smtClean="0"/>
                        <a:t>Future orientation</a:t>
                      </a:r>
                      <a:endParaRPr lang="en-US" sz="1600" dirty="0"/>
                    </a:p>
                  </a:txBody>
                  <a:tcPr/>
                </a:tc>
                <a:tc>
                  <a:txBody>
                    <a:bodyPr/>
                    <a:lstStyle/>
                    <a:p>
                      <a:r>
                        <a:rPr lang="en-US" sz="1600" dirty="0" smtClean="0"/>
                        <a:t>Disregard for past, tradition</a:t>
                      </a:r>
                      <a:endParaRPr lang="en-US" sz="1600" dirty="0"/>
                    </a:p>
                  </a:txBody>
                  <a:tcPr/>
                </a:tc>
                <a:extLst>
                  <a:ext uri="{0D108BD9-81ED-4DB2-BD59-A6C34878D82A}">
                    <a16:rowId xmlns:a16="http://schemas.microsoft.com/office/drawing/2014/main" val="1794716356"/>
                  </a:ext>
                </a:extLst>
              </a:tr>
              <a:tr h="291647">
                <a:tc>
                  <a:txBody>
                    <a:bodyPr/>
                    <a:lstStyle/>
                    <a:p>
                      <a:r>
                        <a:rPr lang="en-US" sz="1600" dirty="0" smtClean="0"/>
                        <a:t>Defends</a:t>
                      </a:r>
                      <a:r>
                        <a:rPr lang="en-US" sz="1600" baseline="0" dirty="0" smtClean="0"/>
                        <a:t> democracy &amp; free trade</a:t>
                      </a:r>
                      <a:endParaRPr lang="en-US" sz="1600" dirty="0"/>
                    </a:p>
                  </a:txBody>
                  <a:tcPr/>
                </a:tc>
                <a:tc>
                  <a:txBody>
                    <a:bodyPr/>
                    <a:lstStyle/>
                    <a:p>
                      <a:r>
                        <a:rPr lang="en-US" sz="1600" dirty="0" smtClean="0"/>
                        <a:t>Defends American interests (Russian,</a:t>
                      </a:r>
                      <a:r>
                        <a:rPr lang="en-US" sz="1600" baseline="0" dirty="0" smtClean="0"/>
                        <a:t> Arab)</a:t>
                      </a:r>
                      <a:endParaRPr lang="en-US" sz="1600" dirty="0"/>
                    </a:p>
                  </a:txBody>
                  <a:tcPr/>
                </a:tc>
                <a:extLst>
                  <a:ext uri="{0D108BD9-81ED-4DB2-BD59-A6C34878D82A}">
                    <a16:rowId xmlns:a16="http://schemas.microsoft.com/office/drawing/2014/main" val="3747940857"/>
                  </a:ext>
                </a:extLst>
              </a:tr>
              <a:tr h="620705">
                <a:tc gridSpan="2">
                  <a:txBody>
                    <a:bodyPr/>
                    <a:lstStyle/>
                    <a:p>
                      <a:r>
                        <a:rPr lang="en-US" sz="1600" b="1" dirty="0" smtClean="0"/>
                        <a:t>Sometimes, what we</a:t>
                      </a:r>
                      <a:r>
                        <a:rPr lang="en-US" sz="1600" b="1" baseline="0" dirty="0" smtClean="0"/>
                        <a:t> see as a quality or strength, others perceive as a major flaw, consider implications for cross-cultural negotiations and interactions.</a:t>
                      </a:r>
                      <a:endParaRPr lang="en-US" sz="1600" b="1" dirty="0"/>
                    </a:p>
                  </a:txBody>
                  <a:tcPr/>
                </a:tc>
                <a:tc hMerge="1">
                  <a:txBody>
                    <a:bodyPr/>
                    <a:lstStyle/>
                    <a:p>
                      <a:endParaRPr lang="en-US" sz="1600" dirty="0"/>
                    </a:p>
                  </a:txBody>
                  <a:tcPr/>
                </a:tc>
                <a:extLst>
                  <a:ext uri="{0D108BD9-81ED-4DB2-BD59-A6C34878D82A}">
                    <a16:rowId xmlns:a16="http://schemas.microsoft.com/office/drawing/2014/main" val="1700113424"/>
                  </a:ext>
                </a:extLst>
              </a:tr>
            </a:tbl>
          </a:graphicData>
        </a:graphic>
      </p:graphicFrame>
    </p:spTree>
    <p:extLst>
      <p:ext uri="{BB962C8B-B14F-4D97-AF65-F5344CB8AC3E}">
        <p14:creationId xmlns:p14="http://schemas.microsoft.com/office/powerpoint/2010/main" val="3449853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BF72CB1F-4937-4FEF-825C-307943FD0198}" type="slidenum">
              <a:rPr lang="en-US" altLang="en-US" sz="2600">
                <a:solidFill>
                  <a:schemeClr val="bg1"/>
                </a:solidFill>
              </a:rPr>
              <a:pPr>
                <a:spcBef>
                  <a:spcPct val="0"/>
                </a:spcBef>
                <a:buClrTx/>
                <a:buSzTx/>
                <a:buFontTx/>
                <a:buNone/>
              </a:pPr>
              <a:t>6</a:t>
            </a:fld>
            <a:endParaRPr lang="en-US" altLang="en-US" sz="2600">
              <a:solidFill>
                <a:schemeClr val="bg1"/>
              </a:solidFill>
            </a:endParaRPr>
          </a:p>
        </p:txBody>
      </p:sp>
      <p:sp>
        <p:nvSpPr>
          <p:cNvPr id="18435" name="AutoShape 2"/>
          <p:cNvSpPr>
            <a:spLocks noGrp="1" noChangeArrowheads="1"/>
          </p:cNvSpPr>
          <p:nvPr>
            <p:ph type="title"/>
          </p:nvPr>
        </p:nvSpPr>
        <p:spPr/>
        <p:txBody>
          <a:bodyPr/>
          <a:lstStyle/>
          <a:p>
            <a:pPr eaLnBrk="1" hangingPunct="1"/>
            <a:r>
              <a:rPr lang="en-GB" altLang="en-US" sz="3400"/>
              <a:t>Cross Cultural Management Studies: Hofstede</a:t>
            </a:r>
          </a:p>
        </p:txBody>
      </p:sp>
      <p:sp>
        <p:nvSpPr>
          <p:cNvPr id="18436" name="Rectangle 3"/>
          <p:cNvSpPr>
            <a:spLocks noGrp="1" noChangeArrowheads="1"/>
          </p:cNvSpPr>
          <p:nvPr>
            <p:ph type="body" idx="1"/>
          </p:nvPr>
        </p:nvSpPr>
        <p:spPr>
          <a:xfrm>
            <a:off x="754518" y="2317087"/>
            <a:ext cx="9434511" cy="3724275"/>
          </a:xfrm>
        </p:spPr>
        <p:txBody>
          <a:bodyPr/>
          <a:lstStyle/>
          <a:p>
            <a:pPr marL="457200" indent="-457200">
              <a:spcBef>
                <a:spcPct val="50000"/>
              </a:spcBef>
              <a:buClr>
                <a:schemeClr val="hlink"/>
              </a:buClr>
              <a:buFont typeface="Wingdings" panose="05000000000000000000" pitchFamily="2" charset="2"/>
              <a:buChar char="§"/>
            </a:pPr>
            <a:r>
              <a:rPr lang="en-US" altLang="en-US" b="1" dirty="0" smtClean="0">
                <a:latin typeface="Tahoma" panose="020B0604030504040204" pitchFamily="34" charset="0"/>
              </a:rPr>
              <a:t>Power distance</a:t>
            </a:r>
            <a:r>
              <a:rPr lang="en-US" altLang="en-US" dirty="0" smtClean="0">
                <a:latin typeface="Tahoma" panose="020B0604030504040204" pitchFamily="34" charset="0"/>
              </a:rPr>
              <a:t>: degree to which power is unequally distributed in society</a:t>
            </a:r>
          </a:p>
          <a:p>
            <a:pPr marL="457200" indent="-457200">
              <a:buClr>
                <a:schemeClr val="hlink"/>
              </a:buClr>
              <a:buFont typeface="Wingdings" panose="05000000000000000000" pitchFamily="2" charset="2"/>
              <a:buChar char="§"/>
            </a:pPr>
            <a:r>
              <a:rPr lang="en-US" altLang="en-US" b="1" dirty="0" smtClean="0">
                <a:latin typeface="Tahoma" panose="020B0604030504040204" pitchFamily="34" charset="0"/>
              </a:rPr>
              <a:t>Uncertainty avoidance</a:t>
            </a:r>
            <a:r>
              <a:rPr lang="en-US" altLang="en-US" dirty="0" smtClean="0">
                <a:latin typeface="Tahoma" panose="020B0604030504040204" pitchFamily="34" charset="0"/>
              </a:rPr>
              <a:t>:</a:t>
            </a:r>
            <a:r>
              <a:rPr lang="en-US" altLang="en-US" b="1" dirty="0" smtClean="0">
                <a:latin typeface="Tahoma" panose="020B0604030504040204" pitchFamily="34" charset="0"/>
              </a:rPr>
              <a:t> </a:t>
            </a:r>
            <a:r>
              <a:rPr lang="en-US" altLang="en-US" dirty="0" smtClean="0">
                <a:latin typeface="Tahoma" panose="020B0604030504040204" pitchFamily="34" charset="0"/>
              </a:rPr>
              <a:t>degree to which ambiguity is tolerated, perceived threat by ambiguous / unknown situations</a:t>
            </a:r>
            <a:endParaRPr lang="en-US" altLang="en-US" b="1" dirty="0" smtClean="0">
              <a:latin typeface="Tahoma" panose="020B0604030504040204" pitchFamily="34" charset="0"/>
            </a:endParaRPr>
          </a:p>
          <a:p>
            <a:pPr marL="457200" indent="-457200">
              <a:buClr>
                <a:schemeClr val="hlink"/>
              </a:buClr>
              <a:buFont typeface="Wingdings" panose="05000000000000000000" pitchFamily="2" charset="2"/>
              <a:buChar char="§"/>
            </a:pPr>
            <a:r>
              <a:rPr lang="en-US" altLang="en-US" b="1" dirty="0" smtClean="0">
                <a:latin typeface="Tahoma" panose="020B0604030504040204" pitchFamily="34" charset="0"/>
              </a:rPr>
              <a:t>Individualism / collectivism</a:t>
            </a:r>
            <a:r>
              <a:rPr lang="en-US" altLang="en-US" dirty="0" smtClean="0">
                <a:latin typeface="Tahoma" panose="020B0604030504040204" pitchFamily="34" charset="0"/>
              </a:rPr>
              <a:t>: relationship between the individual and the group</a:t>
            </a:r>
            <a:endParaRPr lang="en-US" altLang="en-US" b="1" dirty="0" smtClean="0">
              <a:latin typeface="Tahoma" panose="020B0604030504040204" pitchFamily="34" charset="0"/>
            </a:endParaRPr>
          </a:p>
          <a:p>
            <a:pPr marL="457200" indent="-457200">
              <a:buClr>
                <a:schemeClr val="hlink"/>
              </a:buClr>
              <a:buFont typeface="Wingdings" panose="05000000000000000000" pitchFamily="2" charset="2"/>
              <a:buChar char="§"/>
            </a:pPr>
            <a:r>
              <a:rPr lang="en-US" altLang="en-US" b="1" dirty="0" smtClean="0">
                <a:latin typeface="Tahoma" panose="020B0604030504040204" pitchFamily="34" charset="0"/>
              </a:rPr>
              <a:t>Masculinity / femininity</a:t>
            </a:r>
            <a:r>
              <a:rPr lang="en-US" altLang="en-US" dirty="0" smtClean="0">
                <a:latin typeface="Tahoma" panose="020B0604030504040204" pitchFamily="34" charset="0"/>
              </a:rPr>
              <a:t>: expectations regarding gender roles, </a:t>
            </a:r>
            <a:r>
              <a:rPr lang="en-US" altLang="en-US" b="1" dirty="0" smtClean="0">
                <a:latin typeface="Tahoma" panose="020B0604030504040204" pitchFamily="34" charset="0"/>
              </a:rPr>
              <a:t> </a:t>
            </a:r>
          </a:p>
          <a:p>
            <a:pPr marL="457200" indent="-457200">
              <a:buClr>
                <a:schemeClr val="hlink"/>
              </a:buClr>
              <a:buFont typeface="Wingdings" panose="05000000000000000000" pitchFamily="2" charset="2"/>
              <a:buChar char="§"/>
            </a:pPr>
            <a:r>
              <a:rPr lang="en-US" altLang="en-US" b="1" dirty="0" smtClean="0">
                <a:latin typeface="Tahoma" panose="020B0604030504040204" pitchFamily="34" charset="0"/>
              </a:rPr>
              <a:t>Long-term Orientation</a:t>
            </a:r>
            <a:r>
              <a:rPr lang="en-US" altLang="en-US" dirty="0" smtClean="0">
                <a:latin typeface="Tahoma" panose="020B0604030504040204" pitchFamily="34" charset="0"/>
              </a:rPr>
              <a:t>: orientation toward time</a:t>
            </a:r>
            <a:endParaRPr lang="en-US" altLang="en-US" b="1" dirty="0" smtClean="0">
              <a:latin typeface="Tahoma" panose="020B0604030504040204" pitchFamily="34" charset="0"/>
            </a:endParaRPr>
          </a:p>
        </p:txBody>
      </p:sp>
    </p:spTree>
    <p:extLst>
      <p:ext uri="{BB962C8B-B14F-4D97-AF65-F5344CB8AC3E}">
        <p14:creationId xmlns:p14="http://schemas.microsoft.com/office/powerpoint/2010/main" val="4019947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France, </a:t>
            </a:r>
            <a:r>
              <a:rPr lang="en-US" dirty="0" smtClean="0">
                <a:solidFill>
                  <a:schemeClr val="accent2">
                    <a:lumMod val="75000"/>
                  </a:schemeClr>
                </a:solidFill>
              </a:rPr>
              <a:t>U.S</a:t>
            </a:r>
            <a:r>
              <a:rPr lang="en-US" dirty="0" smtClean="0"/>
              <a:t>., </a:t>
            </a:r>
            <a:r>
              <a:rPr lang="en-US" dirty="0" smtClean="0">
                <a:solidFill>
                  <a:schemeClr val="accent3">
                    <a:lumMod val="60000"/>
                    <a:lumOff val="40000"/>
                  </a:schemeClr>
                </a:solidFill>
              </a:rPr>
              <a:t>Spain</a:t>
            </a:r>
            <a:r>
              <a:rPr lang="en-US" dirty="0" smtClean="0"/>
              <a:t> </a:t>
            </a:r>
            <a:r>
              <a:rPr lang="en-US" dirty="0" smtClean="0">
                <a:solidFill>
                  <a:schemeClr val="tx1"/>
                </a:solidFill>
              </a:rPr>
              <a:t>&amp;</a:t>
            </a:r>
            <a:r>
              <a:rPr lang="en-US" dirty="0" smtClean="0"/>
              <a:t> </a:t>
            </a:r>
            <a:r>
              <a:rPr lang="en-US" dirty="0" smtClean="0">
                <a:solidFill>
                  <a:schemeClr val="accent4">
                    <a:lumMod val="75000"/>
                  </a:schemeClr>
                </a:solidFill>
              </a:rPr>
              <a:t>China</a:t>
            </a:r>
            <a:endParaRPr lang="en-US" dirty="0">
              <a:solidFill>
                <a:schemeClr val="accent4">
                  <a:lumMod val="75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64680904"/>
              </p:ext>
            </p:extLst>
          </p:nvPr>
        </p:nvGraphicFramePr>
        <p:xfrm>
          <a:off x="677862" y="1505416"/>
          <a:ext cx="8700313" cy="467236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415895" y="6345044"/>
            <a:ext cx="3649726" cy="369332"/>
          </a:xfrm>
          <a:prstGeom prst="rect">
            <a:avLst/>
          </a:prstGeom>
          <a:noFill/>
        </p:spPr>
        <p:txBody>
          <a:bodyPr wrap="square" rtlCol="0">
            <a:spAutoFit/>
          </a:bodyPr>
          <a:lstStyle/>
          <a:p>
            <a:r>
              <a:rPr lang="en-US" dirty="0" smtClean="0"/>
              <a:t>Source: www.geert-hofstede.com</a:t>
            </a:r>
            <a:endParaRPr lang="en-US" dirty="0"/>
          </a:p>
        </p:txBody>
      </p:sp>
    </p:spTree>
    <p:extLst>
      <p:ext uri="{BB962C8B-B14F-4D97-AF65-F5344CB8AC3E}">
        <p14:creationId xmlns:p14="http://schemas.microsoft.com/office/powerpoint/2010/main" val="2426432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altLang="en-US" smtClean="0"/>
              <a:t>Cross Cultural Management Studies: GLOBE</a:t>
            </a:r>
            <a:endParaRPr lang="en-US" altLang="en-US" smtClean="0"/>
          </a:p>
        </p:txBody>
      </p:sp>
      <p:sp>
        <p:nvSpPr>
          <p:cNvPr id="24579" name="Content Placeholder 2"/>
          <p:cNvSpPr>
            <a:spLocks noGrp="1"/>
          </p:cNvSpPr>
          <p:nvPr>
            <p:ph idx="1"/>
          </p:nvPr>
        </p:nvSpPr>
        <p:spPr/>
        <p:txBody>
          <a:bodyPr/>
          <a:lstStyle/>
          <a:p>
            <a:r>
              <a:rPr lang="en-US" altLang="en-US" dirty="0" smtClean="0"/>
              <a:t>In-group &amp; Institutional Collectivism </a:t>
            </a:r>
          </a:p>
          <a:p>
            <a:r>
              <a:rPr lang="en-US" altLang="en-US" dirty="0" smtClean="0"/>
              <a:t>Future Orientation</a:t>
            </a:r>
          </a:p>
          <a:p>
            <a:r>
              <a:rPr lang="en-US" altLang="en-US" dirty="0" smtClean="0"/>
              <a:t>Uncertainty avoidance</a:t>
            </a:r>
          </a:p>
          <a:p>
            <a:r>
              <a:rPr lang="en-US" altLang="en-US" dirty="0" smtClean="0"/>
              <a:t>Power distance</a:t>
            </a:r>
          </a:p>
          <a:p>
            <a:r>
              <a:rPr lang="en-US" altLang="en-US" dirty="0" smtClean="0"/>
              <a:t>Gender egalitarianism &amp; Assertiveness</a:t>
            </a:r>
            <a:endParaRPr lang="en-US" altLang="en-US" dirty="0"/>
          </a:p>
          <a:p>
            <a:r>
              <a:rPr lang="en-US" altLang="en-US" dirty="0"/>
              <a:t>Performance </a:t>
            </a:r>
            <a:r>
              <a:rPr lang="en-US" altLang="en-US" dirty="0" smtClean="0"/>
              <a:t>orientation</a:t>
            </a:r>
            <a:r>
              <a:rPr lang="en-US" altLang="en-US" dirty="0"/>
              <a:t> </a:t>
            </a:r>
            <a:r>
              <a:rPr lang="en-US" altLang="en-US" dirty="0" smtClean="0"/>
              <a:t>– degree to which a society encourages innovation, performance, assertiveness, excellence.  </a:t>
            </a:r>
            <a:endParaRPr lang="en-US" altLang="en-US" dirty="0"/>
          </a:p>
          <a:p>
            <a:r>
              <a:rPr lang="en-US" altLang="en-US" dirty="0"/>
              <a:t>Humane </a:t>
            </a:r>
            <a:r>
              <a:rPr lang="en-US" altLang="en-US" dirty="0" smtClean="0"/>
              <a:t>orientation – degree to which a society encourages fairness, altruism, caring, generosity. </a:t>
            </a:r>
            <a:endParaRPr lang="en-US" altLang="en-US" dirty="0"/>
          </a:p>
          <a:p>
            <a:endParaRPr lang="en-US" altLang="en-US" dirty="0" smtClean="0"/>
          </a:p>
          <a:p>
            <a:endParaRPr lang="en-US" altLang="en-US" dirty="0" smtClean="0"/>
          </a:p>
        </p:txBody>
      </p:sp>
      <p:sp>
        <p:nvSpPr>
          <p:cNvPr id="245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59789942-2536-462C-BECF-E12A577FD8BA}" type="slidenum">
              <a:rPr lang="en-US" altLang="en-US" sz="2600">
                <a:solidFill>
                  <a:schemeClr val="bg1"/>
                </a:solidFill>
              </a:rPr>
              <a:pPr>
                <a:spcBef>
                  <a:spcPct val="0"/>
                </a:spcBef>
                <a:buClrTx/>
                <a:buSzTx/>
                <a:buFontTx/>
                <a:buNone/>
              </a:pPr>
              <a:t>8</a:t>
            </a:fld>
            <a:endParaRPr lang="en-US" altLang="en-US" sz="2600">
              <a:solidFill>
                <a:schemeClr val="bg1"/>
              </a:solidFill>
            </a:endParaRPr>
          </a:p>
        </p:txBody>
      </p:sp>
    </p:spTree>
    <p:extLst>
      <p:ext uri="{BB962C8B-B14F-4D97-AF65-F5344CB8AC3E}">
        <p14:creationId xmlns:p14="http://schemas.microsoft.com/office/powerpoint/2010/main" val="2011447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a:bodyPr>
          <a:lstStyle/>
          <a:p>
            <a:r>
              <a:rPr lang="en-GB" altLang="en-US" sz="3300" dirty="0"/>
              <a:t>Cross Cultural Management Studies</a:t>
            </a:r>
            <a:r>
              <a:rPr lang="en-GB" altLang="en-US" sz="3300"/>
              <a:t>: </a:t>
            </a:r>
            <a:r>
              <a:rPr lang="en-GB" altLang="en-US" sz="3300" smtClean="0"/>
              <a:t/>
            </a:r>
            <a:br>
              <a:rPr lang="en-GB" altLang="en-US" sz="3300" smtClean="0"/>
            </a:br>
            <a:r>
              <a:rPr lang="en-GB" altLang="en-US" sz="3300" smtClean="0"/>
              <a:t>7d cultural model </a:t>
            </a:r>
            <a:endParaRPr lang="en-US" altLang="en-US" sz="3300" dirty="0"/>
          </a:p>
        </p:txBody>
      </p:sp>
      <p:sp>
        <p:nvSpPr>
          <p:cNvPr id="2662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30B3493A-E945-47CE-9A2D-C813A9F0D0FD}" type="slidenum">
              <a:rPr lang="en-US" altLang="en-US" sz="2600">
                <a:solidFill>
                  <a:schemeClr val="bg1"/>
                </a:solidFill>
              </a:rPr>
              <a:pPr>
                <a:spcBef>
                  <a:spcPct val="0"/>
                </a:spcBef>
                <a:buClrTx/>
                <a:buSzTx/>
                <a:buFontTx/>
                <a:buNone/>
              </a:pPr>
              <a:t>9</a:t>
            </a:fld>
            <a:endParaRPr lang="en-US" altLang="en-US" sz="2600">
              <a:solidFill>
                <a:schemeClr val="bg1"/>
              </a:solidFill>
            </a:endParaRPr>
          </a:p>
        </p:txBody>
      </p:sp>
      <p:graphicFrame>
        <p:nvGraphicFramePr>
          <p:cNvPr id="6" name="Group 4"/>
          <p:cNvGraphicFramePr>
            <a:graphicFrameLocks/>
          </p:cNvGraphicFramePr>
          <p:nvPr>
            <p:extLst>
              <p:ext uri="{D42A27DB-BD31-4B8C-83A1-F6EECF244321}">
                <p14:modId xmlns:p14="http://schemas.microsoft.com/office/powerpoint/2010/main" val="4178304075"/>
              </p:ext>
            </p:extLst>
          </p:nvPr>
        </p:nvGraphicFramePr>
        <p:xfrm>
          <a:off x="677334" y="1852281"/>
          <a:ext cx="8596668" cy="4554206"/>
        </p:xfrm>
        <a:graphic>
          <a:graphicData uri="http://schemas.openxmlformats.org/drawingml/2006/table">
            <a:tbl>
              <a:tblPr/>
              <a:tblGrid>
                <a:gridCol w="2657152">
                  <a:extLst>
                    <a:ext uri="{9D8B030D-6E8A-4147-A177-3AD203B41FA5}">
                      <a16:colId xmlns:a16="http://schemas.microsoft.com/office/drawing/2014/main" val="20000"/>
                    </a:ext>
                  </a:extLst>
                </a:gridCol>
                <a:gridCol w="5939516">
                  <a:extLst>
                    <a:ext uri="{9D8B030D-6E8A-4147-A177-3AD203B41FA5}">
                      <a16:colId xmlns:a16="http://schemas.microsoft.com/office/drawing/2014/main" val="20001"/>
                    </a:ext>
                  </a:extLst>
                </a:gridCol>
              </a:tblGrid>
              <a:tr h="636810">
                <a:tc>
                  <a:txBody>
                    <a:bodyPr/>
                    <a:lstStyle/>
                    <a:p>
                      <a:pPr marL="0" marR="0" lvl="0" indent="0" algn="l" defTabSz="914400" rtl="0" eaLnBrk="1" fontAlgn="base" latinLnBrk="0" hangingPunct="1">
                        <a:lnSpc>
                          <a:spcPct val="80000"/>
                        </a:lnSpc>
                        <a:spcBef>
                          <a:spcPct val="2000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Universalism </a:t>
                      </a:r>
                    </a:p>
                    <a:p>
                      <a:pPr marL="0" marR="0" lvl="0" indent="0" algn="l" defTabSz="914400" rtl="0" eaLnBrk="1" fontAlgn="base" latinLnBrk="0" hangingPunct="1">
                        <a:lnSpc>
                          <a:spcPct val="80000"/>
                        </a:lnSpc>
                        <a:spcBef>
                          <a:spcPct val="2000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Particularism</a:t>
                      </a:r>
                    </a:p>
                  </a:txBody>
                  <a:tcPr marL="91436" marR="91436" marT="45723" marB="45723"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4000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The choice of dealing with other people based on rules or based on personal relationships</a:t>
                      </a:r>
                    </a:p>
                  </a:txBody>
                  <a:tcPr marL="91436" marR="91436" marT="45723" marB="45723"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3036">
                <a:tc>
                  <a:txBody>
                    <a:bodyPr/>
                    <a:lstStyle/>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Communitarianism</a:t>
                      </a:r>
                    </a:p>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Individualism</a:t>
                      </a:r>
                    </a:p>
                  </a:txBody>
                  <a:tcPr marL="91436" marR="91436" marT="45723" marB="45723"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solidFill>
                      <a:schemeClr val="accent1">
                        <a:lumMod val="20000"/>
                        <a:lumOff val="80000"/>
                        <a:alpha val="90000"/>
                      </a:schemeClr>
                    </a:solidFill>
                  </a:tcPr>
                </a:tc>
                <a:tc>
                  <a:txBody>
                    <a:bodyPr/>
                    <a:lstStyle/>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Focus on group membership versus individual characteristics</a:t>
                      </a:r>
                    </a:p>
                  </a:txBody>
                  <a:tcPr marL="91436" marR="91436" marT="45723" marB="45723"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solidFill>
                      <a:schemeClr val="accent1">
                        <a:lumMod val="20000"/>
                        <a:lumOff val="80000"/>
                        <a:alpha val="90000"/>
                      </a:schemeClr>
                    </a:solidFill>
                  </a:tcPr>
                </a:tc>
                <a:extLst>
                  <a:ext uri="{0D108BD9-81ED-4DB2-BD59-A6C34878D82A}">
                    <a16:rowId xmlns:a16="http://schemas.microsoft.com/office/drawing/2014/main" val="10001"/>
                  </a:ext>
                </a:extLst>
              </a:tr>
              <a:tr h="761331">
                <a:tc>
                  <a:txBody>
                    <a:bodyPr/>
                    <a:lstStyle/>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Neutral</a:t>
                      </a:r>
                    </a:p>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Affective</a:t>
                      </a:r>
                    </a:p>
                  </a:txBody>
                  <a:tcPr marL="91436" marR="91436" marT="45723" marB="45723"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The range of feelings outwardly expressed in a society, little emotional display (objective and functional focus in business) emotions are part of life and business</a:t>
                      </a:r>
                    </a:p>
                  </a:txBody>
                  <a:tcPr marL="91436" marR="91436" marT="45723" marB="45723"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00284">
                <a:tc>
                  <a:txBody>
                    <a:bodyPr/>
                    <a:lstStyle/>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Diffuse</a:t>
                      </a:r>
                    </a:p>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Specific</a:t>
                      </a:r>
                    </a:p>
                  </a:txBody>
                  <a:tcPr marL="91436" marR="91436" marT="45723" marB="45723"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solidFill>
                      <a:schemeClr val="accent1">
                        <a:lumMod val="20000"/>
                        <a:lumOff val="80000"/>
                        <a:alpha val="90000"/>
                      </a:schemeClr>
                    </a:solidFill>
                  </a:tcPr>
                </a:tc>
                <a:tc>
                  <a:txBody>
                    <a:bodyPr/>
                    <a:lstStyle/>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Type of involvement people have with each other ranging from all aspects of life to specific components</a:t>
                      </a:r>
                    </a:p>
                  </a:txBody>
                  <a:tcPr marL="91436" marR="91436" marT="45723" marB="45723"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solidFill>
                      <a:schemeClr val="accent1">
                        <a:lumMod val="20000"/>
                        <a:lumOff val="80000"/>
                        <a:alpha val="90000"/>
                      </a:schemeClr>
                    </a:solidFill>
                  </a:tcPr>
                </a:tc>
                <a:extLst>
                  <a:ext uri="{0D108BD9-81ED-4DB2-BD59-A6C34878D82A}">
                    <a16:rowId xmlns:a16="http://schemas.microsoft.com/office/drawing/2014/main" val="10003"/>
                  </a:ext>
                </a:extLst>
              </a:tr>
              <a:tr h="591828">
                <a:tc>
                  <a:txBody>
                    <a:bodyPr/>
                    <a:lstStyle/>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Achievement</a:t>
                      </a:r>
                    </a:p>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Ascription</a:t>
                      </a:r>
                    </a:p>
                  </a:txBody>
                  <a:tcPr marL="91436" marR="91436" marT="45723" marB="45723"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Assignment of status in the society based on performance vs. assignments based on heritage</a:t>
                      </a:r>
                    </a:p>
                  </a:txBody>
                  <a:tcPr marL="91436" marR="91436" marT="45723" marB="45723"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90479">
                <a:tc>
                  <a:txBody>
                    <a:bodyPr/>
                    <a:lstStyle/>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Sequential / Synchronic concept of time</a:t>
                      </a:r>
                    </a:p>
                  </a:txBody>
                  <a:tcPr marL="91436" marR="91436" marT="45723" marB="45723"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solidFill>
                      <a:schemeClr val="accent1">
                        <a:lumMod val="20000"/>
                        <a:lumOff val="80000"/>
                        <a:alpha val="90000"/>
                      </a:schemeClr>
                    </a:solidFill>
                  </a:tcPr>
                </a:tc>
                <a:tc>
                  <a:txBody>
                    <a:bodyPr/>
                    <a:lstStyle/>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Orientation of society to time, history (past), future, or present </a:t>
                      </a:r>
                    </a:p>
                  </a:txBody>
                  <a:tcPr marL="91436" marR="91436" marT="45723" marB="45723"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solidFill>
                      <a:schemeClr val="accent1">
                        <a:lumMod val="20000"/>
                        <a:lumOff val="80000"/>
                        <a:alpha val="90000"/>
                      </a:schemeClr>
                    </a:solidFill>
                  </a:tcPr>
                </a:tc>
                <a:extLst>
                  <a:ext uri="{0D108BD9-81ED-4DB2-BD59-A6C34878D82A}">
                    <a16:rowId xmlns:a16="http://schemas.microsoft.com/office/drawing/2014/main" val="10005"/>
                  </a:ext>
                </a:extLst>
              </a:tr>
              <a:tr h="580438">
                <a:tc>
                  <a:txBody>
                    <a:bodyPr/>
                    <a:lstStyle/>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Internal / External Control </a:t>
                      </a:r>
                    </a:p>
                  </a:txBody>
                  <a:tcPr marL="91436" marR="91436" marT="45723" marB="45723"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Nature viewed as something to be controlled and altered or something to be accepted</a:t>
                      </a:r>
                    </a:p>
                  </a:txBody>
                  <a:tcPr marL="91436" marR="91436" marT="45723" marB="45723"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37683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287</TotalTime>
  <Words>3186</Words>
  <Application>Microsoft Office PowerPoint</Application>
  <PresentationFormat>Widescreen</PresentationFormat>
  <Paragraphs>307</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Tahoma</vt:lpstr>
      <vt:lpstr>Times New Roman</vt:lpstr>
      <vt:lpstr>Trebuchet MS</vt:lpstr>
      <vt:lpstr>Wingdings</vt:lpstr>
      <vt:lpstr>Wingdings 3</vt:lpstr>
      <vt:lpstr>Facet</vt:lpstr>
      <vt:lpstr>International Management: Cultural Context</vt:lpstr>
      <vt:lpstr> Societal Culture</vt:lpstr>
      <vt:lpstr>Interpreting Behavior</vt:lpstr>
      <vt:lpstr>Culture and Stereotyping</vt:lpstr>
      <vt:lpstr>Qualities or Flaws?</vt:lpstr>
      <vt:lpstr>Cross Cultural Management Studies: Hofstede</vt:lpstr>
      <vt:lpstr>France, U.S., Spain &amp; China</vt:lpstr>
      <vt:lpstr>Cross Cultural Management Studies: GLOBE</vt:lpstr>
      <vt:lpstr>Cross Cultural Management Studies:  7d cultural model </vt:lpstr>
      <vt:lpstr>Cross-Cultural Communication</vt:lpstr>
      <vt:lpstr>High-&amp; Low-Context Cultures</vt:lpstr>
      <vt:lpstr>Decoding British Indirect Communication </vt:lpstr>
      <vt:lpstr>Interpersonal Space for Business Conversations</vt:lpstr>
      <vt:lpstr>Cross Cultural Negotiations</vt:lpstr>
      <vt:lpstr>Chinese Cultural Values</vt:lpstr>
      <vt:lpstr>Culture and Individuals</vt:lpstr>
    </vt:vector>
  </TitlesOfParts>
  <Company>Appalachian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Management: Culture</dc:title>
  <dc:creator>Shinnar, Rachel Sheli</dc:creator>
  <cp:lastModifiedBy>Shinnar, Rachel Sheli</cp:lastModifiedBy>
  <cp:revision>32</cp:revision>
  <cp:lastPrinted>2018-05-17T17:12:40Z</cp:lastPrinted>
  <dcterms:created xsi:type="dcterms:W3CDTF">2017-05-09T17:54:15Z</dcterms:created>
  <dcterms:modified xsi:type="dcterms:W3CDTF">2018-05-30T15:52:13Z</dcterms:modified>
</cp:coreProperties>
</file>