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6" r:id="rId5"/>
    <p:sldId id="261" r:id="rId6"/>
    <p:sldId id="263" r:id="rId7"/>
    <p:sldId id="264" r:id="rId8"/>
    <p:sldId id="265" r:id="rId9"/>
    <p:sldId id="262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17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B17656-BDA9-41D2-8B99-3AE694A59043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D5DFBA-7ED0-4D2E-A544-CACFDB264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3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34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973F2-ECE3-4906-81E7-CFFC8BC275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973F2-ECE3-4906-81E7-CFFC8BC275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42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5DFBA-7ED0-4D2E-A544-CACFDB264A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29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5DFBA-7ED0-4D2E-A544-CACFDB264A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72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973F2-ECE3-4906-81E7-CFFC8BC275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48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973F2-ECE3-4906-81E7-CFFC8BC275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32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539811-1BB1-4896-84C3-6C2BA22D73BE}" type="slidenum">
              <a:rPr lang="en-GB" altLang="en-US">
                <a:latin typeface="Times New Roman" panose="02020603050405020304" pitchFamily="18" charset="0"/>
              </a:rPr>
              <a:pPr/>
              <a:t>8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272" y="4384229"/>
            <a:ext cx="6219928" cy="47297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2943" indent="-232943"/>
            <a:r>
              <a:rPr lang="en-US" altLang="en-US" b="1" dirty="0" smtClean="0"/>
              <a:t> </a:t>
            </a: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8421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4288" y="611188"/>
            <a:ext cx="4543425" cy="255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69272" y="3442574"/>
            <a:ext cx="6300706" cy="5387393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5DFBA-7ED0-4D2E-A544-CACFDB264A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13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16000" y="762001"/>
            <a:ext cx="105664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536D85-F7C3-424F-9D47-7BA8A39541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46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428" y="541176"/>
            <a:ext cx="10114384" cy="2641913"/>
          </a:xfrm>
        </p:spPr>
        <p:txBody>
          <a:bodyPr/>
          <a:lstStyle/>
          <a:p>
            <a:pPr algn="l"/>
            <a:r>
              <a:rPr lang="en-US" sz="4000" dirty="0" smtClean="0"/>
              <a:t>International Management:</a:t>
            </a:r>
            <a:br>
              <a:rPr lang="en-US" sz="4000" dirty="0" smtClean="0"/>
            </a:br>
            <a:r>
              <a:rPr lang="en-US" sz="4000" dirty="0" smtClean="0"/>
              <a:t>Organizational Design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Angers, France</a:t>
            </a:r>
          </a:p>
          <a:p>
            <a:pPr algn="l"/>
            <a:r>
              <a:rPr lang="en-US" sz="3000" smtClean="0">
                <a:solidFill>
                  <a:schemeClr val="tx1"/>
                </a:solidFill>
              </a:rPr>
              <a:t>Summer 2018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4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31471" y="5319853"/>
            <a:ext cx="7086600" cy="551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3000" b="1" dirty="0"/>
              <a:t>The Functional Structure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3755571" y="516294"/>
            <a:ext cx="2438400" cy="838200"/>
          </a:xfrm>
          <a:prstGeom prst="round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ea typeface="ＭＳ Ｐゴシック" charset="0"/>
              </a:rPr>
              <a:t>HQ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ea typeface="ＭＳ Ｐゴシック" charset="0"/>
              </a:rPr>
              <a:t>CEO</a:t>
            </a:r>
            <a:r>
              <a:rPr lang="en-US" sz="2000" dirty="0" smtClean="0"/>
              <a:t>/GM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783771" y="2268894"/>
            <a:ext cx="1752600" cy="838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Vice President Production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7336971" y="2268894"/>
            <a:ext cx="1752600" cy="838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Vice President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Accounting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5050971" y="2268894"/>
            <a:ext cx="1905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Vice President Marketing and Sales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2917371" y="2268894"/>
            <a:ext cx="1752600" cy="838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Vice President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Engineering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783771" y="3564294"/>
            <a:ext cx="1752600" cy="838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ea typeface="ＭＳ Ｐゴシック" charset="0"/>
              </a:rPr>
              <a:t>Quality Control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2917371" y="3564294"/>
            <a:ext cx="1752600" cy="838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ea typeface="ＭＳ Ｐゴシック" charset="0"/>
              </a:rPr>
              <a:t>R &amp; D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974771" y="13544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1621971" y="31070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>
            <a:off x="3831771" y="31070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1621971" y="1811694"/>
            <a:ext cx="6629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1621971" y="18116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8251371" y="18116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6041571" y="18116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3831771" y="18116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4332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 bwMode="auto">
          <a:xfrm>
            <a:off x="1319351" y="1602059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1928951" y="3049859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33551" y="5856007"/>
            <a:ext cx="8686800" cy="551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3000" b="1" dirty="0"/>
              <a:t>The </a:t>
            </a:r>
            <a:r>
              <a:rPr lang="en-US" sz="3000" b="1" dirty="0" smtClean="0"/>
              <a:t>Product/Divisional </a:t>
            </a:r>
            <a:r>
              <a:rPr lang="en-US" sz="3000" b="1" dirty="0"/>
              <a:t>Structure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3646449" y="459059"/>
            <a:ext cx="2438400" cy="838200"/>
          </a:xfrm>
          <a:prstGeom prst="round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ea typeface="ＭＳ Ｐゴシック" charset="0"/>
              </a:rPr>
              <a:t>HQ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ea typeface="ＭＳ Ｐゴシック" charset="0"/>
              </a:rPr>
              <a:t>CEO/GM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862151" y="1983059"/>
            <a:ext cx="220980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Product/Division A (headed by a </a:t>
            </a:r>
            <a:r>
              <a:rPr lang="en-US" dirty="0" smtClean="0">
                <a:ea typeface="ＭＳ Ｐゴシック" charset="0"/>
              </a:rPr>
              <a:t>VP)</a:t>
            </a:r>
            <a:endParaRPr lang="en-US" dirty="0">
              <a:ea typeface="ＭＳ Ｐゴシック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865649" y="1297259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1319351" y="1602059"/>
            <a:ext cx="6629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7948751" y="1602059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" name="Group 4"/>
          <p:cNvGrpSpPr/>
          <p:nvPr/>
        </p:nvGrpSpPr>
        <p:grpSpPr>
          <a:xfrm>
            <a:off x="2462351" y="2821260"/>
            <a:ext cx="4572000" cy="2895601"/>
            <a:chOff x="304800" y="-1315719"/>
            <a:chExt cx="8382000" cy="443992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4" name="Rounded Rectangle 23"/>
            <p:cNvSpPr/>
            <p:nvPr/>
          </p:nvSpPr>
          <p:spPr bwMode="auto">
            <a:xfrm>
              <a:off x="304800" y="2286000"/>
              <a:ext cx="1752600" cy="838200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latin typeface="Times New Roman" charset="0"/>
                  <a:ea typeface="ＭＳ Ｐゴシック" charset="0"/>
                </a:rPr>
                <a:t>Production</a:t>
              </a: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6934200" y="2286000"/>
              <a:ext cx="1752600" cy="838200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/>
                <a:t>Accounting</a:t>
              </a: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4724400" y="2286000"/>
              <a:ext cx="1752600" cy="838200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/>
                <a:t>Marketing and Sales</a:t>
              </a: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2514597" y="2286001"/>
              <a:ext cx="1841503" cy="838200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/>
                <a:t>HR</a:t>
              </a:r>
              <a:endParaRPr lang="en-US" sz="1100" dirty="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flipH="1">
              <a:off x="4572001" y="-1315719"/>
              <a:ext cx="63499" cy="314451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1143000" y="1828800"/>
              <a:ext cx="6629400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1143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77724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56388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429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oup 63"/>
          <p:cNvGrpSpPr/>
          <p:nvPr/>
        </p:nvGrpSpPr>
        <p:grpSpPr>
          <a:xfrm>
            <a:off x="4900751" y="3507059"/>
            <a:ext cx="4267200" cy="851452"/>
            <a:chOff x="444500" y="1828800"/>
            <a:chExt cx="7823201" cy="1305559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65" name="Rounded Rectangle 64"/>
            <p:cNvSpPr/>
            <p:nvPr/>
          </p:nvSpPr>
          <p:spPr bwMode="auto">
            <a:xfrm>
              <a:off x="444500" y="229616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ea typeface="ＭＳ Ｐゴシック" charset="0"/>
                </a:rPr>
                <a:t>Production</a:t>
              </a:r>
            </a:p>
          </p:txBody>
        </p:sp>
        <p:sp>
          <p:nvSpPr>
            <p:cNvPr id="66" name="Rounded Rectangle 65"/>
            <p:cNvSpPr/>
            <p:nvPr/>
          </p:nvSpPr>
          <p:spPr bwMode="auto">
            <a:xfrm>
              <a:off x="6515100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/>
                <a:t>Accounting</a:t>
              </a:r>
            </a:p>
          </p:txBody>
        </p:sp>
        <p:sp>
          <p:nvSpPr>
            <p:cNvPr id="67" name="Rounded Rectangle 66"/>
            <p:cNvSpPr/>
            <p:nvPr/>
          </p:nvSpPr>
          <p:spPr bwMode="auto">
            <a:xfrm>
              <a:off x="4495801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/>
                <a:t>Marketing and Sales</a:t>
              </a:r>
            </a:p>
          </p:txBody>
        </p:sp>
        <p:sp>
          <p:nvSpPr>
            <p:cNvPr id="68" name="Rounded Rectangle 67"/>
            <p:cNvSpPr/>
            <p:nvPr/>
          </p:nvSpPr>
          <p:spPr bwMode="auto">
            <a:xfrm>
              <a:off x="2400300" y="2286002"/>
              <a:ext cx="1841503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/>
                <a:t>HR</a:t>
              </a:r>
              <a:endParaRPr lang="en-US" sz="1100" dirty="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 flipV="1">
              <a:off x="1143000" y="1828800"/>
              <a:ext cx="6629398" cy="1016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1143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77724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72"/>
            <p:cNvCxnSpPr/>
            <p:nvPr/>
          </p:nvCxnSpPr>
          <p:spPr bwMode="auto">
            <a:xfrm>
              <a:off x="56388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3429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75" name="Straight Connector 74"/>
          <p:cNvCxnSpPr/>
          <p:nvPr/>
        </p:nvCxnSpPr>
        <p:spPr bwMode="auto">
          <a:xfrm>
            <a:off x="7872551" y="3049859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6" name="Group 75"/>
          <p:cNvGrpSpPr/>
          <p:nvPr/>
        </p:nvGrpSpPr>
        <p:grpSpPr>
          <a:xfrm>
            <a:off x="633551" y="3507060"/>
            <a:ext cx="4038600" cy="844827"/>
            <a:chOff x="444500" y="1828800"/>
            <a:chExt cx="7823201" cy="1295401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7" name="Rounded Rectangle 76"/>
            <p:cNvSpPr/>
            <p:nvPr/>
          </p:nvSpPr>
          <p:spPr bwMode="auto">
            <a:xfrm>
              <a:off x="444500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ea typeface="ＭＳ Ｐゴシック" charset="0"/>
                </a:rPr>
                <a:t>Production</a:t>
              </a:r>
            </a:p>
          </p:txBody>
        </p:sp>
        <p:sp>
          <p:nvSpPr>
            <p:cNvPr id="78" name="Rounded Rectangle 77"/>
            <p:cNvSpPr/>
            <p:nvPr/>
          </p:nvSpPr>
          <p:spPr bwMode="auto">
            <a:xfrm>
              <a:off x="6515100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Accounting</a:t>
              </a:r>
            </a:p>
          </p:txBody>
        </p:sp>
        <p:sp>
          <p:nvSpPr>
            <p:cNvPr id="79" name="Rounded Rectangle 78"/>
            <p:cNvSpPr/>
            <p:nvPr/>
          </p:nvSpPr>
          <p:spPr bwMode="auto">
            <a:xfrm>
              <a:off x="4495801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Marketing and Sales</a:t>
              </a:r>
            </a:p>
          </p:txBody>
        </p:sp>
        <p:sp>
          <p:nvSpPr>
            <p:cNvPr id="80" name="Rounded Rectangle 79"/>
            <p:cNvSpPr/>
            <p:nvPr/>
          </p:nvSpPr>
          <p:spPr bwMode="auto">
            <a:xfrm>
              <a:off x="2400300" y="2286002"/>
              <a:ext cx="1841503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HR</a:t>
              </a:r>
              <a:endParaRPr lang="en-US" sz="1000" b="1" dirty="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 bwMode="auto">
            <a:xfrm flipV="1">
              <a:off x="1143000" y="1828800"/>
              <a:ext cx="6629398" cy="1016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1143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77724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56388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3429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89" name="Rounded Rectangle 88"/>
          <p:cNvSpPr/>
          <p:nvPr/>
        </p:nvSpPr>
        <p:spPr bwMode="auto">
          <a:xfrm>
            <a:off x="3757751" y="1754459"/>
            <a:ext cx="220980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Product/Division B (headed by a </a:t>
            </a:r>
            <a:r>
              <a:rPr lang="en-US" dirty="0" smtClean="0">
                <a:ea typeface="ＭＳ Ｐゴシック" charset="0"/>
              </a:rPr>
              <a:t>VP)</a:t>
            </a:r>
            <a:endParaRPr lang="en-US" dirty="0">
              <a:ea typeface="ＭＳ Ｐゴシック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6729551" y="1983059"/>
            <a:ext cx="220980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Product/Division C (headed by a </a:t>
            </a:r>
            <a:r>
              <a:rPr lang="en-US" dirty="0" smtClean="0">
                <a:ea typeface="ＭＳ Ｐゴシック" charset="0"/>
              </a:rPr>
              <a:t>VP)</a:t>
            </a:r>
            <a:endParaRPr lang="en-US" dirty="0">
              <a:ea typeface="ＭＳ Ｐゴシック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24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4800600" y="1676400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" name="Straight Connector 2"/>
          <p:cNvCxnSpPr/>
          <p:nvPr/>
        </p:nvCxnSpPr>
        <p:spPr bwMode="auto">
          <a:xfrm>
            <a:off x="1752600" y="28956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" name="Straight Connector 3"/>
          <p:cNvCxnSpPr/>
          <p:nvPr/>
        </p:nvCxnSpPr>
        <p:spPr bwMode="auto">
          <a:xfrm>
            <a:off x="4800600" y="28956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924800" y="28956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1295400" y="19812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1981200" y="37338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5800" y="768626"/>
            <a:ext cx="2709574" cy="1013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3000" b="1" dirty="0" smtClean="0"/>
              <a:t> The Hybrid Structure</a:t>
            </a:r>
            <a:endParaRPr lang="en-US" sz="3000" b="1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3581400" y="914400"/>
            <a:ext cx="2438400" cy="838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rPr>
              <a:t>CEO/General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rPr>
              <a:t> Manager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Ｐゴシック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09600" y="2286000"/>
            <a:ext cx="2209800" cy="838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rPr>
              <a:t>Research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rPr>
              <a:t> and Development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295400" y="1981200"/>
            <a:ext cx="6629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7924800" y="19812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800600" y="19812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" name="Group 13"/>
          <p:cNvGrpSpPr/>
          <p:nvPr/>
        </p:nvGrpSpPr>
        <p:grpSpPr>
          <a:xfrm>
            <a:off x="2161308" y="3657600"/>
            <a:ext cx="5140039" cy="2895601"/>
            <a:chOff x="-203202" y="-1315719"/>
            <a:chExt cx="9423404" cy="4439920"/>
          </a:xfrm>
          <a:solidFill>
            <a:schemeClr val="accent3">
              <a:lumMod val="85000"/>
            </a:schemeClr>
          </a:solidFill>
        </p:grpSpPr>
        <p:sp>
          <p:nvSpPr>
            <p:cNvPr id="15" name="Rounded Rectangle 14"/>
            <p:cNvSpPr/>
            <p:nvPr/>
          </p:nvSpPr>
          <p:spPr bwMode="auto">
            <a:xfrm>
              <a:off x="-203202" y="2286000"/>
              <a:ext cx="2260602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0"/>
                </a:rPr>
                <a:t>Production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7073898" y="2286000"/>
              <a:ext cx="2146304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/>
                <a:t>Accou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nting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4724398" y="2286000"/>
              <a:ext cx="21463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/>
                <a:t>Contract Management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2514597" y="2286001"/>
              <a:ext cx="1841503" cy="838200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/>
                <a:t>HR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flipH="1">
              <a:off x="4572001" y="-1315719"/>
              <a:ext cx="63499" cy="314451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1143000" y="1828800"/>
              <a:ext cx="6629400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1143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77724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56388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429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oup 24"/>
          <p:cNvGrpSpPr/>
          <p:nvPr/>
        </p:nvGrpSpPr>
        <p:grpSpPr>
          <a:xfrm>
            <a:off x="4989615" y="4191000"/>
            <a:ext cx="4159702" cy="844827"/>
            <a:chOff x="211416" y="1828800"/>
            <a:chExt cx="8373781" cy="1295401"/>
          </a:xfrm>
          <a:solidFill>
            <a:schemeClr val="accent3">
              <a:lumMod val="85000"/>
            </a:schemeClr>
          </a:solidFill>
        </p:grpSpPr>
        <p:sp>
          <p:nvSpPr>
            <p:cNvPr id="26" name="Rounded Rectangle 25"/>
            <p:cNvSpPr/>
            <p:nvPr/>
          </p:nvSpPr>
          <p:spPr bwMode="auto">
            <a:xfrm>
              <a:off x="211416" y="2286000"/>
              <a:ext cx="1985684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0"/>
                </a:rPr>
                <a:t>Production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6515098" y="2286000"/>
              <a:ext cx="2070099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Accou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nting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4495799" y="2286000"/>
              <a:ext cx="1879600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/>
                <a:t>Distribution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2400300" y="2286002"/>
              <a:ext cx="1841503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/>
                <a:t>HR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V="1">
              <a:off x="1143000" y="1828800"/>
              <a:ext cx="6629398" cy="1016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143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77724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56388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3429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35" name="Straight Connector 34"/>
          <p:cNvCxnSpPr/>
          <p:nvPr/>
        </p:nvCxnSpPr>
        <p:spPr bwMode="auto">
          <a:xfrm>
            <a:off x="7772400" y="37338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" name="Rounded Rectangle 35"/>
          <p:cNvSpPr/>
          <p:nvPr/>
        </p:nvSpPr>
        <p:spPr bwMode="auto">
          <a:xfrm>
            <a:off x="652598" y="4495800"/>
            <a:ext cx="1004456" cy="546652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rPr>
              <a:t>Production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Ｐゴシック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276600" y="4495800"/>
            <a:ext cx="955964" cy="546652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Marketing and Sales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1981200" y="4495800"/>
            <a:ext cx="1004456" cy="546652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HR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1219200" y="4191000"/>
            <a:ext cx="2590800" cy="1"/>
          </a:xfrm>
          <a:prstGeom prst="line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1219200" y="4191000"/>
            <a:ext cx="0" cy="298174"/>
          </a:xfrm>
          <a:prstGeom prst="line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3810000" y="4191000"/>
            <a:ext cx="0" cy="298174"/>
          </a:xfrm>
          <a:prstGeom prst="line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2438400" y="4191000"/>
            <a:ext cx="0" cy="298174"/>
          </a:xfrm>
          <a:prstGeom prst="line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3" name="Rounded Rectangle 42"/>
          <p:cNvSpPr/>
          <p:nvPr/>
        </p:nvSpPr>
        <p:spPr bwMode="auto">
          <a:xfrm>
            <a:off x="3657600" y="2286000"/>
            <a:ext cx="2209800" cy="838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rPr>
              <a:t>Legal Counsel</a:t>
            </a:r>
            <a:endParaRPr kumimoji="0" lang="en-US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>
            <a:off x="6705600" y="2286000"/>
            <a:ext cx="2209800" cy="838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Public Relations</a:t>
            </a:r>
            <a:endParaRPr kumimoji="0" lang="en-US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838200" y="3352800"/>
            <a:ext cx="2209800" cy="533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rPr>
              <a:t>Product/Division A</a:t>
            </a:r>
            <a:endParaRPr kumimoji="0" lang="en-US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>
            <a:off x="3657600" y="3352800"/>
            <a:ext cx="2209800" cy="533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rPr>
              <a:t>Product/Division A</a:t>
            </a:r>
            <a:endParaRPr kumimoji="0" lang="en-US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>
            <a:off x="6629400" y="3352800"/>
            <a:ext cx="2209800" cy="533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rPr>
              <a:t>Product/Division C</a:t>
            </a:r>
            <a:endParaRPr kumimoji="0" lang="en-US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45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53844"/>
            <a:ext cx="8596668" cy="1320800"/>
          </a:xfrm>
        </p:spPr>
        <p:txBody>
          <a:bodyPr/>
          <a:lstStyle/>
          <a:p>
            <a:r>
              <a:rPr lang="en-US" dirty="0" smtClean="0"/>
              <a:t>Internationalization &amp; Structural Change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7633"/>
            <a:ext cx="8596668" cy="493401"/>
          </a:xfrm>
        </p:spPr>
        <p:txBody>
          <a:bodyPr/>
          <a:lstStyle/>
          <a:p>
            <a:r>
              <a:rPr lang="en-US" dirty="0" smtClean="0"/>
              <a:t>How does organizational structure adapt when a company internationalizes?</a:t>
            </a:r>
          </a:p>
        </p:txBody>
      </p:sp>
      <p:pic>
        <p:nvPicPr>
          <p:cNvPr id="4" name="Picture 4" descr="02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8568" y="2285110"/>
            <a:ext cx="6934200" cy="391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921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31471" y="5319853"/>
            <a:ext cx="7086600" cy="551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3000" b="1" dirty="0"/>
              <a:t>The Functional Structure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3755571" y="516294"/>
            <a:ext cx="2438400" cy="838200"/>
          </a:xfrm>
          <a:prstGeom prst="round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ea typeface="ＭＳ Ｐゴシック" charset="0"/>
              </a:rPr>
              <a:t>HQ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ea typeface="ＭＳ Ｐゴシック" charset="0"/>
              </a:rPr>
              <a:t>CEO</a:t>
            </a:r>
            <a:r>
              <a:rPr lang="en-US" sz="2000" dirty="0" smtClean="0"/>
              <a:t>/GM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783771" y="2268894"/>
            <a:ext cx="1752600" cy="838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Vice President Production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8106405" y="2268894"/>
            <a:ext cx="1752600" cy="838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Vice President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Accounting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5820405" y="2268894"/>
            <a:ext cx="1905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Vice President Marketing and Sales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2917371" y="2268894"/>
            <a:ext cx="1752600" cy="838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Vice President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Engineering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783771" y="3564294"/>
            <a:ext cx="1752600" cy="838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ea typeface="ＭＳ Ｐゴシック" charset="0"/>
              </a:rPr>
              <a:t>Quality Control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2917371" y="3564294"/>
            <a:ext cx="1752600" cy="838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ea typeface="ＭＳ Ｐゴシック" charset="0"/>
              </a:rPr>
              <a:t>R &amp; D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974771" y="13544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1621971" y="31070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>
            <a:off x="3831771" y="31070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1621971" y="1811694"/>
            <a:ext cx="6629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1621971" y="18116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8251371" y="18116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6041571" y="18116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3831771" y="1811694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5391083" y="1811694"/>
            <a:ext cx="48322" cy="19460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" name="Rounded Rectangle 23"/>
          <p:cNvSpPr/>
          <p:nvPr/>
        </p:nvSpPr>
        <p:spPr bwMode="auto">
          <a:xfrm>
            <a:off x="5050971" y="3757753"/>
            <a:ext cx="1905000" cy="11430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Vice President </a:t>
            </a:r>
            <a:r>
              <a:rPr lang="en-US" dirty="0" smtClean="0"/>
              <a:t>Export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 bwMode="auto">
          <a:xfrm>
            <a:off x="1319351" y="1602059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16253" y="6247307"/>
            <a:ext cx="8686800" cy="551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3000" b="1" dirty="0"/>
              <a:t>The </a:t>
            </a:r>
            <a:r>
              <a:rPr lang="en-US" sz="3000" b="1" dirty="0" smtClean="0"/>
              <a:t>Product/Division Structure</a:t>
            </a:r>
            <a:endParaRPr lang="en-US" sz="3000" b="1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3646449" y="459059"/>
            <a:ext cx="2438400" cy="838200"/>
          </a:xfrm>
          <a:prstGeom prst="round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ea typeface="ＭＳ Ｐゴシック" charset="0"/>
              </a:rPr>
              <a:t>HQ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ea typeface="ＭＳ Ｐゴシック" charset="0"/>
              </a:rPr>
              <a:t>CEO/GM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862151" y="1983059"/>
            <a:ext cx="220980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Product/Division A (headed by a </a:t>
            </a:r>
            <a:r>
              <a:rPr lang="en-US" dirty="0" smtClean="0">
                <a:ea typeface="ＭＳ Ｐゴシック" charset="0"/>
              </a:rPr>
              <a:t>VP)</a:t>
            </a:r>
            <a:endParaRPr lang="en-US" dirty="0">
              <a:ea typeface="ＭＳ Ｐゴシック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865649" y="1297259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1319351" y="1602059"/>
            <a:ext cx="6629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7948751" y="1602059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7872551" y="3049859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6" name="Group 75"/>
          <p:cNvGrpSpPr/>
          <p:nvPr/>
        </p:nvGrpSpPr>
        <p:grpSpPr>
          <a:xfrm>
            <a:off x="325500" y="3320653"/>
            <a:ext cx="4038600" cy="854767"/>
            <a:chOff x="444500" y="1813559"/>
            <a:chExt cx="7823201" cy="1310642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7" name="Rounded Rectangle 76"/>
            <p:cNvSpPr/>
            <p:nvPr/>
          </p:nvSpPr>
          <p:spPr bwMode="auto">
            <a:xfrm>
              <a:off x="444500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ea typeface="ＭＳ Ｐゴシック" charset="0"/>
                </a:rPr>
                <a:t>Production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ea typeface="ＭＳ Ｐゴシック" charset="0"/>
                </a:rPr>
                <a:t>Domestic &amp; Global</a:t>
              </a:r>
              <a:endParaRPr lang="en-US" sz="1000" b="1" dirty="0">
                <a:ea typeface="ＭＳ Ｐゴシック" charset="0"/>
              </a:endParaRPr>
            </a:p>
          </p:txBody>
        </p:sp>
        <p:sp>
          <p:nvSpPr>
            <p:cNvPr id="78" name="Rounded Rectangle 77"/>
            <p:cNvSpPr/>
            <p:nvPr/>
          </p:nvSpPr>
          <p:spPr bwMode="auto">
            <a:xfrm>
              <a:off x="6515100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Accounting</a:t>
              </a:r>
            </a:p>
          </p:txBody>
        </p:sp>
        <p:sp>
          <p:nvSpPr>
            <p:cNvPr id="79" name="Rounded Rectangle 78"/>
            <p:cNvSpPr/>
            <p:nvPr/>
          </p:nvSpPr>
          <p:spPr bwMode="auto">
            <a:xfrm>
              <a:off x="4495801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Marketing and Sales</a:t>
              </a:r>
            </a:p>
          </p:txBody>
        </p:sp>
        <p:sp>
          <p:nvSpPr>
            <p:cNvPr id="80" name="Rounded Rectangle 79"/>
            <p:cNvSpPr/>
            <p:nvPr/>
          </p:nvSpPr>
          <p:spPr bwMode="auto">
            <a:xfrm>
              <a:off x="2400300" y="2286002"/>
              <a:ext cx="1841503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HR</a:t>
              </a:r>
              <a:endParaRPr lang="en-US" sz="1000" b="1" dirty="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 bwMode="auto">
            <a:xfrm flipV="1">
              <a:off x="1143000" y="1813559"/>
              <a:ext cx="6629399" cy="1016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1143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77724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56388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3429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89" name="Rounded Rectangle 88"/>
          <p:cNvSpPr/>
          <p:nvPr/>
        </p:nvSpPr>
        <p:spPr bwMode="auto">
          <a:xfrm>
            <a:off x="3757751" y="1754459"/>
            <a:ext cx="220980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Product/Division B (headed by a </a:t>
            </a:r>
            <a:r>
              <a:rPr lang="en-US" dirty="0" smtClean="0">
                <a:ea typeface="ＭＳ Ｐゴシック" charset="0"/>
              </a:rPr>
              <a:t>VP)</a:t>
            </a:r>
            <a:endParaRPr lang="en-US" dirty="0">
              <a:ea typeface="ＭＳ Ｐゴシック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6729551" y="1983059"/>
            <a:ext cx="220980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ＭＳ Ｐゴシック" charset="0"/>
              </a:rPr>
              <a:t>Product/Division C (headed by a </a:t>
            </a:r>
            <a:r>
              <a:rPr lang="en-US" dirty="0" smtClean="0">
                <a:ea typeface="ＭＳ Ｐゴシック" charset="0"/>
              </a:rPr>
              <a:t>VP)</a:t>
            </a:r>
            <a:endParaRPr lang="en-US" dirty="0">
              <a:ea typeface="ＭＳ Ｐゴシック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1442085" y="3049859"/>
            <a:ext cx="0" cy="298174"/>
          </a:xfrm>
          <a:prstGeom prst="lin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" name="Straight Connector 46"/>
          <p:cNvCxnSpPr/>
          <p:nvPr/>
        </p:nvCxnSpPr>
        <p:spPr bwMode="auto">
          <a:xfrm>
            <a:off x="2713324" y="4175419"/>
            <a:ext cx="0" cy="298174"/>
          </a:xfrm>
          <a:prstGeom prst="lin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3006973" y="4175419"/>
            <a:ext cx="0" cy="298174"/>
          </a:xfrm>
          <a:prstGeom prst="lin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9" name="Rounded Rectangle 48"/>
          <p:cNvSpPr/>
          <p:nvPr/>
        </p:nvSpPr>
        <p:spPr bwMode="auto">
          <a:xfrm>
            <a:off x="1894112" y="4448745"/>
            <a:ext cx="955964" cy="319707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Times New Roman" charset="0"/>
                <a:ea typeface="ＭＳ Ｐゴシック" charset="0"/>
              </a:rPr>
              <a:t>Domestic</a:t>
            </a:r>
            <a:endParaRPr lang="en-US" sz="11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2963585" y="4448745"/>
            <a:ext cx="955964" cy="319707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Times New Roman" charset="0"/>
                <a:ea typeface="ＭＳ Ｐゴシック" charset="0"/>
              </a:rPr>
              <a:t>Foreign</a:t>
            </a:r>
            <a:endParaRPr lang="en-US" sz="1100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6161758" y="3523786"/>
            <a:ext cx="4038600" cy="854767"/>
            <a:chOff x="444500" y="1813559"/>
            <a:chExt cx="7823201" cy="1310642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2" name="Rounded Rectangle 51"/>
            <p:cNvSpPr/>
            <p:nvPr/>
          </p:nvSpPr>
          <p:spPr bwMode="auto">
            <a:xfrm>
              <a:off x="444500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ea typeface="ＭＳ Ｐゴシック" charset="0"/>
                </a:rPr>
                <a:t>Production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ea typeface="ＭＳ Ｐゴシック" charset="0"/>
                </a:rPr>
                <a:t>Domestic &amp; Global</a:t>
              </a:r>
              <a:endParaRPr lang="en-US" sz="1000" b="1" dirty="0">
                <a:ea typeface="ＭＳ Ｐゴシック" charset="0"/>
              </a:endParaRPr>
            </a:p>
          </p:txBody>
        </p:sp>
        <p:sp>
          <p:nvSpPr>
            <p:cNvPr id="53" name="Rounded Rectangle 52"/>
            <p:cNvSpPr/>
            <p:nvPr/>
          </p:nvSpPr>
          <p:spPr bwMode="auto">
            <a:xfrm>
              <a:off x="6515100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Accounting</a:t>
              </a:r>
            </a:p>
          </p:txBody>
        </p:sp>
        <p:sp>
          <p:nvSpPr>
            <p:cNvPr id="54" name="Rounded Rectangle 53"/>
            <p:cNvSpPr/>
            <p:nvPr/>
          </p:nvSpPr>
          <p:spPr bwMode="auto">
            <a:xfrm>
              <a:off x="4495801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Marketing and Sales</a:t>
              </a:r>
            </a:p>
          </p:txBody>
        </p:sp>
        <p:sp>
          <p:nvSpPr>
            <p:cNvPr id="55" name="Rounded Rectangle 54"/>
            <p:cNvSpPr/>
            <p:nvPr/>
          </p:nvSpPr>
          <p:spPr bwMode="auto">
            <a:xfrm>
              <a:off x="2400300" y="2286002"/>
              <a:ext cx="1841503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HR</a:t>
              </a:r>
              <a:endParaRPr lang="en-US" sz="1000" b="1" dirty="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 flipV="1">
              <a:off x="1143000" y="1813559"/>
              <a:ext cx="6629399" cy="1016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143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77724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56388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429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61" name="Straight Connector 60"/>
          <p:cNvCxnSpPr/>
          <p:nvPr/>
        </p:nvCxnSpPr>
        <p:spPr bwMode="auto">
          <a:xfrm>
            <a:off x="8549582" y="4378552"/>
            <a:ext cx="0" cy="298174"/>
          </a:xfrm>
          <a:prstGeom prst="lin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/>
          <p:nvPr/>
        </p:nvCxnSpPr>
        <p:spPr bwMode="auto">
          <a:xfrm>
            <a:off x="8843231" y="4378552"/>
            <a:ext cx="0" cy="298174"/>
          </a:xfrm>
          <a:prstGeom prst="lin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3" name="Rounded Rectangle 62"/>
          <p:cNvSpPr/>
          <p:nvPr/>
        </p:nvSpPr>
        <p:spPr bwMode="auto">
          <a:xfrm>
            <a:off x="7730370" y="4651878"/>
            <a:ext cx="955964" cy="319707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Times New Roman" charset="0"/>
                <a:ea typeface="ＭＳ Ｐゴシック" charset="0"/>
              </a:rPr>
              <a:t>Domestic</a:t>
            </a:r>
            <a:endParaRPr lang="en-US" sz="11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8799843" y="4651878"/>
            <a:ext cx="955964" cy="319707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Times New Roman" charset="0"/>
                <a:ea typeface="ＭＳ Ｐゴシック" charset="0"/>
              </a:rPr>
              <a:t>Foreign</a:t>
            </a:r>
            <a:endParaRPr lang="en-US" sz="1100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3695743" y="4731490"/>
            <a:ext cx="4038600" cy="854767"/>
            <a:chOff x="444500" y="1813559"/>
            <a:chExt cx="7823201" cy="1310642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88" name="Rounded Rectangle 87"/>
            <p:cNvSpPr/>
            <p:nvPr/>
          </p:nvSpPr>
          <p:spPr bwMode="auto">
            <a:xfrm>
              <a:off x="444500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ea typeface="ＭＳ Ｐゴシック" charset="0"/>
                </a:rPr>
                <a:t>Production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ea typeface="ＭＳ Ｐゴシック" charset="0"/>
                </a:rPr>
                <a:t>Domestic &amp; Global</a:t>
              </a:r>
              <a:endParaRPr lang="en-US" sz="1000" b="1" dirty="0">
                <a:ea typeface="ＭＳ Ｐゴシック" charset="0"/>
              </a:endParaRPr>
            </a:p>
          </p:txBody>
        </p:sp>
        <p:sp>
          <p:nvSpPr>
            <p:cNvPr id="91" name="Rounded Rectangle 90"/>
            <p:cNvSpPr/>
            <p:nvPr/>
          </p:nvSpPr>
          <p:spPr bwMode="auto">
            <a:xfrm>
              <a:off x="6515100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Accounting</a:t>
              </a:r>
            </a:p>
          </p:txBody>
        </p:sp>
        <p:sp>
          <p:nvSpPr>
            <p:cNvPr id="92" name="Rounded Rectangle 91"/>
            <p:cNvSpPr/>
            <p:nvPr/>
          </p:nvSpPr>
          <p:spPr bwMode="auto">
            <a:xfrm>
              <a:off x="4495801" y="2286000"/>
              <a:ext cx="1752601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Marketing and Sales</a:t>
              </a:r>
            </a:p>
          </p:txBody>
        </p:sp>
        <p:sp>
          <p:nvSpPr>
            <p:cNvPr id="93" name="Rounded Rectangle 92"/>
            <p:cNvSpPr/>
            <p:nvPr/>
          </p:nvSpPr>
          <p:spPr bwMode="auto">
            <a:xfrm>
              <a:off x="2400300" y="2286002"/>
              <a:ext cx="1841503" cy="838199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/>
                <a:t>HR</a:t>
              </a:r>
              <a:endParaRPr lang="en-US" sz="1000" b="1" dirty="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 flipV="1">
              <a:off x="1143000" y="1813559"/>
              <a:ext cx="6629399" cy="1016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1143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77724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7" name="Straight Connector 96"/>
            <p:cNvCxnSpPr/>
            <p:nvPr/>
          </p:nvCxnSpPr>
          <p:spPr bwMode="auto">
            <a:xfrm>
              <a:off x="56388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3429000" y="1828800"/>
              <a:ext cx="0" cy="45720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99" name="Straight Connector 98"/>
          <p:cNvCxnSpPr/>
          <p:nvPr/>
        </p:nvCxnSpPr>
        <p:spPr bwMode="auto">
          <a:xfrm>
            <a:off x="6083567" y="5586256"/>
            <a:ext cx="0" cy="298174"/>
          </a:xfrm>
          <a:prstGeom prst="lin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>
            <a:off x="6377216" y="5586256"/>
            <a:ext cx="0" cy="298174"/>
          </a:xfrm>
          <a:prstGeom prst="lin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1" name="Rounded Rectangle 100"/>
          <p:cNvSpPr/>
          <p:nvPr/>
        </p:nvSpPr>
        <p:spPr bwMode="auto">
          <a:xfrm>
            <a:off x="5264355" y="5859582"/>
            <a:ext cx="955964" cy="319707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Times New Roman" charset="0"/>
                <a:ea typeface="ＭＳ Ｐゴシック" charset="0"/>
              </a:rPr>
              <a:t>Domestic</a:t>
            </a:r>
            <a:endParaRPr lang="en-US" sz="11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6333828" y="5859582"/>
            <a:ext cx="955964" cy="319707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Times New Roman" charset="0"/>
                <a:ea typeface="ＭＳ Ｐゴシック" charset="0"/>
              </a:rPr>
              <a:t>Foreign</a:t>
            </a:r>
            <a:endParaRPr lang="en-US" sz="1100" dirty="0">
              <a:latin typeface="Times New Roman" charset="0"/>
              <a:ea typeface="ＭＳ Ｐゴシック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4850571" y="2863453"/>
            <a:ext cx="15078" cy="18132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348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0207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889" y="1091193"/>
            <a:ext cx="7762642" cy="5268817"/>
          </a:xfrm>
          <a:noFill/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235879" y="449843"/>
            <a:ext cx="676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chemeClr val="tx2"/>
                </a:solidFill>
              </a:rPr>
              <a:t>The Matrix</a:t>
            </a:r>
            <a:endParaRPr lang="en-GB" alt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79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 &amp;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9659"/>
            <a:ext cx="8596668" cy="4591703"/>
          </a:xfrm>
        </p:spPr>
        <p:txBody>
          <a:bodyPr/>
          <a:lstStyle/>
          <a:p>
            <a:r>
              <a:rPr lang="en-US" dirty="0" smtClean="0"/>
              <a:t>Control systems (vertical)	</a:t>
            </a:r>
          </a:p>
          <a:p>
            <a:pPr lvl="1"/>
            <a:r>
              <a:rPr lang="en-US" dirty="0" smtClean="0"/>
              <a:t>Measure / monitor sub-unit performance on assigned roles</a:t>
            </a:r>
          </a:p>
          <a:p>
            <a:pPr lvl="1"/>
            <a:r>
              <a:rPr lang="en-US" dirty="0" smtClean="0"/>
              <a:t>Provide sub-units with feedback regarding effectiveness</a:t>
            </a:r>
          </a:p>
          <a:p>
            <a:r>
              <a:rPr lang="en-US" dirty="0" smtClean="0"/>
              <a:t>How can MNCs exercise control?</a:t>
            </a:r>
          </a:p>
          <a:p>
            <a:endParaRPr lang="en-US" dirty="0" smtClean="0"/>
          </a:p>
          <a:p>
            <a:r>
              <a:rPr lang="en-US" dirty="0" smtClean="0"/>
              <a:t>Coordination systems (horizontal)</a:t>
            </a:r>
          </a:p>
          <a:p>
            <a:pPr lvl="1"/>
            <a:r>
              <a:rPr lang="en-US" dirty="0" smtClean="0"/>
              <a:t>Information flow among subsidiaries</a:t>
            </a:r>
          </a:p>
          <a:p>
            <a:r>
              <a:rPr lang="en-US" dirty="0"/>
              <a:t>How can MNCs </a:t>
            </a:r>
            <a:r>
              <a:rPr lang="en-US" dirty="0" smtClean="0"/>
              <a:t>best coordinate their subsidiaries?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197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243</Words>
  <Application>Microsoft Office PowerPoint</Application>
  <PresentationFormat>Widescreen</PresentationFormat>
  <Paragraphs>119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Trebuchet MS</vt:lpstr>
      <vt:lpstr>Wingdings 3</vt:lpstr>
      <vt:lpstr>Facet</vt:lpstr>
      <vt:lpstr>International Management: Organizational Design </vt:lpstr>
      <vt:lpstr>PowerPoint Presentation</vt:lpstr>
      <vt:lpstr>PowerPoint Presentation</vt:lpstr>
      <vt:lpstr>PowerPoint Presentation</vt:lpstr>
      <vt:lpstr>Internationalization &amp; Structural Change </vt:lpstr>
      <vt:lpstr>PowerPoint Presentation</vt:lpstr>
      <vt:lpstr>PowerPoint Presentation</vt:lpstr>
      <vt:lpstr>PowerPoint Presentation</vt:lpstr>
      <vt:lpstr>Coordination &amp; Control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Management: Organizational Desirn</dc:title>
  <dc:creator>Shinnar, Rachel Sheli</dc:creator>
  <cp:lastModifiedBy>Shinnar, Rachel Sheli</cp:lastModifiedBy>
  <cp:revision>20</cp:revision>
  <cp:lastPrinted>2017-05-17T15:54:17Z</cp:lastPrinted>
  <dcterms:created xsi:type="dcterms:W3CDTF">2017-05-12T16:31:40Z</dcterms:created>
  <dcterms:modified xsi:type="dcterms:W3CDTF">2018-05-21T18:00:53Z</dcterms:modified>
</cp:coreProperties>
</file>