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2" r:id="rId6"/>
    <p:sldId id="263" r:id="rId7"/>
    <p:sldId id="261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19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C8C4A-A99A-407D-81AB-90AE8E057CA9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68C1EB-F808-46C9-8C62-44C23A075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947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9ED39-0253-4253-8827-A648AC0BC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975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t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8C1EB-F808-46C9-8C62-44C23A075C0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741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54025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8C1EB-F808-46C9-8C62-44C23A075C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689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8C1EB-F808-46C9-8C62-44C23A075C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7826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8C1EB-F808-46C9-8C62-44C23A075C0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458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95111" y="4323645"/>
            <a:ext cx="6050845" cy="4515556"/>
          </a:xfrm>
        </p:spPr>
        <p:txBody>
          <a:bodyPr/>
          <a:lstStyle/>
          <a:p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973F2-ECE3-4906-81E7-CFFC8BC2751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852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14489" y="4445705"/>
            <a:ext cx="6208889" cy="4449939"/>
          </a:xfrm>
        </p:spPr>
        <p:txBody>
          <a:bodyPr/>
          <a:lstStyle/>
          <a:p>
            <a:r>
              <a:rPr lang="en-US" b="1" dirty="0" smtClean="0"/>
              <a:t> </a:t>
            </a:r>
            <a:endParaRPr lang="en-US" baseline="0" dirty="0" smtClean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A8D13-0228-4969-B5EA-9F64432B3CB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1107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49"/>
            <a:ext cx="5771444" cy="4284663"/>
          </a:xfrm>
        </p:spPr>
        <p:txBody>
          <a:bodyPr/>
          <a:lstStyle/>
          <a:p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8C1EB-F808-46C9-8C62-44C23A075C0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3461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t"/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8C1EB-F808-46C9-8C62-44C23A075C0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4261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34417"/>
            <a:ext cx="5486400" cy="3600450"/>
          </a:xfrm>
        </p:spPr>
        <p:txBody>
          <a:bodyPr/>
          <a:lstStyle/>
          <a:p>
            <a:pPr marL="171450" indent="-171450" fontAlgn="t">
              <a:buFont typeface="Wingdings" panose="05000000000000000000" pitchFamily="2" charset="2"/>
              <a:buChar char="à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8C1EB-F808-46C9-8C62-44C23A075C0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566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2428" y="541176"/>
            <a:ext cx="10114384" cy="2641913"/>
          </a:xfrm>
        </p:spPr>
        <p:txBody>
          <a:bodyPr/>
          <a:lstStyle/>
          <a:p>
            <a:pPr algn="l"/>
            <a:r>
              <a:rPr lang="en-US" sz="4000" dirty="0" smtClean="0"/>
              <a:t>International Management:</a:t>
            </a:r>
            <a:br>
              <a:rPr lang="en-US" sz="4000" dirty="0" smtClean="0"/>
            </a:br>
            <a:r>
              <a:rPr lang="en-US" sz="4000" dirty="0" smtClean="0"/>
              <a:t>Strategic Management for MNCs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en-US" sz="3000" dirty="0" smtClean="0">
                <a:solidFill>
                  <a:schemeClr val="tx1"/>
                </a:solidFill>
              </a:rPr>
              <a:t>Angers, France</a:t>
            </a:r>
          </a:p>
          <a:p>
            <a:pPr algn="l"/>
            <a:r>
              <a:rPr lang="en-US" sz="3000" dirty="0" smtClean="0">
                <a:solidFill>
                  <a:schemeClr val="tx1"/>
                </a:solidFill>
              </a:rPr>
              <a:t>Summer </a:t>
            </a:r>
            <a:r>
              <a:rPr lang="en-US" sz="3000" dirty="0" smtClean="0">
                <a:solidFill>
                  <a:schemeClr val="tx1"/>
                </a:solidFill>
              </a:rPr>
              <a:t>2018</a:t>
            </a:r>
            <a:endParaRPr lang="en-U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267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Risk versus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920" y="6041796"/>
            <a:ext cx="4046654" cy="36179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Control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81123" y="1795538"/>
            <a:ext cx="0" cy="3966547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 txBox="1">
            <a:spLocks/>
          </p:cNvSpPr>
          <p:nvPr/>
        </p:nvSpPr>
        <p:spPr>
          <a:xfrm>
            <a:off x="1825448" y="5860899"/>
            <a:ext cx="6300439" cy="36179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dirty="0" smtClean="0"/>
              <a:t>Low                                                                       High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82601" y="2149863"/>
            <a:ext cx="662361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Low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1525726" y="5762085"/>
            <a:ext cx="7428703" cy="26793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/>
          <p:cNvSpPr txBox="1">
            <a:spLocks/>
          </p:cNvSpPr>
          <p:nvPr/>
        </p:nvSpPr>
        <p:spPr>
          <a:xfrm rot="16200000">
            <a:off x="-1012695" y="3925230"/>
            <a:ext cx="4046654" cy="3617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Risk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1481123" y="5242128"/>
            <a:ext cx="2187628" cy="560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en-US" dirty="0" smtClean="0"/>
              <a:t>Indirect Export</a:t>
            </a:r>
            <a:endParaRPr lang="en-US" dirty="0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1878221" y="4780978"/>
            <a:ext cx="2187628" cy="560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en-US" dirty="0" smtClean="0"/>
              <a:t>Direct Export</a:t>
            </a:r>
            <a:endParaRPr lang="en-US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3189935" y="3778811"/>
            <a:ext cx="2187628" cy="560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en-US" dirty="0" smtClean="0"/>
              <a:t>Licensing</a:t>
            </a:r>
            <a:endParaRPr lang="en-US" dirty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4797247" y="3072916"/>
            <a:ext cx="2187628" cy="560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en-US" dirty="0" smtClean="0"/>
              <a:t>Strategic Alliances</a:t>
            </a:r>
            <a:endParaRPr lang="en-US" dirty="0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6820574" y="1988666"/>
            <a:ext cx="2187628" cy="5605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en-US" dirty="0" smtClean="0"/>
              <a:t>FDI</a:t>
            </a:r>
          </a:p>
          <a:p>
            <a:pPr marL="0" indent="0" algn="ctr">
              <a:buFont typeface="Wingdings 3" charset="2"/>
              <a:buNone/>
            </a:pPr>
            <a:r>
              <a:rPr lang="en-US" dirty="0" smtClean="0"/>
              <a:t> </a:t>
            </a:r>
          </a:p>
          <a:p>
            <a:pPr marL="0" indent="0" algn="ctr">
              <a:buFont typeface="Wingdings 3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124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79511"/>
            <a:ext cx="8596668" cy="4361852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Strategy</a:t>
            </a:r>
            <a:r>
              <a:rPr lang="en-US" sz="2400" dirty="0" smtClean="0"/>
              <a:t>: “Comprehensive, integrated and externally oriented set of choices as to how a company will achieve its objectives.”</a:t>
            </a:r>
          </a:p>
          <a:p>
            <a:pPr lvl="1"/>
            <a:r>
              <a:rPr lang="en-US" sz="2200" b="1" dirty="0" smtClean="0"/>
              <a:t>Competitive advantage</a:t>
            </a:r>
            <a:r>
              <a:rPr lang="en-US" sz="2200" dirty="0" smtClean="0"/>
              <a:t>: when a company creates superior value for its target customers that is too costly / difficult to imitate</a:t>
            </a:r>
          </a:p>
          <a:p>
            <a:pPr lvl="1"/>
            <a:r>
              <a:rPr lang="en-US" sz="2200" b="1" dirty="0" smtClean="0"/>
              <a:t>Differentiation strategy</a:t>
            </a:r>
            <a:r>
              <a:rPr lang="en-US" sz="2200" dirty="0" smtClean="0"/>
              <a:t>: creating superior value for customers </a:t>
            </a:r>
          </a:p>
          <a:p>
            <a:pPr lvl="1"/>
            <a:r>
              <a:rPr lang="en-US" sz="2200" b="1" dirty="0" smtClean="0"/>
              <a:t>Low cost strategy</a:t>
            </a:r>
            <a:r>
              <a:rPr lang="en-US" sz="2200" dirty="0" smtClean="0"/>
              <a:t>: providing products / services similar to competitors at lower cost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50935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Chain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33529" y="1788627"/>
            <a:ext cx="2205826" cy="326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 smtClean="0"/>
              <a:t>Upstream Activities</a:t>
            </a:r>
            <a:endParaRPr lang="en-US" sz="1700" b="1" dirty="0"/>
          </a:p>
        </p:txBody>
      </p:sp>
      <p:sp>
        <p:nvSpPr>
          <p:cNvPr id="5" name="Rectangle 4"/>
          <p:cNvSpPr/>
          <p:nvPr/>
        </p:nvSpPr>
        <p:spPr>
          <a:xfrm>
            <a:off x="4076711" y="1812771"/>
            <a:ext cx="2249443" cy="326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Primary Activities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7413366" y="1810139"/>
            <a:ext cx="2607712" cy="326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Downstream Activities</a:t>
            </a:r>
            <a:endParaRPr lang="en-US" b="1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707586" y="1963614"/>
            <a:ext cx="1346718" cy="3111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326155" y="1963614"/>
            <a:ext cx="1087211" cy="19222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97457" y="2709762"/>
            <a:ext cx="1474086" cy="1147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Research &amp; Development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1906859" y="2718090"/>
            <a:ext cx="1474086" cy="1147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Input Logistics:</a:t>
            </a:r>
          </a:p>
          <a:p>
            <a:pPr algn="ctr"/>
            <a:r>
              <a:rPr lang="en-US" sz="1400" dirty="0" smtClean="0"/>
              <a:t>Raw Materials supply  </a:t>
            </a:r>
          </a:p>
          <a:p>
            <a:pPr algn="ctr"/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3556519" y="2709763"/>
            <a:ext cx="1474086" cy="1147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Operations:</a:t>
            </a:r>
          </a:p>
          <a:p>
            <a:pPr algn="ctr"/>
            <a:r>
              <a:rPr lang="en-US" sz="1400" dirty="0" smtClean="0"/>
              <a:t>Manufacturing, Assembly, Facility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5265921" y="2709763"/>
            <a:ext cx="1474086" cy="1147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Marketing &amp; Sales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6950721" y="2709763"/>
            <a:ext cx="1474086" cy="1147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Output Logistics: </a:t>
            </a:r>
            <a:r>
              <a:rPr lang="en-US" sz="1400" dirty="0" smtClean="0"/>
              <a:t>Delivery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8635521" y="2709763"/>
            <a:ext cx="1474086" cy="1147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Service &amp; Repair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2891278" y="4932575"/>
            <a:ext cx="4889240" cy="1147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Support Activities</a:t>
            </a:r>
          </a:p>
          <a:p>
            <a:pPr algn="ctr"/>
            <a:r>
              <a:rPr lang="en-US" sz="1400" dirty="0" smtClean="0"/>
              <a:t>Organizational Design &amp; control</a:t>
            </a:r>
          </a:p>
          <a:p>
            <a:pPr algn="ctr"/>
            <a:r>
              <a:rPr lang="en-US" sz="1400" dirty="0" smtClean="0"/>
              <a:t>Human Resource Management</a:t>
            </a:r>
          </a:p>
          <a:p>
            <a:pPr algn="ctr"/>
            <a:r>
              <a:rPr lang="en-US" sz="1400" dirty="0" smtClean="0"/>
              <a:t>Technology use &amp; Development</a:t>
            </a:r>
            <a:endParaRPr lang="en-US" sz="1400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5246915" y="4018972"/>
            <a:ext cx="0" cy="831808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1661201" y="3271523"/>
            <a:ext cx="280602" cy="11812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342221" y="3279851"/>
            <a:ext cx="280602" cy="11812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717673" y="3301565"/>
            <a:ext cx="280602" cy="11812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5010741" y="3322830"/>
            <a:ext cx="280602" cy="11812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8424807" y="3226553"/>
            <a:ext cx="280602" cy="11812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4730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Porter’s Five Forces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Degree of competition in the industry</a:t>
            </a:r>
          </a:p>
          <a:p>
            <a:r>
              <a:rPr lang="en-US" sz="2200" dirty="0" smtClean="0"/>
              <a:t>Threat of new entrants (barriers to entry)</a:t>
            </a:r>
          </a:p>
          <a:p>
            <a:r>
              <a:rPr lang="en-US" sz="2200" dirty="0" smtClean="0"/>
              <a:t>Buyers’ bargaining power</a:t>
            </a:r>
          </a:p>
          <a:p>
            <a:r>
              <a:rPr lang="en-US" sz="2200" dirty="0" smtClean="0"/>
              <a:t>Suppliers’ bargaining power</a:t>
            </a:r>
          </a:p>
          <a:p>
            <a:r>
              <a:rPr lang="en-US" sz="2200" dirty="0" smtClean="0"/>
              <a:t>Threat of substitutes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095251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867747" y="230156"/>
            <a:ext cx="8229600" cy="6096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accent1"/>
                </a:solidFill>
              </a:rPr>
              <a:t>SWOT Matrix</a:t>
            </a:r>
            <a:endParaRPr lang="en-US" sz="4000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860020"/>
              </p:ext>
            </p:extLst>
          </p:nvPr>
        </p:nvGraphicFramePr>
        <p:xfrm>
          <a:off x="867747" y="996822"/>
          <a:ext cx="7924800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68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68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7351">
                <a:tc row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EXTERNAL</a:t>
                      </a:r>
                      <a:endParaRPr lang="en-US" dirty="0"/>
                    </a:p>
                  </a:txBody>
                  <a:tcPr vert="vert270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INTERNAL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35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STRENGTH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WEAKNESSES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745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OPPORTUNITIES</a:t>
                      </a:r>
                      <a:endParaRPr lang="en-US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Easy/obvious path</a:t>
                      </a:r>
                    </a:p>
                    <a:p>
                      <a:endParaRPr lang="en-US" sz="900" dirty="0" smtClean="0"/>
                    </a:p>
                    <a:p>
                      <a:r>
                        <a:rPr lang="en-US" dirty="0" smtClean="0"/>
                        <a:t>Internal strength match external opportunity</a:t>
                      </a:r>
                    </a:p>
                    <a:p>
                      <a:endParaRPr lang="en-US" sz="900" dirty="0" smtClean="0"/>
                    </a:p>
                    <a:p>
                      <a:r>
                        <a:rPr lang="en-US" dirty="0" smtClean="0"/>
                        <a:t>Easy implementation, high likelihood of success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Potential Future Path</a:t>
                      </a:r>
                    </a:p>
                    <a:p>
                      <a:endParaRPr lang="en-US" sz="900" b="1" dirty="0" smtClean="0"/>
                    </a:p>
                    <a:p>
                      <a:r>
                        <a:rPr lang="en-US" b="0" dirty="0" smtClean="0"/>
                        <a:t>Likely to produce growth </a:t>
                      </a:r>
                    </a:p>
                    <a:p>
                      <a:endParaRPr lang="en-US" b="0" dirty="0" smtClean="0"/>
                    </a:p>
                    <a:p>
                      <a:r>
                        <a:rPr lang="en-US" b="0" dirty="0" smtClean="0"/>
                        <a:t>Identify and address</a:t>
                      </a:r>
                      <a:r>
                        <a:rPr lang="en-US" b="0" baseline="0" dirty="0" smtClean="0"/>
                        <a:t> internal issues</a:t>
                      </a:r>
                    </a:p>
                    <a:p>
                      <a:endParaRPr lang="en-US" sz="900" b="0" baseline="0" dirty="0" smtClean="0"/>
                    </a:p>
                    <a:p>
                      <a:r>
                        <a:rPr lang="en-US" b="0" baseline="0" dirty="0" smtClean="0"/>
                        <a:t>Internal improvements</a:t>
                      </a:r>
                    </a:p>
                    <a:p>
                      <a:endParaRPr lang="en-US" sz="900" b="0" baseline="0" dirty="0" smtClean="0"/>
                    </a:p>
                    <a:p>
                      <a:r>
                        <a:rPr lang="en-US" b="0" baseline="0" dirty="0" smtClean="0"/>
                        <a:t>Good risk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944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THREATS</a:t>
                      </a:r>
                      <a:endParaRPr lang="en-US" b="1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Easy to Defend</a:t>
                      </a:r>
                    </a:p>
                    <a:p>
                      <a:endParaRPr lang="en-US" sz="900" dirty="0" smtClean="0"/>
                    </a:p>
                    <a:p>
                      <a:r>
                        <a:rPr lang="en-US" dirty="0" smtClean="0"/>
                        <a:t>Awareness of external factors needed</a:t>
                      </a:r>
                    </a:p>
                    <a:p>
                      <a:endParaRPr lang="en-US" sz="900" dirty="0" smtClean="0"/>
                    </a:p>
                    <a:p>
                      <a:r>
                        <a:rPr lang="en-US" dirty="0" smtClean="0"/>
                        <a:t>Internal capabilities are present</a:t>
                      </a:r>
                    </a:p>
                    <a:p>
                      <a:endParaRPr lang="en-US" sz="900" dirty="0" smtClean="0"/>
                    </a:p>
                    <a:p>
                      <a:r>
                        <a:rPr lang="en-US" dirty="0" smtClean="0"/>
                        <a:t>Should be easy to address</a:t>
                      </a:r>
                    </a:p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High Risk</a:t>
                      </a:r>
                    </a:p>
                    <a:p>
                      <a:endParaRPr lang="en-US" sz="900" dirty="0" smtClean="0"/>
                    </a:p>
                    <a:p>
                      <a:r>
                        <a:rPr lang="en-US" dirty="0" smtClean="0"/>
                        <a:t>Awareness and motoring</a:t>
                      </a:r>
                      <a:r>
                        <a:rPr lang="en-US" baseline="0" dirty="0" smtClean="0"/>
                        <a:t> crucial</a:t>
                      </a:r>
                      <a:endParaRPr lang="en-US" dirty="0" smtClean="0"/>
                    </a:p>
                    <a:p>
                      <a:endParaRPr lang="en-US" sz="900" dirty="0" smtClean="0"/>
                    </a:p>
                    <a:p>
                      <a:r>
                        <a:rPr lang="en-US" dirty="0" smtClean="0"/>
                        <a:t>High risk of failure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267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5"/>
          <p:cNvSpPr>
            <a:spLocks noChangeShapeType="1"/>
          </p:cNvSpPr>
          <p:nvPr/>
        </p:nvSpPr>
        <p:spPr bwMode="auto">
          <a:xfrm flipV="1">
            <a:off x="2082283" y="3072002"/>
            <a:ext cx="3320142" cy="1061740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 rot="529222">
            <a:off x="2126029" y="1879335"/>
            <a:ext cx="1390056" cy="1671698"/>
            <a:chOff x="1296" y="1200"/>
            <a:chExt cx="1296" cy="1056"/>
          </a:xfrm>
        </p:grpSpPr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1295" y="1199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>
              <a:off x="1967" y="1439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>
              <a:off x="2447" y="1247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2111" y="1439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>
              <a:off x="2303" y="1536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>
              <a:off x="1775" y="1440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1631" y="1440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>
              <a:off x="1535" y="1296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>
              <a:off x="2592" y="1440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2449627" y="1322850"/>
            <a:ext cx="142819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Global Integration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16" name="Group 21"/>
          <p:cNvGrpSpPr>
            <a:grpSpLocks/>
          </p:cNvGrpSpPr>
          <p:nvPr/>
        </p:nvGrpSpPr>
        <p:grpSpPr bwMode="auto">
          <a:xfrm rot="-9568163">
            <a:off x="3651996" y="3951803"/>
            <a:ext cx="1390056" cy="1671698"/>
            <a:chOff x="1296" y="1200"/>
            <a:chExt cx="1296" cy="1056"/>
          </a:xfrm>
        </p:grpSpPr>
        <p:sp>
          <p:nvSpPr>
            <p:cNvPr id="17" name="Line 22"/>
            <p:cNvSpPr>
              <a:spLocks noChangeShapeType="1"/>
            </p:cNvSpPr>
            <p:nvPr/>
          </p:nvSpPr>
          <p:spPr bwMode="auto">
            <a:xfrm>
              <a:off x="1297" y="1200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Line 23"/>
            <p:cNvSpPr>
              <a:spLocks noChangeShapeType="1"/>
            </p:cNvSpPr>
            <p:nvPr/>
          </p:nvSpPr>
          <p:spPr bwMode="auto">
            <a:xfrm>
              <a:off x="1969" y="1440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Line 24"/>
            <p:cNvSpPr>
              <a:spLocks noChangeShapeType="1"/>
            </p:cNvSpPr>
            <p:nvPr/>
          </p:nvSpPr>
          <p:spPr bwMode="auto">
            <a:xfrm>
              <a:off x="2449" y="1248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Line 25"/>
            <p:cNvSpPr>
              <a:spLocks noChangeShapeType="1"/>
            </p:cNvSpPr>
            <p:nvPr/>
          </p:nvSpPr>
          <p:spPr bwMode="auto">
            <a:xfrm>
              <a:off x="2113" y="1440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Line 26"/>
            <p:cNvSpPr>
              <a:spLocks noChangeShapeType="1"/>
            </p:cNvSpPr>
            <p:nvPr/>
          </p:nvSpPr>
          <p:spPr bwMode="auto">
            <a:xfrm>
              <a:off x="2305" y="1536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Line 27"/>
            <p:cNvSpPr>
              <a:spLocks noChangeShapeType="1"/>
            </p:cNvSpPr>
            <p:nvPr/>
          </p:nvSpPr>
          <p:spPr bwMode="auto">
            <a:xfrm>
              <a:off x="1777" y="1440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Line 28"/>
            <p:cNvSpPr>
              <a:spLocks noChangeShapeType="1"/>
            </p:cNvSpPr>
            <p:nvPr/>
          </p:nvSpPr>
          <p:spPr bwMode="auto">
            <a:xfrm>
              <a:off x="1633" y="1441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Line 29"/>
            <p:cNvSpPr>
              <a:spLocks noChangeShapeType="1"/>
            </p:cNvSpPr>
            <p:nvPr/>
          </p:nvSpPr>
          <p:spPr bwMode="auto">
            <a:xfrm>
              <a:off x="1537" y="1296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Line 30"/>
            <p:cNvSpPr>
              <a:spLocks noChangeShapeType="1"/>
            </p:cNvSpPr>
            <p:nvPr/>
          </p:nvSpPr>
          <p:spPr bwMode="auto">
            <a:xfrm>
              <a:off x="2592" y="1440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7" name="Group 32"/>
          <p:cNvGrpSpPr>
            <a:grpSpLocks/>
          </p:cNvGrpSpPr>
          <p:nvPr/>
        </p:nvGrpSpPr>
        <p:grpSpPr bwMode="auto">
          <a:xfrm rot="-9568163">
            <a:off x="3853655" y="3731574"/>
            <a:ext cx="1390056" cy="1671698"/>
            <a:chOff x="1296" y="1200"/>
            <a:chExt cx="1296" cy="1056"/>
          </a:xfrm>
        </p:grpSpPr>
        <p:sp>
          <p:nvSpPr>
            <p:cNvPr id="28" name="Line 33"/>
            <p:cNvSpPr>
              <a:spLocks noChangeShapeType="1"/>
            </p:cNvSpPr>
            <p:nvPr/>
          </p:nvSpPr>
          <p:spPr bwMode="auto">
            <a:xfrm>
              <a:off x="1297" y="1200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Line 34"/>
            <p:cNvSpPr>
              <a:spLocks noChangeShapeType="1"/>
            </p:cNvSpPr>
            <p:nvPr/>
          </p:nvSpPr>
          <p:spPr bwMode="auto">
            <a:xfrm>
              <a:off x="1969" y="1440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Line 35"/>
            <p:cNvSpPr>
              <a:spLocks noChangeShapeType="1"/>
            </p:cNvSpPr>
            <p:nvPr/>
          </p:nvSpPr>
          <p:spPr bwMode="auto">
            <a:xfrm>
              <a:off x="2449" y="1248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Line 36"/>
            <p:cNvSpPr>
              <a:spLocks noChangeShapeType="1"/>
            </p:cNvSpPr>
            <p:nvPr/>
          </p:nvSpPr>
          <p:spPr bwMode="auto">
            <a:xfrm>
              <a:off x="2113" y="1440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Line 37"/>
            <p:cNvSpPr>
              <a:spLocks noChangeShapeType="1"/>
            </p:cNvSpPr>
            <p:nvPr/>
          </p:nvSpPr>
          <p:spPr bwMode="auto">
            <a:xfrm>
              <a:off x="2305" y="1536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Line 38"/>
            <p:cNvSpPr>
              <a:spLocks noChangeShapeType="1"/>
            </p:cNvSpPr>
            <p:nvPr/>
          </p:nvSpPr>
          <p:spPr bwMode="auto">
            <a:xfrm>
              <a:off x="1777" y="1440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Line 39"/>
            <p:cNvSpPr>
              <a:spLocks noChangeShapeType="1"/>
            </p:cNvSpPr>
            <p:nvPr/>
          </p:nvSpPr>
          <p:spPr bwMode="auto">
            <a:xfrm>
              <a:off x="1633" y="1441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Line 40"/>
            <p:cNvSpPr>
              <a:spLocks noChangeShapeType="1"/>
            </p:cNvSpPr>
            <p:nvPr/>
          </p:nvSpPr>
          <p:spPr bwMode="auto">
            <a:xfrm>
              <a:off x="1537" y="1296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Line 41"/>
            <p:cNvSpPr>
              <a:spLocks noChangeShapeType="1"/>
            </p:cNvSpPr>
            <p:nvPr/>
          </p:nvSpPr>
          <p:spPr bwMode="auto">
            <a:xfrm>
              <a:off x="2592" y="1440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8" name="Group 19"/>
          <p:cNvGrpSpPr>
            <a:grpSpLocks/>
          </p:cNvGrpSpPr>
          <p:nvPr/>
        </p:nvGrpSpPr>
        <p:grpSpPr bwMode="auto">
          <a:xfrm rot="529222">
            <a:off x="1973629" y="2031735"/>
            <a:ext cx="1390056" cy="1671698"/>
            <a:chOff x="1296" y="1200"/>
            <a:chExt cx="1296" cy="1056"/>
          </a:xfrm>
        </p:grpSpPr>
        <p:sp>
          <p:nvSpPr>
            <p:cNvPr id="39" name="Line 7"/>
            <p:cNvSpPr>
              <a:spLocks noChangeShapeType="1"/>
            </p:cNvSpPr>
            <p:nvPr/>
          </p:nvSpPr>
          <p:spPr bwMode="auto">
            <a:xfrm>
              <a:off x="1295" y="1199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Line 9"/>
            <p:cNvSpPr>
              <a:spLocks noChangeShapeType="1"/>
            </p:cNvSpPr>
            <p:nvPr/>
          </p:nvSpPr>
          <p:spPr bwMode="auto">
            <a:xfrm>
              <a:off x="1967" y="1439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" name="Line 10"/>
            <p:cNvSpPr>
              <a:spLocks noChangeShapeType="1"/>
            </p:cNvSpPr>
            <p:nvPr/>
          </p:nvSpPr>
          <p:spPr bwMode="auto">
            <a:xfrm>
              <a:off x="2447" y="1247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" name="Line 11"/>
            <p:cNvSpPr>
              <a:spLocks noChangeShapeType="1"/>
            </p:cNvSpPr>
            <p:nvPr/>
          </p:nvSpPr>
          <p:spPr bwMode="auto">
            <a:xfrm>
              <a:off x="2111" y="1439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" name="Line 12"/>
            <p:cNvSpPr>
              <a:spLocks noChangeShapeType="1"/>
            </p:cNvSpPr>
            <p:nvPr/>
          </p:nvSpPr>
          <p:spPr bwMode="auto">
            <a:xfrm>
              <a:off x="2303" y="1536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4" name="Line 13"/>
            <p:cNvSpPr>
              <a:spLocks noChangeShapeType="1"/>
            </p:cNvSpPr>
            <p:nvPr/>
          </p:nvSpPr>
          <p:spPr bwMode="auto">
            <a:xfrm>
              <a:off x="1775" y="1440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" name="Line 14"/>
            <p:cNvSpPr>
              <a:spLocks noChangeShapeType="1"/>
            </p:cNvSpPr>
            <p:nvPr/>
          </p:nvSpPr>
          <p:spPr bwMode="auto">
            <a:xfrm>
              <a:off x="1631" y="1440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" name="Line 15"/>
            <p:cNvSpPr>
              <a:spLocks noChangeShapeType="1"/>
            </p:cNvSpPr>
            <p:nvPr/>
          </p:nvSpPr>
          <p:spPr bwMode="auto">
            <a:xfrm>
              <a:off x="1535" y="1296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" name="Line 17"/>
            <p:cNvSpPr>
              <a:spLocks noChangeShapeType="1"/>
            </p:cNvSpPr>
            <p:nvPr/>
          </p:nvSpPr>
          <p:spPr bwMode="auto">
            <a:xfrm>
              <a:off x="2592" y="1440"/>
              <a:ext cx="0" cy="72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8" name="Title 1"/>
          <p:cNvSpPr txBox="1">
            <a:spLocks/>
          </p:cNvSpPr>
          <p:nvPr/>
        </p:nvSpPr>
        <p:spPr>
          <a:xfrm>
            <a:off x="657934" y="207392"/>
            <a:ext cx="8596668" cy="1320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The Global-Local Dilemma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220247" y="1534600"/>
            <a:ext cx="3559885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Multi-domestic Strategy</a:t>
            </a:r>
          </a:p>
          <a:p>
            <a:endParaRPr lang="en-US" sz="26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Transnational Strategy</a:t>
            </a:r>
          </a:p>
          <a:p>
            <a:endParaRPr lang="en-US" sz="26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International Strategy</a:t>
            </a:r>
          </a:p>
          <a:p>
            <a:endParaRPr lang="en-US" sz="26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Regional Strategy</a:t>
            </a:r>
          </a:p>
          <a:p>
            <a:endParaRPr lang="en-US" dirty="0"/>
          </a:p>
        </p:txBody>
      </p:sp>
      <p:sp>
        <p:nvSpPr>
          <p:cNvPr id="49" name="Text Box 18"/>
          <p:cNvSpPr txBox="1">
            <a:spLocks noChangeArrowheads="1"/>
          </p:cNvSpPr>
          <p:nvPr/>
        </p:nvSpPr>
        <p:spPr bwMode="auto">
          <a:xfrm>
            <a:off x="2369092" y="5318408"/>
            <a:ext cx="212535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Local Responsiveness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865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Modes of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Exporting: common in SMEs</a:t>
            </a:r>
            <a:r>
              <a:rPr lang="en-US" dirty="0"/>
              <a:t> </a:t>
            </a:r>
            <a:r>
              <a:rPr lang="en-US" dirty="0" smtClean="0"/>
              <a:t>&amp; initial stages of internationalization</a:t>
            </a:r>
          </a:p>
          <a:p>
            <a:pPr lvl="1"/>
            <a:r>
              <a:rPr lang="en-US" dirty="0" smtClean="0"/>
              <a:t>Indirect exporting – through intermediary who connects MNS with distributors</a:t>
            </a:r>
          </a:p>
          <a:p>
            <a:pPr lvl="1"/>
            <a:r>
              <a:rPr lang="en-US" dirty="0" smtClean="0"/>
              <a:t>Direct exporting – direct contact with distributors</a:t>
            </a:r>
          </a:p>
          <a:p>
            <a:r>
              <a:rPr lang="en-US" dirty="0" smtClean="0"/>
              <a:t>Licensing: license in exchange for royalties  </a:t>
            </a:r>
          </a:p>
          <a:p>
            <a:pPr lvl="1"/>
            <a:r>
              <a:rPr lang="en-US" dirty="0" smtClean="0"/>
              <a:t>International franchising</a:t>
            </a:r>
          </a:p>
          <a:p>
            <a:pPr lvl="1"/>
            <a:r>
              <a:rPr lang="en-US" dirty="0" smtClean="0"/>
              <a:t>Contract manufacturing</a:t>
            </a:r>
          </a:p>
          <a:p>
            <a:pPr lvl="1"/>
            <a:r>
              <a:rPr lang="en-US" dirty="0" smtClean="0"/>
              <a:t>Turnkey operations</a:t>
            </a:r>
          </a:p>
          <a:p>
            <a:r>
              <a:rPr lang="en-US" dirty="0" smtClean="0"/>
              <a:t>International Strategic Alliances</a:t>
            </a:r>
          </a:p>
          <a:p>
            <a:r>
              <a:rPr lang="en-US" dirty="0" smtClean="0"/>
              <a:t>Foreign Direct Investment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393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Licensing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4847775"/>
              </p:ext>
            </p:extLst>
          </p:nvPr>
        </p:nvGraphicFramePr>
        <p:xfrm>
          <a:off x="677863" y="1474237"/>
          <a:ext cx="8596312" cy="3978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7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9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4044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Advantages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Disadvantages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1867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 smtClean="0"/>
                        <a:t>Option to generate revenue from older or soon-to-be replaced technology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200" dirty="0" smtClean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 smtClean="0"/>
                        <a:t>Overcome trade barriers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200" dirty="0" smtClean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 smtClean="0"/>
                        <a:t>Overcome lack of financial, technical or managerial resources to export</a:t>
                      </a:r>
                      <a:r>
                        <a:rPr lang="en-US" sz="2200" baseline="0" dirty="0" smtClean="0"/>
                        <a:t> or FDI.</a:t>
                      </a:r>
                      <a:endParaRPr lang="en-US" sz="2200" dirty="0" smtClean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 smtClean="0"/>
                        <a:t>Loss</a:t>
                      </a:r>
                      <a:r>
                        <a:rPr lang="en-US" sz="2200" baseline="0" dirty="0" smtClean="0"/>
                        <a:t> of control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2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200" baseline="0" dirty="0" smtClean="0"/>
                        <a:t>Create new competitor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2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200" baseline="0" dirty="0" smtClean="0"/>
                        <a:t>Limited income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200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200" baseline="0" dirty="0" smtClean="0"/>
                        <a:t>Opportunity cost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8675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Foreign Direct Investment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4430753"/>
              </p:ext>
            </p:extLst>
          </p:nvPr>
        </p:nvGraphicFramePr>
        <p:xfrm>
          <a:off x="677863" y="1474237"/>
          <a:ext cx="8718064" cy="4646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2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5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308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Advantages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Disadvantages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3557">
                <a:tc>
                  <a:txBody>
                    <a:bodyPr/>
                    <a:lstStyle/>
                    <a:p>
                      <a:pPr marL="342900" indent="-342900">
                        <a:lnSpc>
                          <a:spcPts val="26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 smtClean="0"/>
                        <a:t>Grater control of product marketing &amp; strategy</a:t>
                      </a:r>
                    </a:p>
                    <a:p>
                      <a:pPr marL="342900" indent="-342900">
                        <a:lnSpc>
                          <a:spcPts val="26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baseline="0" dirty="0" smtClean="0"/>
                        <a:t>Lower cost of local sales</a:t>
                      </a:r>
                    </a:p>
                    <a:p>
                      <a:pPr marL="342900" indent="-342900">
                        <a:lnSpc>
                          <a:spcPts val="26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baseline="0" dirty="0" smtClean="0"/>
                        <a:t>Avoid import quotas</a:t>
                      </a:r>
                    </a:p>
                    <a:p>
                      <a:pPr marL="342900" indent="-342900">
                        <a:lnSpc>
                          <a:spcPts val="26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 smtClean="0"/>
                        <a:t>Opportunity to adapt product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dirty="0" smtClean="0"/>
                        <a:t>to local tastes</a:t>
                      </a:r>
                    </a:p>
                    <a:p>
                      <a:pPr marL="342900" indent="-342900">
                        <a:lnSpc>
                          <a:spcPts val="26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 smtClean="0"/>
                        <a:t>Better local image of</a:t>
                      </a:r>
                      <a:r>
                        <a:rPr lang="en-US" sz="2200" baseline="0" dirty="0" smtClean="0"/>
                        <a:t> product</a:t>
                      </a:r>
                    </a:p>
                    <a:p>
                      <a:pPr marL="342900" indent="-342900">
                        <a:lnSpc>
                          <a:spcPts val="26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baseline="0" dirty="0" smtClean="0"/>
                        <a:t>Better after-market service</a:t>
                      </a:r>
                    </a:p>
                    <a:p>
                      <a:pPr marL="342900" indent="-342900">
                        <a:lnSpc>
                          <a:spcPts val="26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baseline="0" dirty="0" smtClean="0"/>
                        <a:t>Grater potential profits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6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 smtClean="0"/>
                        <a:t>Significant capital investment</a:t>
                      </a:r>
                    </a:p>
                    <a:p>
                      <a:pPr marL="285750" indent="-285750">
                        <a:lnSpc>
                          <a:spcPts val="26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 smtClean="0"/>
                        <a:t>Drain on managerial talent to staff &amp; train HCNs</a:t>
                      </a:r>
                    </a:p>
                    <a:p>
                      <a:pPr marL="285750" indent="-285750">
                        <a:lnSpc>
                          <a:spcPts val="26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 smtClean="0"/>
                        <a:t>Increased</a:t>
                      </a:r>
                      <a:r>
                        <a:rPr lang="en-US" sz="2200" baseline="0" dirty="0" smtClean="0"/>
                        <a:t> coordination costs</a:t>
                      </a:r>
                    </a:p>
                    <a:p>
                      <a:pPr marL="285750" indent="-285750">
                        <a:lnSpc>
                          <a:spcPts val="26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baseline="0" dirty="0" smtClean="0"/>
                        <a:t>Exposure to local political risks (expropriation)</a:t>
                      </a:r>
                    </a:p>
                    <a:p>
                      <a:pPr marL="285750" indent="-285750">
                        <a:lnSpc>
                          <a:spcPts val="264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200" baseline="0" dirty="0" smtClean="0"/>
                        <a:t>Greater financial risk exposure</a:t>
                      </a:r>
                      <a:r>
                        <a:rPr lang="en-US" sz="2200" dirty="0" smtClean="0"/>
                        <a:t> 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38628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260</TotalTime>
  <Words>422</Words>
  <Application>Microsoft Office PowerPoint</Application>
  <PresentationFormat>Widescreen</PresentationFormat>
  <Paragraphs>154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Trebuchet MS</vt:lpstr>
      <vt:lpstr>Wingdings</vt:lpstr>
      <vt:lpstr>Wingdings 3</vt:lpstr>
      <vt:lpstr>Facet</vt:lpstr>
      <vt:lpstr>International Management: Strategic Management for MNCs</vt:lpstr>
      <vt:lpstr>Strategic Management</vt:lpstr>
      <vt:lpstr>Value Chain</vt:lpstr>
      <vt:lpstr>Porter’s Five Forces Model</vt:lpstr>
      <vt:lpstr>PowerPoint Presentation</vt:lpstr>
      <vt:lpstr>PowerPoint Presentation</vt:lpstr>
      <vt:lpstr>Modes of Entry</vt:lpstr>
      <vt:lpstr>Licensing</vt:lpstr>
      <vt:lpstr>Foreign Direct Investment</vt:lpstr>
      <vt:lpstr>Risk versus Control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Management: Strategic Management for MNCs</dc:title>
  <dc:creator>Shinnar, Rachel Sheli</dc:creator>
  <cp:lastModifiedBy>Shinnar, Rachel Sheli</cp:lastModifiedBy>
  <cp:revision>35</cp:revision>
  <dcterms:created xsi:type="dcterms:W3CDTF">2017-05-11T14:19:51Z</dcterms:created>
  <dcterms:modified xsi:type="dcterms:W3CDTF">2018-05-21T15:56:34Z</dcterms:modified>
</cp:coreProperties>
</file>