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C8C4A-A99A-407D-81AB-90AE8E057CA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8C1EB-F808-46C9-8C62-44C23A075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4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97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41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54025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89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82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58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95111" y="4323645"/>
            <a:ext cx="6050845" cy="4515556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973F2-ECE3-4906-81E7-CFFC8BC275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52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4489" y="4445705"/>
            <a:ext cx="6208889" cy="4449939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A8D13-0228-4969-B5EA-9F64432B3CB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10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771444" cy="4284663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46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26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34417"/>
            <a:ext cx="5486400" cy="3600450"/>
          </a:xfrm>
        </p:spPr>
        <p:txBody>
          <a:bodyPr/>
          <a:lstStyle/>
          <a:p>
            <a:pPr marL="171450" indent="-171450" fontAlgn="t">
              <a:buFont typeface="Wingdings" panose="05000000000000000000" pitchFamily="2" charset="2"/>
              <a:buChar char="à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8C1EB-F808-46C9-8C62-44C23A075C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428" y="541176"/>
            <a:ext cx="10114384" cy="2641913"/>
          </a:xfrm>
        </p:spPr>
        <p:txBody>
          <a:bodyPr/>
          <a:lstStyle/>
          <a:p>
            <a:pPr algn="l"/>
            <a:r>
              <a:rPr lang="en-US" sz="4000" dirty="0" smtClean="0"/>
              <a:t>International Management:</a:t>
            </a:r>
            <a:br>
              <a:rPr lang="en-US" sz="4000" dirty="0" smtClean="0"/>
            </a:br>
            <a:r>
              <a:rPr lang="en-US" sz="4000" dirty="0" smtClean="0"/>
              <a:t>Strategic Management for MNCs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Summer </a:t>
            </a:r>
            <a:r>
              <a:rPr lang="en-US" sz="3000" dirty="0" smtClean="0">
                <a:solidFill>
                  <a:schemeClr val="tx1"/>
                </a:solidFill>
              </a:rPr>
              <a:t>2018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67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versus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920" y="6041796"/>
            <a:ext cx="4046654" cy="3617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Control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81123" y="1795538"/>
            <a:ext cx="0" cy="3966547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825448" y="5860899"/>
            <a:ext cx="6300439" cy="3617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Low                                                                       High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82601" y="2149863"/>
            <a:ext cx="66236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Low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525726" y="5762085"/>
            <a:ext cx="7428703" cy="26793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 rot="16200000">
            <a:off x="-1012695" y="3925230"/>
            <a:ext cx="4046654" cy="361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Risk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481123" y="5242128"/>
            <a:ext cx="2187628" cy="560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Indirect Export</a:t>
            </a:r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878221" y="4780978"/>
            <a:ext cx="2187628" cy="560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Direct Export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189935" y="3778811"/>
            <a:ext cx="2187628" cy="560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Licensing</a:t>
            </a:r>
            <a:endParaRPr lang="en-US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797247" y="3072916"/>
            <a:ext cx="2187628" cy="560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Strategic Alliances</a:t>
            </a:r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820574" y="1988666"/>
            <a:ext cx="2187628" cy="560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FDI</a:t>
            </a:r>
          </a:p>
          <a:p>
            <a:pPr marL="0" indent="0" algn="ctr">
              <a:buFont typeface="Wingdings 3" charset="2"/>
              <a:buNone/>
            </a:pPr>
            <a:r>
              <a:rPr lang="en-US" dirty="0" smtClean="0"/>
              <a:t> </a:t>
            </a:r>
          </a:p>
          <a:p>
            <a:pPr marL="0" indent="0" algn="ctr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2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9511"/>
            <a:ext cx="8596668" cy="436185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Strategy</a:t>
            </a:r>
            <a:r>
              <a:rPr lang="en-US" sz="2400" dirty="0" smtClean="0"/>
              <a:t>: “Comprehensive, integrated and externally oriented set of choices as to how a company will achieve its objectives.”</a:t>
            </a:r>
          </a:p>
          <a:p>
            <a:pPr lvl="1"/>
            <a:r>
              <a:rPr lang="en-US" sz="2200" b="1" dirty="0" smtClean="0"/>
              <a:t>Competitive advantage</a:t>
            </a:r>
            <a:r>
              <a:rPr lang="en-US" sz="2200" dirty="0" smtClean="0"/>
              <a:t>: when a company creates superior value for its target customers that is too costly / difficult to imitate</a:t>
            </a:r>
          </a:p>
          <a:p>
            <a:pPr lvl="1"/>
            <a:r>
              <a:rPr lang="en-US" sz="2200" b="1" dirty="0" smtClean="0"/>
              <a:t>Differentiation strategy</a:t>
            </a:r>
            <a:r>
              <a:rPr lang="en-US" sz="2200" dirty="0" smtClean="0"/>
              <a:t>: creating superior value for customers </a:t>
            </a:r>
          </a:p>
          <a:p>
            <a:pPr lvl="1"/>
            <a:r>
              <a:rPr lang="en-US" sz="2200" b="1" dirty="0" smtClean="0"/>
              <a:t>Low cost strategy</a:t>
            </a:r>
            <a:r>
              <a:rPr lang="en-US" sz="2200" dirty="0" smtClean="0"/>
              <a:t>: providing products / services similar to competitors at lower cost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093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3529" y="1788627"/>
            <a:ext cx="2205826" cy="326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/>
              <a:t>Upstream Activities</a:t>
            </a:r>
            <a:endParaRPr lang="en-US" sz="1700" b="1" dirty="0"/>
          </a:p>
        </p:txBody>
      </p:sp>
      <p:sp>
        <p:nvSpPr>
          <p:cNvPr id="5" name="Rectangle 4"/>
          <p:cNvSpPr/>
          <p:nvPr/>
        </p:nvSpPr>
        <p:spPr>
          <a:xfrm>
            <a:off x="4076711" y="1812771"/>
            <a:ext cx="2249443" cy="326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Primary Activities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7413366" y="1810139"/>
            <a:ext cx="2607712" cy="326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Downstream Activities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07586" y="1963614"/>
            <a:ext cx="1346718" cy="311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326155" y="1963614"/>
            <a:ext cx="1087211" cy="1922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7457" y="2709762"/>
            <a:ext cx="1474086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Research &amp; Development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906859" y="2718090"/>
            <a:ext cx="1474086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Input Logistics:</a:t>
            </a:r>
          </a:p>
          <a:p>
            <a:pPr algn="ctr"/>
            <a:r>
              <a:rPr lang="en-US" sz="1400" dirty="0" smtClean="0"/>
              <a:t>Raw Materials supply  </a:t>
            </a:r>
          </a:p>
          <a:p>
            <a:pPr algn="ctr"/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3556519" y="2709763"/>
            <a:ext cx="1474086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Operations:</a:t>
            </a:r>
          </a:p>
          <a:p>
            <a:pPr algn="ctr"/>
            <a:r>
              <a:rPr lang="en-US" sz="1400" dirty="0" smtClean="0"/>
              <a:t>Manufacturing, Assembly, Facility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5265921" y="2709763"/>
            <a:ext cx="1474086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Marketing &amp; Sales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6950721" y="2709763"/>
            <a:ext cx="1474086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Output Logistics: </a:t>
            </a:r>
            <a:r>
              <a:rPr lang="en-US" sz="1400" dirty="0" smtClean="0"/>
              <a:t>Delivery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8635521" y="2709763"/>
            <a:ext cx="1474086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Service &amp; Repair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2891278" y="4932575"/>
            <a:ext cx="4889240" cy="1147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Support Activities</a:t>
            </a:r>
          </a:p>
          <a:p>
            <a:pPr algn="ctr"/>
            <a:r>
              <a:rPr lang="en-US" sz="1400" dirty="0" smtClean="0"/>
              <a:t>Organizational Design &amp; control</a:t>
            </a:r>
          </a:p>
          <a:p>
            <a:pPr algn="ctr"/>
            <a:r>
              <a:rPr lang="en-US" sz="1400" dirty="0" smtClean="0"/>
              <a:t>Human Resource Management</a:t>
            </a:r>
          </a:p>
          <a:p>
            <a:pPr algn="ctr"/>
            <a:r>
              <a:rPr lang="en-US" sz="1400" dirty="0" smtClean="0"/>
              <a:t>Technology use &amp; Development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246915" y="4018972"/>
            <a:ext cx="0" cy="83180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661201" y="3271523"/>
            <a:ext cx="280602" cy="1181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342221" y="3279851"/>
            <a:ext cx="280602" cy="1181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717673" y="3301565"/>
            <a:ext cx="280602" cy="1181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10741" y="3322830"/>
            <a:ext cx="280602" cy="1181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424807" y="3226553"/>
            <a:ext cx="280602" cy="1181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73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Porter’s Five Forces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Degree of competition in the industry</a:t>
            </a:r>
          </a:p>
          <a:p>
            <a:r>
              <a:rPr lang="en-US" sz="2200" dirty="0" smtClean="0"/>
              <a:t>Threat of new entrants (barriers to entry)</a:t>
            </a:r>
          </a:p>
          <a:p>
            <a:r>
              <a:rPr lang="en-US" sz="2200" dirty="0" smtClean="0"/>
              <a:t>Buyers’ bargaining power</a:t>
            </a:r>
          </a:p>
          <a:p>
            <a:r>
              <a:rPr lang="en-US" sz="2200" dirty="0" smtClean="0"/>
              <a:t>Suppliers’ bargaining power</a:t>
            </a:r>
          </a:p>
          <a:p>
            <a:r>
              <a:rPr lang="en-US" sz="2200" dirty="0" smtClean="0"/>
              <a:t>Threat of substitutes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9525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67747" y="230156"/>
            <a:ext cx="82296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accent1"/>
                </a:solidFill>
              </a:rPr>
              <a:t>SWOT Matrix</a:t>
            </a:r>
            <a:endParaRPr lang="en-US" sz="4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860020"/>
              </p:ext>
            </p:extLst>
          </p:nvPr>
        </p:nvGraphicFramePr>
        <p:xfrm>
          <a:off x="867747" y="996822"/>
          <a:ext cx="79248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8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8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351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EXTERNAL</a:t>
                      </a:r>
                      <a:endParaRPr lang="en-US" dirty="0"/>
                    </a:p>
                  </a:txBody>
                  <a:tcPr vert="vert27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3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STRENGTH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WEAKNESSES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745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OPPORTUNITIES</a:t>
                      </a:r>
                      <a:endParaRPr lang="en-US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Easy/obvious path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Internal strength match external opportunity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Easy implementation, high likelihood of success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Potential Future Path</a:t>
                      </a:r>
                    </a:p>
                    <a:p>
                      <a:endParaRPr lang="en-US" sz="900" b="1" dirty="0" smtClean="0"/>
                    </a:p>
                    <a:p>
                      <a:r>
                        <a:rPr lang="en-US" b="0" dirty="0" smtClean="0"/>
                        <a:t>Likely to produce growth </a:t>
                      </a:r>
                    </a:p>
                    <a:p>
                      <a:endParaRPr lang="en-US" b="0" dirty="0" smtClean="0"/>
                    </a:p>
                    <a:p>
                      <a:r>
                        <a:rPr lang="en-US" b="0" dirty="0" smtClean="0"/>
                        <a:t>Identify and address</a:t>
                      </a:r>
                      <a:r>
                        <a:rPr lang="en-US" b="0" baseline="0" dirty="0" smtClean="0"/>
                        <a:t> internal issues</a:t>
                      </a:r>
                    </a:p>
                    <a:p>
                      <a:endParaRPr lang="en-US" sz="900" b="0" baseline="0" dirty="0" smtClean="0"/>
                    </a:p>
                    <a:p>
                      <a:r>
                        <a:rPr lang="en-US" b="0" baseline="0" dirty="0" smtClean="0"/>
                        <a:t>Internal improvements</a:t>
                      </a:r>
                    </a:p>
                    <a:p>
                      <a:endParaRPr lang="en-US" sz="900" b="0" baseline="0" dirty="0" smtClean="0"/>
                    </a:p>
                    <a:p>
                      <a:r>
                        <a:rPr lang="en-US" b="0" baseline="0" dirty="0" smtClean="0"/>
                        <a:t>Good risk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94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THREATS</a:t>
                      </a:r>
                      <a:endParaRPr lang="en-US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Easy to Defend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Awareness of external factors needed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Internal capabilities are present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Should be easy to address</a:t>
                      </a: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High Risk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Awareness and motoring</a:t>
                      </a:r>
                      <a:r>
                        <a:rPr lang="en-US" baseline="0" dirty="0" smtClean="0"/>
                        <a:t> crucial</a:t>
                      </a:r>
                      <a:endParaRPr lang="en-US" dirty="0" smtClean="0"/>
                    </a:p>
                    <a:p>
                      <a:endParaRPr lang="en-US" sz="900" dirty="0" smtClean="0"/>
                    </a:p>
                    <a:p>
                      <a:r>
                        <a:rPr lang="en-US" dirty="0" smtClean="0"/>
                        <a:t>High risk of failure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6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2082283" y="3072002"/>
            <a:ext cx="3320142" cy="106174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 rot="529222">
            <a:off x="2126029" y="1879335"/>
            <a:ext cx="1390056" cy="1671698"/>
            <a:chOff x="1296" y="1200"/>
            <a:chExt cx="1296" cy="1056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1295" y="1199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1967" y="1439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2447" y="1247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2111" y="1439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2303" y="153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1775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631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1535" y="129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2592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449627" y="1322850"/>
            <a:ext cx="14281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Global Integration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6" name="Group 21"/>
          <p:cNvGrpSpPr>
            <a:grpSpLocks/>
          </p:cNvGrpSpPr>
          <p:nvPr/>
        </p:nvGrpSpPr>
        <p:grpSpPr bwMode="auto">
          <a:xfrm rot="-9568163">
            <a:off x="3651996" y="3951803"/>
            <a:ext cx="1390056" cy="1671698"/>
            <a:chOff x="1296" y="1200"/>
            <a:chExt cx="1296" cy="1056"/>
          </a:xfrm>
        </p:grpSpPr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1297" y="120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1969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2449" y="1248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2113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2305" y="153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1777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1633" y="1441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1537" y="129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>
              <a:off x="2592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7" name="Group 32"/>
          <p:cNvGrpSpPr>
            <a:grpSpLocks/>
          </p:cNvGrpSpPr>
          <p:nvPr/>
        </p:nvGrpSpPr>
        <p:grpSpPr bwMode="auto">
          <a:xfrm rot="-9568163">
            <a:off x="3853655" y="3731574"/>
            <a:ext cx="1390056" cy="1671698"/>
            <a:chOff x="1296" y="1200"/>
            <a:chExt cx="1296" cy="1056"/>
          </a:xfrm>
        </p:grpSpPr>
        <p:sp>
          <p:nvSpPr>
            <p:cNvPr id="28" name="Line 33"/>
            <p:cNvSpPr>
              <a:spLocks noChangeShapeType="1"/>
            </p:cNvSpPr>
            <p:nvPr/>
          </p:nvSpPr>
          <p:spPr bwMode="auto">
            <a:xfrm>
              <a:off x="1297" y="120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>
              <a:off x="1969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2449" y="1248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>
              <a:off x="2113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2305" y="153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1777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>
              <a:off x="1633" y="1441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>
              <a:off x="1537" y="129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>
              <a:off x="2592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8" name="Group 19"/>
          <p:cNvGrpSpPr>
            <a:grpSpLocks/>
          </p:cNvGrpSpPr>
          <p:nvPr/>
        </p:nvGrpSpPr>
        <p:grpSpPr bwMode="auto">
          <a:xfrm rot="529222">
            <a:off x="1973629" y="2031735"/>
            <a:ext cx="1390056" cy="1671698"/>
            <a:chOff x="1296" y="1200"/>
            <a:chExt cx="1296" cy="1056"/>
          </a:xfrm>
        </p:grpSpPr>
        <p:sp>
          <p:nvSpPr>
            <p:cNvPr id="39" name="Line 7"/>
            <p:cNvSpPr>
              <a:spLocks noChangeShapeType="1"/>
            </p:cNvSpPr>
            <p:nvPr/>
          </p:nvSpPr>
          <p:spPr bwMode="auto">
            <a:xfrm>
              <a:off x="1295" y="1199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1967" y="1439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>
              <a:off x="2447" y="1247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Line 11"/>
            <p:cNvSpPr>
              <a:spLocks noChangeShapeType="1"/>
            </p:cNvSpPr>
            <p:nvPr/>
          </p:nvSpPr>
          <p:spPr bwMode="auto">
            <a:xfrm>
              <a:off x="2111" y="1439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2303" y="153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1775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>
              <a:off x="1631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Line 15"/>
            <p:cNvSpPr>
              <a:spLocks noChangeShapeType="1"/>
            </p:cNvSpPr>
            <p:nvPr/>
          </p:nvSpPr>
          <p:spPr bwMode="auto">
            <a:xfrm>
              <a:off x="1535" y="1296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Line 17"/>
            <p:cNvSpPr>
              <a:spLocks noChangeShapeType="1"/>
            </p:cNvSpPr>
            <p:nvPr/>
          </p:nvSpPr>
          <p:spPr bwMode="auto">
            <a:xfrm>
              <a:off x="2592" y="1440"/>
              <a:ext cx="0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8" name="Title 1"/>
          <p:cNvSpPr txBox="1">
            <a:spLocks/>
          </p:cNvSpPr>
          <p:nvPr/>
        </p:nvSpPr>
        <p:spPr>
          <a:xfrm>
            <a:off x="657934" y="207392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Global-Local Dilemma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220247" y="1534600"/>
            <a:ext cx="355988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Multi-domestic Strategy</a:t>
            </a:r>
          </a:p>
          <a:p>
            <a:endParaRPr lang="en-US" sz="2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Transnational Strategy</a:t>
            </a:r>
          </a:p>
          <a:p>
            <a:endParaRPr lang="en-US" sz="2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International Strategy</a:t>
            </a:r>
          </a:p>
          <a:p>
            <a:endParaRPr lang="en-US" sz="2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Regional Strategy</a:t>
            </a:r>
          </a:p>
          <a:p>
            <a:endParaRPr lang="en-US" dirty="0"/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2369092" y="5318408"/>
            <a:ext cx="21253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Local Responsiveness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86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Exporting: common in SMEs</a:t>
            </a:r>
            <a:r>
              <a:rPr lang="en-US" dirty="0"/>
              <a:t> </a:t>
            </a:r>
            <a:r>
              <a:rPr lang="en-US" dirty="0" smtClean="0"/>
              <a:t>&amp; initial stages of internationalization</a:t>
            </a:r>
          </a:p>
          <a:p>
            <a:pPr lvl="1"/>
            <a:r>
              <a:rPr lang="en-US" dirty="0" smtClean="0"/>
              <a:t>Indirect exporting – through intermediary who connects MNS with distributors</a:t>
            </a:r>
          </a:p>
          <a:p>
            <a:pPr lvl="1"/>
            <a:r>
              <a:rPr lang="en-US" dirty="0" smtClean="0"/>
              <a:t>Direct exporting – direct contact with distributors</a:t>
            </a:r>
          </a:p>
          <a:p>
            <a:r>
              <a:rPr lang="en-US" dirty="0" smtClean="0"/>
              <a:t>Licensing: license in exchange for royalties  </a:t>
            </a:r>
          </a:p>
          <a:p>
            <a:pPr lvl="1"/>
            <a:r>
              <a:rPr lang="en-US" dirty="0" smtClean="0"/>
              <a:t>International franchising</a:t>
            </a:r>
          </a:p>
          <a:p>
            <a:pPr lvl="1"/>
            <a:r>
              <a:rPr lang="en-US" dirty="0" smtClean="0"/>
              <a:t>Contract manufacturing</a:t>
            </a:r>
          </a:p>
          <a:p>
            <a:pPr lvl="1"/>
            <a:r>
              <a:rPr lang="en-US" dirty="0" smtClean="0"/>
              <a:t>Turnkey operations</a:t>
            </a:r>
          </a:p>
          <a:p>
            <a:r>
              <a:rPr lang="en-US" dirty="0" smtClean="0"/>
              <a:t>International Strategic Alliances</a:t>
            </a:r>
          </a:p>
          <a:p>
            <a:r>
              <a:rPr lang="en-US" dirty="0" smtClean="0"/>
              <a:t>Foreign Direct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93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847775"/>
              </p:ext>
            </p:extLst>
          </p:nvPr>
        </p:nvGraphicFramePr>
        <p:xfrm>
          <a:off x="677863" y="1474237"/>
          <a:ext cx="8596312" cy="3978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7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9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0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Advantages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Disadvantages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1867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Option to generate revenue from older or soon-to-be replaced technology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2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Overcome trade barriers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2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Overcome lack of financial, technical or managerial resources to export</a:t>
                      </a:r>
                      <a:r>
                        <a:rPr lang="en-US" sz="2200" baseline="0" dirty="0" smtClean="0"/>
                        <a:t> or FDI.</a:t>
                      </a:r>
                      <a:endParaRPr lang="en-US" sz="22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Loss</a:t>
                      </a:r>
                      <a:r>
                        <a:rPr lang="en-US" sz="2200" baseline="0" dirty="0" smtClean="0"/>
                        <a:t> of control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Create new competitor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Limited income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Opportunity cost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67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Direct Investment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430753"/>
              </p:ext>
            </p:extLst>
          </p:nvPr>
        </p:nvGraphicFramePr>
        <p:xfrm>
          <a:off x="677863" y="1474237"/>
          <a:ext cx="8718064" cy="4646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2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5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08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Advantages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Disadvantages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3557"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Grater control of product marketing &amp; strategy</a:t>
                      </a:r>
                    </a:p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Lower cost of local sales</a:t>
                      </a:r>
                    </a:p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Avoid import quotas</a:t>
                      </a:r>
                    </a:p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Opportunity to adapt product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to local tastes</a:t>
                      </a:r>
                    </a:p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Better local image of</a:t>
                      </a:r>
                      <a:r>
                        <a:rPr lang="en-US" sz="2200" baseline="0" dirty="0" smtClean="0"/>
                        <a:t> product</a:t>
                      </a:r>
                    </a:p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Better after-market service</a:t>
                      </a:r>
                    </a:p>
                    <a:p>
                      <a:pPr marL="342900" indent="-34290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Grater potential profits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Significant capital investment</a:t>
                      </a:r>
                    </a:p>
                    <a:p>
                      <a:pPr marL="285750" indent="-28575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Drain on managerial talent to staff &amp; train HCNs</a:t>
                      </a:r>
                    </a:p>
                    <a:p>
                      <a:pPr marL="285750" indent="-28575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smtClean="0"/>
                        <a:t>Increased</a:t>
                      </a:r>
                      <a:r>
                        <a:rPr lang="en-US" sz="2200" baseline="0" dirty="0" smtClean="0"/>
                        <a:t> coordination costs</a:t>
                      </a:r>
                    </a:p>
                    <a:p>
                      <a:pPr marL="285750" indent="-28575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Exposure to local political risks (expropriation)</a:t>
                      </a:r>
                    </a:p>
                    <a:p>
                      <a:pPr marL="285750" indent="-285750">
                        <a:lnSpc>
                          <a:spcPts val="264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dirty="0" smtClean="0"/>
                        <a:t>Greater financial risk exposure</a:t>
                      </a:r>
                      <a:r>
                        <a:rPr lang="en-US" sz="2200" dirty="0" smtClean="0"/>
                        <a:t> 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3862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260</TotalTime>
  <Words>422</Words>
  <Application>Microsoft Office PowerPoint</Application>
  <PresentationFormat>Widescreen</PresentationFormat>
  <Paragraphs>154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Facet</vt:lpstr>
      <vt:lpstr>International Management: Strategic Management for MNCs</vt:lpstr>
      <vt:lpstr>Strategic Management</vt:lpstr>
      <vt:lpstr>Value Chain</vt:lpstr>
      <vt:lpstr>Porter’s Five Forces Model</vt:lpstr>
      <vt:lpstr>PowerPoint Presentation</vt:lpstr>
      <vt:lpstr>PowerPoint Presentation</vt:lpstr>
      <vt:lpstr>Modes of Entry</vt:lpstr>
      <vt:lpstr>Licensing</vt:lpstr>
      <vt:lpstr>Foreign Direct Investment</vt:lpstr>
      <vt:lpstr>Risk versus Control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Management: Strategic Management for MNCs</dc:title>
  <dc:creator>Shinnar, Rachel Sheli</dc:creator>
  <cp:lastModifiedBy>Shinnar, Rachel Sheli</cp:lastModifiedBy>
  <cp:revision>35</cp:revision>
  <dcterms:created xsi:type="dcterms:W3CDTF">2017-05-11T14:19:51Z</dcterms:created>
  <dcterms:modified xsi:type="dcterms:W3CDTF">2018-05-21T15:56:34Z</dcterms:modified>
</cp:coreProperties>
</file>