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7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087FF2-7CF2-4091-B023-6935331C5E7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215BF5A-DB05-4FDE-9648-8C1310FF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5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176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5BF5A-DB05-4FDE-9648-8C1310FF1A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0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3"/>
            <a:ext cx="5608320" cy="426013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5BF5A-DB05-4FDE-9648-8C1310FF1A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62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6777" y="4544907"/>
            <a:ext cx="6020866" cy="44875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5BF5A-DB05-4FDE-9648-8C1310FF1A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49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692150"/>
            <a:ext cx="4786312" cy="2692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2530" y="3590160"/>
            <a:ext cx="6499766" cy="538488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5BF5A-DB05-4FDE-9648-8C1310FF1A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21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5BF5A-DB05-4FDE-9648-8C1310FF1A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5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28" y="541176"/>
            <a:ext cx="10114384" cy="2641913"/>
          </a:xfrm>
        </p:spPr>
        <p:txBody>
          <a:bodyPr/>
          <a:lstStyle/>
          <a:p>
            <a:pPr algn="l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Ethics &amp; CSR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1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322"/>
          </a:xfrm>
        </p:spPr>
        <p:txBody>
          <a:bodyPr/>
          <a:lstStyle/>
          <a:p>
            <a:r>
              <a:rPr lang="en-US" dirty="0" smtClean="0"/>
              <a:t>Ethics &amp; CSR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75453"/>
            <a:ext cx="8933197" cy="4165909"/>
          </a:xfrm>
        </p:spPr>
        <p:txBody>
          <a:bodyPr/>
          <a:lstStyle/>
          <a:p>
            <a:r>
              <a:rPr lang="en-US" b="1" dirty="0" smtClean="0"/>
              <a:t>Ethics: </a:t>
            </a:r>
            <a:r>
              <a:rPr lang="en-US" dirty="0" smtClean="0"/>
              <a:t>The rules and values that determine the goals and actions people should follow when interacting with others.</a:t>
            </a:r>
          </a:p>
          <a:p>
            <a:r>
              <a:rPr lang="en-US" dirty="0" smtClean="0"/>
              <a:t>Business decisions have consequences for </a:t>
            </a:r>
            <a:r>
              <a:rPr lang="en-US" b="1" dirty="0" smtClean="0"/>
              <a:t>stakeholders</a:t>
            </a:r>
          </a:p>
          <a:p>
            <a:pPr lvl="1"/>
            <a:r>
              <a:rPr lang="en-US" b="1" dirty="0" smtClean="0"/>
              <a:t>Primary</a:t>
            </a:r>
          </a:p>
          <a:p>
            <a:pPr lvl="1"/>
            <a:r>
              <a:rPr lang="en-US" b="1" dirty="0" smtClean="0"/>
              <a:t>Secondary</a:t>
            </a:r>
          </a:p>
          <a:p>
            <a:r>
              <a:rPr lang="en-US" b="1" dirty="0" smtClean="0"/>
              <a:t>International business ethics</a:t>
            </a:r>
            <a:r>
              <a:rPr lang="en-US" dirty="0" smtClean="0"/>
              <a:t>: Unique ethical dilemmas faced by managers conducting business operations across national boundaries</a:t>
            </a:r>
          </a:p>
          <a:p>
            <a:r>
              <a:rPr lang="en-US" b="1" dirty="0" smtClean="0"/>
              <a:t>Corporate Social Responsibility </a:t>
            </a:r>
            <a:r>
              <a:rPr lang="en-US" dirty="0" smtClean="0"/>
              <a:t>(CSR): Ethical consequences of a company’s policies and procedures.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332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Ethical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Utilitarianism</a:t>
            </a:r>
            <a:r>
              <a:rPr lang="en-US" sz="2400" dirty="0" smtClean="0"/>
              <a:t>: greatest good for the greatest number of people</a:t>
            </a:r>
          </a:p>
          <a:p>
            <a:pPr marL="334963" indent="-334963"/>
            <a:r>
              <a:rPr lang="en-US" altLang="en-US" sz="2400" b="1" dirty="0"/>
              <a:t>Categorical </a:t>
            </a:r>
            <a:r>
              <a:rPr lang="en-US" altLang="en-US" sz="2400" b="1" dirty="0" smtClean="0"/>
              <a:t>imperative</a:t>
            </a:r>
            <a:r>
              <a:rPr lang="en-US" altLang="en-US" sz="2400" dirty="0" smtClean="0"/>
              <a:t>: universal laws </a:t>
            </a:r>
            <a:endParaRPr lang="en-US" altLang="en-US" sz="2400" dirty="0"/>
          </a:p>
          <a:p>
            <a:pPr marL="334963" indent="-334963"/>
            <a:r>
              <a:rPr lang="en-US" altLang="en-US" sz="2400" b="1" dirty="0" smtClean="0"/>
              <a:t>Legalism</a:t>
            </a:r>
            <a:r>
              <a:rPr lang="en-US" altLang="en-US" sz="2400" dirty="0" smtClean="0"/>
              <a:t>: based on societal laws</a:t>
            </a:r>
            <a:endParaRPr lang="en-US" altLang="en-US" sz="2400" dirty="0"/>
          </a:p>
          <a:p>
            <a:pPr marL="334963" indent="-334963"/>
            <a:r>
              <a:rPr lang="en-US" altLang="en-US" sz="2400" b="1" dirty="0"/>
              <a:t>Cultural </a:t>
            </a:r>
            <a:r>
              <a:rPr lang="en-US" altLang="en-US" sz="2400" b="1" dirty="0" smtClean="0"/>
              <a:t>relativism</a:t>
            </a:r>
            <a:r>
              <a:rPr lang="en-US" altLang="en-US" sz="2400" dirty="0" smtClean="0"/>
              <a:t>: “in Rome do as the Romans do”</a:t>
            </a:r>
            <a:endParaRPr lang="en-US" altLang="en-US" sz="2400" dirty="0"/>
          </a:p>
          <a:p>
            <a:pPr marL="334963" indent="-334963"/>
            <a:r>
              <a:rPr lang="en-US" altLang="en-US" sz="2400" b="1" dirty="0"/>
              <a:t>Enlightened </a:t>
            </a:r>
            <a:r>
              <a:rPr lang="en-US" altLang="en-US" sz="2400" b="1" dirty="0" smtClean="0"/>
              <a:t>self-interest</a:t>
            </a:r>
            <a:r>
              <a:rPr lang="en-US" altLang="en-US" sz="2400" dirty="0" smtClean="0"/>
              <a:t>: cost-benefit analysis</a:t>
            </a:r>
            <a:endParaRPr lang="en-US" altLang="en-US" sz="2400" dirty="0"/>
          </a:p>
          <a:p>
            <a:pPr marL="334963" indent="-334963"/>
            <a:r>
              <a:rPr lang="en-US" altLang="en-US" sz="2400" b="1" dirty="0" smtClean="0"/>
              <a:t>Light-of-day</a:t>
            </a:r>
            <a:r>
              <a:rPr lang="en-US" altLang="en-US" sz="2400" dirty="0" smtClean="0"/>
              <a:t>: “News paper standard”</a:t>
            </a: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62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Bribery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07" y="1834017"/>
            <a:ext cx="6992429" cy="3880773"/>
          </a:xfrm>
        </p:spPr>
        <p:txBody>
          <a:bodyPr/>
          <a:lstStyle/>
          <a:p>
            <a:r>
              <a:rPr lang="en-US" dirty="0" smtClean="0"/>
              <a:t>Mexico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i="1" u="sng" dirty="0" err="1" smtClean="0">
                <a:sym typeface="Wingdings" panose="05000000000000000000" pitchFamily="2" charset="2"/>
              </a:rPr>
              <a:t>mordida</a:t>
            </a:r>
            <a:r>
              <a:rPr lang="en-US" dirty="0" smtClean="0">
                <a:sym typeface="Wingdings" panose="05000000000000000000" pitchFamily="2" charset="2"/>
              </a:rPr>
              <a:t> (=bite)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France  </a:t>
            </a:r>
            <a:r>
              <a:rPr lang="en-US" i="1" dirty="0" smtClean="0">
                <a:sym typeface="Wingdings" panose="05000000000000000000" pitchFamily="2" charset="2"/>
              </a:rPr>
              <a:t>pot-de vin </a:t>
            </a:r>
            <a:r>
              <a:rPr lang="en-US" dirty="0" smtClean="0">
                <a:sym typeface="Wingdings" panose="05000000000000000000" pitchFamily="2" charset="2"/>
              </a:rPr>
              <a:t>(=jug of wine)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Germany  </a:t>
            </a:r>
            <a:r>
              <a:rPr lang="en-US" i="1" dirty="0" err="1" smtClean="0">
                <a:sym typeface="Wingdings" panose="05000000000000000000" pitchFamily="2" charset="2"/>
              </a:rPr>
              <a:t>nutzliche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ym typeface="Wingdings" panose="05000000000000000000" pitchFamily="2" charset="2"/>
              </a:rPr>
              <a:t>abgabe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(=useful contribution)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Middle East  </a:t>
            </a:r>
            <a:r>
              <a:rPr lang="en-US" dirty="0" err="1" smtClean="0">
                <a:sym typeface="Wingdings" panose="05000000000000000000" pitchFamily="2" charset="2"/>
              </a:rPr>
              <a:t>bakshish</a:t>
            </a:r>
            <a:r>
              <a:rPr lang="en-US" dirty="0" smtClean="0">
                <a:sym typeface="Wingdings" panose="05000000000000000000" pitchFamily="2" charset="2"/>
              </a:rPr>
              <a:t> (=small gift)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200" dirty="0" smtClean="0"/>
              <a:t>What is the problem with bribery?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Arguments for stricter regulation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Arguments for leniency</a:t>
            </a:r>
            <a:endParaRPr lang="en-US" sz="2200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649" y="3948144"/>
            <a:ext cx="4113212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53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102" y="544286"/>
            <a:ext cx="8596668" cy="1320800"/>
          </a:xfrm>
        </p:spPr>
        <p:txBody>
          <a:bodyPr/>
          <a:lstStyle/>
          <a:p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02" y="1371600"/>
            <a:ext cx="9418702" cy="4604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/>
              <a:t>To prevent bribery, protect human rights and protect the environment:</a:t>
            </a:r>
          </a:p>
          <a:p>
            <a:r>
              <a:rPr lang="en-US" sz="2200" dirty="0" smtClean="0"/>
              <a:t>U.S. 1977 Foreign Corrupt Practices Act + 1998 amendment</a:t>
            </a:r>
          </a:p>
          <a:p>
            <a:pPr lvl="1"/>
            <a:r>
              <a:rPr lang="en-US" sz="1800" dirty="0" smtClean="0"/>
              <a:t>Differentiates bribe from facilitation payment</a:t>
            </a:r>
          </a:p>
          <a:p>
            <a:pPr lvl="1"/>
            <a:r>
              <a:rPr lang="en-US" sz="1800" dirty="0" smtClean="0"/>
              <a:t>“reason to know” provision: responsibility for actions by agents hired by the firm</a:t>
            </a:r>
          </a:p>
          <a:p>
            <a:pPr lvl="1"/>
            <a:r>
              <a:rPr lang="en-US" sz="1800" dirty="0" smtClean="0"/>
              <a:t>Applies to individuals AND firms</a:t>
            </a:r>
          </a:p>
          <a:p>
            <a:r>
              <a:rPr lang="en-US" sz="2200" dirty="0" smtClean="0"/>
              <a:t>OECD </a:t>
            </a:r>
            <a:r>
              <a:rPr lang="en-GB" altLang="en-US" sz="2200" dirty="0" smtClean="0"/>
              <a:t>convention </a:t>
            </a:r>
            <a:r>
              <a:rPr lang="en-GB" altLang="en-US" sz="2200" dirty="0"/>
              <a:t>on </a:t>
            </a:r>
            <a:r>
              <a:rPr lang="en-GB" altLang="en-US" sz="2200" dirty="0" smtClean="0"/>
              <a:t>combating bribery </a:t>
            </a:r>
            <a:r>
              <a:rPr lang="en-GB" altLang="en-US" sz="2200" dirty="0"/>
              <a:t>of </a:t>
            </a:r>
            <a:r>
              <a:rPr lang="en-GB" altLang="en-US" sz="2200" dirty="0" smtClean="0"/>
              <a:t>foreign public officials 1999</a:t>
            </a:r>
            <a:endParaRPr lang="en-GB" altLang="en-US" sz="2200" dirty="0"/>
          </a:p>
          <a:p>
            <a:r>
              <a:rPr lang="en-GB" altLang="en-US" sz="2200" dirty="0" smtClean="0"/>
              <a:t>UN declaration against corruption </a:t>
            </a:r>
            <a:r>
              <a:rPr lang="en-GB" altLang="en-US" sz="2200" dirty="0"/>
              <a:t>and </a:t>
            </a:r>
            <a:r>
              <a:rPr lang="en-GB" altLang="en-US" sz="2200" dirty="0" smtClean="0"/>
              <a:t>bribery 1996</a:t>
            </a:r>
          </a:p>
          <a:p>
            <a:pPr>
              <a:spcBef>
                <a:spcPct val="0"/>
              </a:spcBef>
            </a:pPr>
            <a:r>
              <a:rPr lang="en-GB" altLang="en-US" sz="2200" dirty="0"/>
              <a:t>Self-regulation initiatives: international corporate codes of conduct</a:t>
            </a:r>
          </a:p>
          <a:p>
            <a:pPr lvl="1">
              <a:spcBef>
                <a:spcPct val="0"/>
              </a:spcBef>
            </a:pPr>
            <a:r>
              <a:rPr lang="en-GB" altLang="en-US" sz="1800" dirty="0" err="1"/>
              <a:t>Caux</a:t>
            </a:r>
            <a:r>
              <a:rPr lang="en-GB" altLang="en-US" sz="1800" dirty="0"/>
              <a:t> Roundtable Principles for Business Conduct</a:t>
            </a:r>
          </a:p>
          <a:p>
            <a:pPr lvl="1">
              <a:spcBef>
                <a:spcPct val="0"/>
              </a:spcBef>
            </a:pPr>
            <a:r>
              <a:rPr lang="en-GB" altLang="en-US" sz="1800" dirty="0"/>
              <a:t>UN declaration of fundamental human rights   </a:t>
            </a:r>
          </a:p>
          <a:p>
            <a:pPr lvl="1">
              <a:spcBef>
                <a:spcPct val="0"/>
              </a:spcBef>
            </a:pPr>
            <a:r>
              <a:rPr lang="en-GB" altLang="en-US" sz="1800" dirty="0"/>
              <a:t>OECD Guidelines for Multinational Enterprises</a:t>
            </a:r>
          </a:p>
          <a:p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9881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code of conduct?</a:t>
            </a:r>
          </a:p>
          <a:p>
            <a:pPr lvl="1"/>
            <a:r>
              <a:rPr lang="en-US" dirty="0" smtClean="0"/>
              <a:t>GE Code of Conduct</a:t>
            </a:r>
          </a:p>
          <a:p>
            <a:pPr lvl="2"/>
            <a:r>
              <a:rPr lang="en-US" dirty="0" smtClean="0"/>
              <a:t>Commitment to leadership and leading by example</a:t>
            </a:r>
          </a:p>
          <a:p>
            <a:pPr lvl="2"/>
            <a:r>
              <a:rPr lang="en-US" dirty="0" smtClean="0"/>
              <a:t>Going beyond financial, legal and country rules</a:t>
            </a:r>
          </a:p>
          <a:p>
            <a:pPr lvl="2"/>
            <a:r>
              <a:rPr lang="en-US" dirty="0" smtClean="0"/>
              <a:t>Staying ahead of regulators</a:t>
            </a:r>
          </a:p>
          <a:p>
            <a:pPr lvl="2"/>
            <a:r>
              <a:rPr lang="en-US" dirty="0" smtClean="0"/>
              <a:t>Assigning responsibility to all employees</a:t>
            </a:r>
          </a:p>
          <a:p>
            <a:pPr lvl="2"/>
            <a:r>
              <a:rPr lang="en-US" dirty="0" smtClean="0"/>
              <a:t>Letting employees have a say in ethics</a:t>
            </a:r>
          </a:p>
          <a:p>
            <a:pPr lvl="2"/>
            <a:r>
              <a:rPr lang="en-US" dirty="0" smtClean="0"/>
              <a:t>Holding leaders accountable with ethics metrics</a:t>
            </a:r>
          </a:p>
          <a:p>
            <a:r>
              <a:rPr lang="en-US" dirty="0" smtClean="0"/>
              <a:t>What makes it meaningful?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192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324</Words>
  <Application>Microsoft Office PowerPoint</Application>
  <PresentationFormat>Widescreen</PresentationFormat>
  <Paragraphs>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</vt:lpstr>
      <vt:lpstr>International Management: Ethics &amp; CSR</vt:lpstr>
      <vt:lpstr>Ethics &amp; CSR</vt:lpstr>
      <vt:lpstr>Approaches to Ethical Decision making</vt:lpstr>
      <vt:lpstr>Bribery</vt:lpstr>
      <vt:lpstr>Regulation</vt:lpstr>
      <vt:lpstr>Code of Conduct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Ethics &amp; CSR</dc:title>
  <dc:creator>Shinnar, Rachel Sheli</dc:creator>
  <cp:lastModifiedBy>Shinnar, Rachel Sheli</cp:lastModifiedBy>
  <cp:revision>20</cp:revision>
  <cp:lastPrinted>2017-05-17T15:55:33Z</cp:lastPrinted>
  <dcterms:created xsi:type="dcterms:W3CDTF">2017-05-10T16:49:07Z</dcterms:created>
  <dcterms:modified xsi:type="dcterms:W3CDTF">2018-05-30T16:01:05Z</dcterms:modified>
</cp:coreProperties>
</file>