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1223A-938E-4195-8262-655E3025B230}" type="datetimeFigureOut">
              <a:rPr lang="en-US" smtClean="0"/>
              <a:t>5/30/2018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9ED39-0253-4253-8827-A648AC0BC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44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71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23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760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64822" y="4490860"/>
            <a:ext cx="5486400" cy="4303183"/>
          </a:xfrm>
        </p:spPr>
        <p:txBody>
          <a:bodyPr/>
          <a:lstStyle/>
          <a:p>
            <a:r>
              <a:rPr lang="en-US" alt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797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FC4630-ABF0-442A-9748-DEAC20E56788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 altLang="en-US" dirty="0" smtClean="0"/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3053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284663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46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284663"/>
          </a:xfrm>
        </p:spPr>
        <p:txBody>
          <a:bodyPr/>
          <a:lstStyle/>
          <a:p>
            <a:r>
              <a:rPr lang="en-US" b="1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99ED39-0253-4253-8827-A648AC0BC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94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3343" y="1735494"/>
            <a:ext cx="10114384" cy="2641913"/>
          </a:xfrm>
        </p:spPr>
        <p:txBody>
          <a:bodyPr/>
          <a:lstStyle/>
          <a:p>
            <a:pPr algn="ctr"/>
            <a:r>
              <a:rPr lang="en-US" sz="4000" dirty="0" smtClean="0"/>
              <a:t>International Management:</a:t>
            </a:r>
            <a:br>
              <a:rPr lang="en-US" sz="4000" dirty="0" smtClean="0"/>
            </a:br>
            <a:r>
              <a:rPr lang="en-US" sz="4000" dirty="0" smtClean="0"/>
              <a:t>Multinationals in a Changing World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3000" dirty="0" smtClean="0">
                <a:solidFill>
                  <a:schemeClr val="tx1"/>
                </a:solidFill>
              </a:rPr>
              <a:t>Angers, France</a:t>
            </a:r>
          </a:p>
          <a:p>
            <a:pPr algn="l"/>
            <a:r>
              <a:rPr lang="en-US" sz="3000" smtClean="0">
                <a:solidFill>
                  <a:schemeClr val="tx1"/>
                </a:solidFill>
              </a:rPr>
              <a:t>Summer 2018</a:t>
            </a:r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82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Multinational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MNE / MNC </a:t>
            </a:r>
            <a:r>
              <a:rPr lang="en-US" sz="2400" dirty="0">
                <a:sym typeface="Wingdings" panose="05000000000000000000" pitchFamily="2" charset="2"/>
              </a:rPr>
              <a:t> “Any company that engages in business functions beyond its domestic </a:t>
            </a:r>
            <a:r>
              <a:rPr lang="en-US" sz="2400" dirty="0" smtClean="0">
                <a:sym typeface="Wingdings" panose="05000000000000000000" pitchFamily="2" charset="2"/>
              </a:rPr>
              <a:t>borders.”</a:t>
            </a:r>
            <a:endParaRPr lang="en-US" sz="2400" dirty="0"/>
          </a:p>
          <a:p>
            <a:r>
              <a:rPr lang="en-US" sz="2400" dirty="0" smtClean="0"/>
              <a:t>Why should management students gain a better understanding of multinational management?</a:t>
            </a:r>
          </a:p>
          <a:p>
            <a:r>
              <a:rPr lang="en-US" sz="2400" b="1" dirty="0" smtClean="0"/>
              <a:t>MNE Management </a:t>
            </a:r>
            <a:r>
              <a:rPr lang="en-US" sz="2400" dirty="0" smtClean="0">
                <a:sym typeface="Wingdings" panose="05000000000000000000" pitchFamily="2" charset="2"/>
              </a:rPr>
              <a:t> “</a:t>
            </a:r>
            <a:r>
              <a:rPr lang="en-US" sz="2400" dirty="0" smtClean="0"/>
              <a:t>Formulation </a:t>
            </a:r>
            <a:r>
              <a:rPr lang="en-US" sz="2400" dirty="0"/>
              <a:t>of strategies and the design of management systems that successfully take advantage of international opportunities and respond to international </a:t>
            </a:r>
            <a:r>
              <a:rPr lang="en-US" sz="2400" dirty="0" smtClean="0"/>
              <a:t>threats.” </a:t>
            </a:r>
            <a:endParaRPr lang="en-US" sz="2400" dirty="0" smtClean="0">
              <a:sym typeface="Wingdings" panose="05000000000000000000" pitchFamily="2" charset="2"/>
            </a:endParaRPr>
          </a:p>
          <a:p>
            <a:r>
              <a:rPr lang="en-US" sz="2400" dirty="0" smtClean="0">
                <a:sym typeface="Wingdings" panose="05000000000000000000" pitchFamily="2" charset="2"/>
              </a:rPr>
              <a:t>Where do most MNCs originate?</a:t>
            </a:r>
            <a:endParaRPr lang="en-US" sz="2400" dirty="0">
              <a:sym typeface="Wingdings" panose="05000000000000000000" pitchFamily="2" charset="2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61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Changes in the density of global interactions relative to national </a:t>
            </a:r>
            <a:r>
              <a:rPr lang="en-US" altLang="en-US" dirty="0" smtClean="0"/>
              <a:t>ones” (Chase-Dunn</a:t>
            </a:r>
            <a:r>
              <a:rPr lang="en-US" altLang="en-US" dirty="0"/>
              <a:t>, </a:t>
            </a:r>
            <a:r>
              <a:rPr lang="en-US" altLang="en-US" dirty="0" smtClean="0"/>
              <a:t>Kawano &amp; </a:t>
            </a:r>
            <a:r>
              <a:rPr lang="en-US" altLang="en-US" dirty="0"/>
              <a:t>Brewer, </a:t>
            </a:r>
            <a:r>
              <a:rPr lang="en-US" altLang="en-US" dirty="0" smtClean="0"/>
              <a:t>2000).</a:t>
            </a:r>
            <a:endParaRPr lang="en-US" altLang="en-US" dirty="0"/>
          </a:p>
          <a:p>
            <a:pPr lvl="1"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“The expansion, concentration and acceleration of worldwide </a:t>
            </a:r>
            <a:r>
              <a:rPr lang="en-US" altLang="en-US" dirty="0" smtClean="0"/>
              <a:t>relations” (</a:t>
            </a:r>
            <a:r>
              <a:rPr lang="en-US" altLang="en-US" dirty="0" err="1" smtClean="0"/>
              <a:t>Osterhammel</a:t>
            </a:r>
            <a:r>
              <a:rPr lang="en-US" altLang="en-US" dirty="0" smtClean="0"/>
              <a:t> &amp; </a:t>
            </a:r>
            <a:r>
              <a:rPr lang="en-US" altLang="en-US" dirty="0" err="1" smtClean="0"/>
              <a:t>Petersson</a:t>
            </a:r>
            <a:r>
              <a:rPr lang="en-US" altLang="en-US" dirty="0"/>
              <a:t>, </a:t>
            </a:r>
            <a:r>
              <a:rPr lang="en-US" altLang="en-US" dirty="0" smtClean="0"/>
              <a:t>2001).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“Trend through which the world’s economies are becoming borderless and interlinked” (Cullen &amp; </a:t>
            </a:r>
            <a:r>
              <a:rPr lang="en-US" altLang="en-US" dirty="0" err="1" smtClean="0"/>
              <a:t>Parboteeah</a:t>
            </a:r>
            <a:r>
              <a:rPr lang="en-US" altLang="en-US" dirty="0" smtClean="0"/>
              <a:t>, 2014)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604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602167"/>
            <a:ext cx="8816802" cy="1371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en-US" b="1" dirty="0" smtClean="0"/>
              <a:t>Forces Driving Economic</a:t>
            </a:r>
            <a:br>
              <a:rPr lang="en-US" altLang="en-US" b="1" dirty="0" smtClean="0"/>
            </a:br>
            <a:r>
              <a:rPr lang="en-US" altLang="en-US" b="1" dirty="0" smtClean="0"/>
              <a:t>Global Integration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2128935"/>
            <a:ext cx="82296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Rise of Global Standards</a:t>
            </a:r>
          </a:p>
          <a:p>
            <a:r>
              <a:rPr lang="en-US" altLang="en-US" dirty="0" smtClean="0"/>
              <a:t>New competitors</a:t>
            </a:r>
          </a:p>
          <a:p>
            <a:r>
              <a:rPr lang="en-US" altLang="en-US" dirty="0" smtClean="0"/>
              <a:t>Disintegrating borders</a:t>
            </a:r>
          </a:p>
          <a:p>
            <a:r>
              <a:rPr lang="en-US" altLang="en-US" dirty="0" smtClean="0"/>
              <a:t>CSR &amp; Ethics</a:t>
            </a:r>
          </a:p>
          <a:p>
            <a:r>
              <a:rPr lang="en-US" altLang="en-US" dirty="0" smtClean="0"/>
              <a:t>Growing Trade &amp; Investment (FDI)</a:t>
            </a:r>
          </a:p>
          <a:p>
            <a:r>
              <a:rPr lang="en-US" altLang="en-US" dirty="0" smtClean="0"/>
              <a:t>Growing </a:t>
            </a:r>
            <a:r>
              <a:rPr lang="en-US" altLang="en-US" dirty="0"/>
              <a:t>liberalization of trade</a:t>
            </a:r>
          </a:p>
          <a:p>
            <a:r>
              <a:rPr lang="en-US" altLang="en-US" dirty="0" smtClean="0"/>
              <a:t>Global Products / Customers</a:t>
            </a:r>
          </a:p>
          <a:p>
            <a:r>
              <a:rPr lang="en-US" altLang="en-US" dirty="0"/>
              <a:t>Growing homogeneity of tastes and desires</a:t>
            </a:r>
          </a:p>
          <a:p>
            <a:r>
              <a:rPr lang="en-US" altLang="en-US" dirty="0" smtClean="0"/>
              <a:t>Technological advances  </a:t>
            </a:r>
          </a:p>
          <a:p>
            <a:r>
              <a:rPr lang="en-US" altLang="en-US" dirty="0" smtClean="0"/>
              <a:t>Multinational Organizations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13355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8153401" y="6248400"/>
            <a:ext cx="214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CC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B76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Source:</a:t>
            </a:r>
            <a:r>
              <a:rPr lang="en-US" altLang="en-US" sz="1200">
                <a:solidFill>
                  <a:schemeClr val="bg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Nayan Chanda,</a:t>
            </a:r>
            <a:r>
              <a:rPr lang="en-US" altLang="en-US" sz="1200">
                <a:solidFill>
                  <a:schemeClr val="bg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1200">
                <a:latin typeface="Tahoma" panose="020B0604030504040204" pitchFamily="34" charset="0"/>
                <a:cs typeface="Times New Roman" panose="02020603050405020304" pitchFamily="18" charset="0"/>
              </a:rPr>
              <a:t>2003</a:t>
            </a:r>
            <a:endParaRPr lang="en-US" altLang="en-US" sz="1200">
              <a:latin typeface="Tahoma" panose="020B0604030504040204" pitchFamily="34" charset="0"/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635125" y="277814"/>
            <a:ext cx="89154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200" b="1"/>
          </a:p>
        </p:txBody>
      </p:sp>
      <p:pic>
        <p:nvPicPr>
          <p:cNvPr id="32772" name="Picture 4" descr="mcdonalds"/>
          <p:cNvPicPr>
            <a:picLocks noChangeAspect="1" noChangeArrowheads="1"/>
          </p:cNvPicPr>
          <p:nvPr/>
        </p:nvPicPr>
        <p:blipFill>
          <a:blip r:embed="rId3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50" b="12750"/>
          <a:stretch>
            <a:fillRect/>
          </a:stretch>
        </p:blipFill>
        <p:spPr bwMode="auto">
          <a:xfrm>
            <a:off x="4321628" y="1519238"/>
            <a:ext cx="4368800" cy="4600575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228601" y="277814"/>
            <a:ext cx="7924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</a:rPr>
              <a:t>McDonalds has spread all over Asia in just over two decades</a:t>
            </a:r>
          </a:p>
        </p:txBody>
      </p:sp>
      <p:pic>
        <p:nvPicPr>
          <p:cNvPr id="32774" name="Picture 6" descr="McDonalds Hebrew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179" y="1600201"/>
            <a:ext cx="2971800" cy="2219325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75" name="Picture 7" descr="McDonalds Hebr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41" y="4257870"/>
            <a:ext cx="2057400" cy="1536700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899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366" y="562946"/>
            <a:ext cx="8596668" cy="1320800"/>
          </a:xfrm>
        </p:spPr>
        <p:txBody>
          <a:bodyPr/>
          <a:lstStyle/>
          <a:p>
            <a:r>
              <a:rPr lang="en-US" dirty="0" smtClean="0"/>
              <a:t>Global Managers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366" y="1404810"/>
            <a:ext cx="8596668" cy="5145280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“It takes more than a lot of frequent flyer miles to be come a global leader. Today’s cosmopolitan executive must know what to do when competitive advantage is fleeting, when change becomes chaos, and when home base is the globe.”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“We need global leaders at a time when markets and companies are changing faster than the ability of leaders to reinvent themselves. We have a shortage of global leaders at a time when international exposure and experience are vital to business success. And we need internationally minded, globally literate leaders at a time when leadership styles are in transition around the world.” </a:t>
            </a:r>
          </a:p>
          <a:p>
            <a:pPr marL="0" indent="0" algn="r">
              <a:buNone/>
            </a:pPr>
            <a:r>
              <a:rPr lang="en-US" dirty="0" smtClean="0"/>
              <a:t>Cullen &amp; </a:t>
            </a:r>
            <a:r>
              <a:rPr lang="en-US" dirty="0" err="1" smtClean="0"/>
              <a:t>Parboteeah</a:t>
            </a:r>
            <a:r>
              <a:rPr lang="en-US" dirty="0" smtClean="0"/>
              <a:t>, 2014</a:t>
            </a:r>
          </a:p>
          <a:p>
            <a:pPr marL="0" indent="0" algn="r">
              <a:buNone/>
            </a:pPr>
            <a:endParaRPr lang="en-US" dirty="0"/>
          </a:p>
          <a:p>
            <a:r>
              <a:rPr lang="en-US" dirty="0" smtClean="0"/>
              <a:t>What makes a manager global?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98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224" y="693576"/>
            <a:ext cx="9535885" cy="13208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A Strategic Approach to Multinational </a:t>
            </a:r>
            <a:r>
              <a:rPr lang="en-US" sz="3000" dirty="0" smtClean="0"/>
              <a:t>Management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21256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Strategy</a:t>
            </a:r>
            <a:r>
              <a:rPr lang="en-US" dirty="0" smtClean="0"/>
              <a:t>: activities used by management to sustain / increase organizational performance &amp; accomplish its mission / vision</a:t>
            </a:r>
          </a:p>
          <a:p>
            <a:r>
              <a:rPr lang="en-US" b="1" dirty="0" smtClean="0"/>
              <a:t>Strategy formulation</a:t>
            </a:r>
            <a:r>
              <a:rPr lang="en-US" dirty="0" smtClean="0"/>
              <a:t>: process of crafting a strategy (SWOT analysis in global setting)</a:t>
            </a:r>
          </a:p>
          <a:p>
            <a:r>
              <a:rPr lang="en-US" b="1" dirty="0" smtClean="0"/>
              <a:t>Strategy Implementation</a:t>
            </a:r>
            <a:r>
              <a:rPr lang="en-US" dirty="0" smtClean="0"/>
              <a:t>: activities to be performed so as to achieve strategic objectives</a:t>
            </a:r>
          </a:p>
          <a:p>
            <a:pPr marL="0" indent="0">
              <a:buNone/>
            </a:pPr>
            <a:r>
              <a:rPr lang="en-US" b="1" dirty="0" smtClean="0"/>
              <a:t>Challenges</a:t>
            </a:r>
          </a:p>
          <a:p>
            <a:r>
              <a:rPr lang="en-US" dirty="0" smtClean="0"/>
              <a:t>Blurring of industry lines</a:t>
            </a:r>
          </a:p>
          <a:p>
            <a:r>
              <a:rPr lang="en-US" dirty="0" smtClean="0"/>
              <a:t>Flexibility matters more than size</a:t>
            </a:r>
          </a:p>
          <a:p>
            <a:r>
              <a:rPr lang="en-US" dirty="0" smtClean="0"/>
              <a:t>Finding a niche</a:t>
            </a:r>
          </a:p>
          <a:p>
            <a:r>
              <a:rPr lang="en-US" dirty="0" smtClean="0"/>
              <a:t>Hyper competition</a:t>
            </a:r>
          </a:p>
          <a:p>
            <a:r>
              <a:rPr lang="en-US" dirty="0" smtClean="0"/>
              <a:t>Emphasis on innovation &amp; learning organization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57173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136</TotalTime>
  <Words>398</Words>
  <Application>Microsoft Office PowerPoint</Application>
  <PresentationFormat>Widescreen</PresentationFormat>
  <Paragraphs>59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Trebuchet MS</vt:lpstr>
      <vt:lpstr>Wingdings</vt:lpstr>
      <vt:lpstr>Wingdings 3</vt:lpstr>
      <vt:lpstr>Facet</vt:lpstr>
      <vt:lpstr>International Management: Multinationals in a Changing World </vt:lpstr>
      <vt:lpstr>Multinational Management</vt:lpstr>
      <vt:lpstr>Globalization</vt:lpstr>
      <vt:lpstr>PowerPoint Presentation</vt:lpstr>
      <vt:lpstr>PowerPoint Presentation</vt:lpstr>
      <vt:lpstr>Global Managers</vt:lpstr>
      <vt:lpstr>A Strategic Approach to Multinational Management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Management: Multinationals in a Changing World</dc:title>
  <dc:creator>Shinnar, Rachel Sheli</dc:creator>
  <cp:lastModifiedBy>Shinnar, Rachel Sheli</cp:lastModifiedBy>
  <cp:revision>22</cp:revision>
  <dcterms:created xsi:type="dcterms:W3CDTF">2017-05-09T15:53:36Z</dcterms:created>
  <dcterms:modified xsi:type="dcterms:W3CDTF">2018-05-30T15:37:44Z</dcterms:modified>
</cp:coreProperties>
</file>