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y="5143500" cx="9144000"/>
  <p:notesSz cx="6858000" cy="9144000"/>
  <p:embeddedFontLst>
    <p:embeddedFont>
      <p:font typeface="Proxima Nova"/>
      <p:regular r:id="rId15"/>
      <p:bold r:id="rId16"/>
      <p:italic r:id="rId17"/>
      <p:boldItalic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ProximaNova-regular.fntdata"/><Relationship Id="rId14" Type="http://schemas.openxmlformats.org/officeDocument/2006/relationships/slide" Target="slides/slide9.xml"/><Relationship Id="rId17" Type="http://schemas.openxmlformats.org/officeDocument/2006/relationships/font" Target="fonts/ProximaNova-italic.fntdata"/><Relationship Id="rId16" Type="http://schemas.openxmlformats.org/officeDocument/2006/relationships/font" Target="fonts/ProximaNova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schemas.openxmlformats.org/officeDocument/2006/relationships/font" Target="fonts/ProximaNova-bold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4b69de075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34b69de075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34b69de075d_0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34b69de075d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34b69de075d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34b69de075d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52cbe69bb1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352cbe69bb1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34b69de075d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34b69de075d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34b69de075d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34b69de075d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34b69de075d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34b69de075d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54010fa9dd_0_4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354010fa9dd_0_4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0" y="2998150"/>
            <a:ext cx="9144000" cy="0"/>
          </a:xfrm>
          <a:prstGeom prst="straightConnector1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1" name="Google Shape;11;p2"/>
          <p:cNvSpPr txBox="1"/>
          <p:nvPr>
            <p:ph type="ctrTitle"/>
          </p:nvPr>
        </p:nvSpPr>
        <p:spPr>
          <a:xfrm>
            <a:off x="510450" y="1257300"/>
            <a:ext cx="8123100" cy="158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510450" y="3182313"/>
            <a:ext cx="8123100" cy="63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Google Shape;15;p3"/>
          <p:cNvCxnSpPr/>
          <p:nvPr/>
        </p:nvCxnSpPr>
        <p:spPr>
          <a:xfrm>
            <a:off x="0" y="2998150"/>
            <a:ext cx="9144000" cy="0"/>
          </a:xfrm>
          <a:prstGeom prst="straightConnector1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6" name="Google Shape;16;p3"/>
          <p:cNvSpPr txBox="1"/>
          <p:nvPr>
            <p:ph type="title"/>
          </p:nvPr>
        </p:nvSpPr>
        <p:spPr>
          <a:xfrm>
            <a:off x="510450" y="2057400"/>
            <a:ext cx="8123100" cy="77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7" name="Google Shape;17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" name="Google Shape;20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6" name="Google Shape;26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7" name="Google Shape;27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3" name="Google Shape;33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4" name="Google Shape;34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lt2"/>
        </a:solidFill>
      </p:bgPr>
    </p:bg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 txBox="1"/>
          <p:nvPr>
            <p:ph type="title"/>
          </p:nvPr>
        </p:nvSpPr>
        <p:spPr>
          <a:xfrm>
            <a:off x="490250" y="526350"/>
            <a:ext cx="57975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7" name="Google Shape;37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/>
          <p:nvPr/>
        </p:nvSpPr>
        <p:spPr>
          <a:xfrm>
            <a:off x="4572000" y="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0" name="Google Shape;40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1" name="Google Shape;41;p9"/>
          <p:cNvSpPr txBox="1"/>
          <p:nvPr>
            <p:ph type="title"/>
          </p:nvPr>
        </p:nvSpPr>
        <p:spPr>
          <a:xfrm>
            <a:off x="265500" y="1205825"/>
            <a:ext cx="4045200" cy="1509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2" name="Google Shape;42;p9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3" name="Google Shape;43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4" name="Google Shape;44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 txBox="1"/>
          <p:nvPr>
            <p:ph idx="1" type="body"/>
          </p:nvPr>
        </p:nvSpPr>
        <p:spPr>
          <a:xfrm>
            <a:off x="311700" y="423682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</a:lstStyle>
          <a:p/>
        </p:txBody>
      </p:sp>
      <p:sp>
        <p:nvSpPr>
          <p:cNvPr id="47" name="Google Shape;47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1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" name="Google Shape;50;p11"/>
          <p:cNvSpPr txBox="1"/>
          <p:nvPr>
            <p:ph hasCustomPrompt="1" type="title"/>
          </p:nvPr>
        </p:nvSpPr>
        <p:spPr>
          <a:xfrm>
            <a:off x="311700" y="991475"/>
            <a:ext cx="8520600" cy="19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9pPr>
          </a:lstStyle>
          <a:p>
            <a:r>
              <a:t>xx%</a:t>
            </a:r>
          </a:p>
        </p:txBody>
      </p:sp>
      <p:sp>
        <p:nvSpPr>
          <p:cNvPr id="51" name="Google Shape;51;p11"/>
          <p:cNvSpPr txBox="1"/>
          <p:nvPr>
            <p:ph idx="1" type="body"/>
          </p:nvPr>
        </p:nvSpPr>
        <p:spPr>
          <a:xfrm>
            <a:off x="311700" y="3071300"/>
            <a:ext cx="8520600" cy="90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2" name="Google Shape;52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pearmint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Proxima Nova"/>
              <a:buChar char="●"/>
              <a:defRPr sz="1800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○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■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●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○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■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●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○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■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3"/>
          <p:cNvSpPr txBox="1"/>
          <p:nvPr>
            <p:ph type="ctrTitle"/>
          </p:nvPr>
        </p:nvSpPr>
        <p:spPr>
          <a:xfrm>
            <a:off x="510450" y="1257300"/>
            <a:ext cx="8123100" cy="158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Does government corruption affect income inequality across countries?</a:t>
            </a:r>
            <a:endParaRPr/>
          </a:p>
        </p:txBody>
      </p:sp>
      <p:sp>
        <p:nvSpPr>
          <p:cNvPr id="60" name="Google Shape;60;p13"/>
          <p:cNvSpPr txBox="1"/>
          <p:nvPr>
            <p:ph idx="1" type="subTitle"/>
          </p:nvPr>
        </p:nvSpPr>
        <p:spPr>
          <a:xfrm>
            <a:off x="311700" y="3120900"/>
            <a:ext cx="8520600" cy="13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Nathaniel Jones </a:t>
            </a:r>
            <a:r>
              <a:rPr lang="en"/>
              <a:t>&amp;</a:t>
            </a:r>
            <a:r>
              <a:rPr lang="en" sz="2400"/>
              <a:t> Dylan Bristow</a:t>
            </a:r>
            <a:endParaRPr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ECO-5720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Spring 2025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Data Introduction</a:t>
            </a:r>
            <a:endParaRPr/>
          </a:p>
        </p:txBody>
      </p:sp>
      <p:sp>
        <p:nvSpPr>
          <p:cNvPr id="66" name="Google Shape;66;p14"/>
          <p:cNvSpPr txBox="1"/>
          <p:nvPr>
            <p:ph idx="1" type="body"/>
          </p:nvPr>
        </p:nvSpPr>
        <p:spPr>
          <a:xfrm>
            <a:off x="311700" y="1152475"/>
            <a:ext cx="8520600" cy="409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</a:t>
            </a:r>
            <a:r>
              <a:rPr lang="en"/>
              <a:t>orruption may limit the effectiveness legal policies, reduce access to education and healthcare, widening the distribution of wealth.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In the Quality of Government data, we used these variables: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cname</a:t>
            </a:r>
            <a:r>
              <a:rPr lang="en"/>
              <a:t> - Country Name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ccodealp</a:t>
            </a:r>
            <a:r>
              <a:rPr lang="en"/>
              <a:t> - letter Country Code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ti_cpi - Corruption Perceptions Index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wdi_expedu</a:t>
            </a:r>
            <a:r>
              <a:rPr lang="en"/>
              <a:t> - Government expenditure on education, total (% of GDP)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wdi_gdpcap</a:t>
            </a:r>
            <a:r>
              <a:rPr lang="en"/>
              <a:t> - GDP per capita (constant 2015 US dollar)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wdi_gini</a:t>
            </a:r>
            <a:r>
              <a:rPr lang="en"/>
              <a:t> - Gini index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Variables</a:t>
            </a:r>
            <a:endParaRPr/>
          </a:p>
        </p:txBody>
      </p:sp>
      <p:sp>
        <p:nvSpPr>
          <p:cNvPr id="72" name="Google Shape;72;p15"/>
          <p:cNvSpPr txBox="1"/>
          <p:nvPr>
            <p:ph idx="1" type="body"/>
          </p:nvPr>
        </p:nvSpPr>
        <p:spPr>
          <a:xfrm>
            <a:off x="311700" y="1152475"/>
            <a:ext cx="4041900" cy="411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DV:</a:t>
            </a:r>
            <a:endParaRPr/>
          </a:p>
          <a:p>
            <a:pPr indent="-317500" lvl="0" marL="457200" rtl="0" algn="l">
              <a:spcBef>
                <a:spcPts val="120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Gini Index</a:t>
            </a:r>
            <a:endParaRPr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en"/>
              <a:t>measures income inequality (higher values indicate more inequality)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IV:</a:t>
            </a:r>
            <a:endParaRPr/>
          </a:p>
          <a:p>
            <a:pPr indent="-317500" lvl="0" marL="457200" rtl="0" algn="l">
              <a:spcBef>
                <a:spcPts val="120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Corruption Perceptions Index</a:t>
            </a:r>
            <a:endParaRPr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en"/>
              <a:t>higher values represent less corruption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Control:</a:t>
            </a:r>
            <a:endParaRPr/>
          </a:p>
          <a:p>
            <a:pPr indent="-317500" lvl="0" marL="457200" rtl="0" algn="l">
              <a:spcBef>
                <a:spcPts val="120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GDP per capita </a:t>
            </a:r>
            <a:endParaRPr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en"/>
              <a:t>controls for a country's level of economic development.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Government expenditure on education (% of GDP) </a:t>
            </a:r>
            <a:endParaRPr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en"/>
              <a:t>controls for social policy efforts that may reduce inequality.</a:t>
            </a:r>
            <a:endParaRPr/>
          </a:p>
        </p:txBody>
      </p:sp>
      <p:pic>
        <p:nvPicPr>
          <p:cNvPr descr="Anti bribery and Anti Corruption concepts. (Provided by Getty Images)" id="73" name="Google Shape;73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64000" y="1170125"/>
            <a:ext cx="4527601" cy="30198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Estimation Strategy</a:t>
            </a:r>
            <a:endParaRPr/>
          </a:p>
        </p:txBody>
      </p:sp>
      <p:sp>
        <p:nvSpPr>
          <p:cNvPr id="79" name="Google Shape;79;p16"/>
          <p:cNvSpPr txBox="1"/>
          <p:nvPr>
            <p:ph idx="1" type="body"/>
          </p:nvPr>
        </p:nvSpPr>
        <p:spPr>
          <a:xfrm>
            <a:off x="311700" y="1152475"/>
            <a:ext cx="8520600" cy="384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Gini</a:t>
            </a:r>
            <a:r>
              <a:rPr baseline="-25000" lang="en"/>
              <a:t>i</a:t>
            </a:r>
            <a:r>
              <a:rPr lang="en"/>
              <a:t>=β</a:t>
            </a:r>
            <a:r>
              <a:rPr baseline="-25000" lang="en"/>
              <a:t>0</a:t>
            </a:r>
            <a:r>
              <a:rPr lang="en"/>
              <a:t>​+β</a:t>
            </a:r>
            <a:r>
              <a:rPr baseline="-25000" lang="en"/>
              <a:t>1</a:t>
            </a:r>
            <a:r>
              <a:rPr lang="en"/>
              <a:t>​⋅Corruption</a:t>
            </a:r>
            <a:r>
              <a:rPr baseline="-25000" lang="en"/>
              <a:t>i</a:t>
            </a:r>
            <a:r>
              <a:rPr lang="en"/>
              <a:t>+β</a:t>
            </a:r>
            <a:r>
              <a:rPr baseline="-25000" lang="en"/>
              <a:t>2</a:t>
            </a:r>
            <a:r>
              <a:rPr lang="en"/>
              <a:t>⋅GDP per Capita</a:t>
            </a:r>
            <a:r>
              <a:rPr baseline="-25000" lang="en"/>
              <a:t>i</a:t>
            </a:r>
            <a:r>
              <a:rPr lang="en"/>
              <a:t>+β</a:t>
            </a:r>
            <a:r>
              <a:rPr baseline="-25000" lang="en"/>
              <a:t>3</a:t>
            </a:r>
            <a:r>
              <a:rPr lang="en"/>
              <a:t>⋅Education Spending</a:t>
            </a:r>
            <a:r>
              <a:rPr baseline="-25000" lang="en"/>
              <a:t>i</a:t>
            </a:r>
            <a:r>
              <a:rPr lang="en"/>
              <a:t>​+ϵ</a:t>
            </a:r>
            <a:r>
              <a:rPr baseline="-25000" lang="en"/>
              <a:t>i</a:t>
            </a:r>
            <a:endParaRPr baseline="-25000"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cross-sectional ordinary least squares (OLS) regression model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identifying correlations between variables across countries in a </a:t>
            </a:r>
            <a:r>
              <a:rPr b="1" lang="en"/>
              <a:t>single time period</a:t>
            </a:r>
            <a:endParaRPr b="1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Will include key control variables such as GDP per capita and education spending, helping to reduce omitted variable bias and isolate the partial effect of corruption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Assumes that any remaining unobserved factors influencing inequality are not correlated with the included independent variables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Data</a:t>
            </a:r>
            <a:endParaRPr/>
          </a:p>
        </p:txBody>
      </p:sp>
      <p:pic>
        <p:nvPicPr>
          <p:cNvPr id="85" name="Google Shape;85;p17" title="Screen Shot 2025-05-01 at 10.18.05 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30150" y="786075"/>
            <a:ext cx="4452424" cy="3571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7" title="Screen Shot 2025-05-01 at 10.14.38 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793062"/>
            <a:ext cx="4512701" cy="1557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Data</a:t>
            </a:r>
            <a:endParaRPr/>
          </a:p>
        </p:txBody>
      </p:sp>
      <p:pic>
        <p:nvPicPr>
          <p:cNvPr id="92" name="Google Shape;92;p18" title="Screen Shot 2025-05-01 at 10.13.14 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8325" y="999900"/>
            <a:ext cx="8387349" cy="39173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Conclusions</a:t>
            </a:r>
            <a:endParaRPr/>
          </a:p>
        </p:txBody>
      </p:sp>
      <p:sp>
        <p:nvSpPr>
          <p:cNvPr id="98" name="Google Shape;98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Less corruption is significantly associated with lower income inequality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1-point improvement in the Corruption Perceptions Index corresponds to a 0.14-point reduction in the Gini coefficient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Improving government integrity may contribute to more equitable income distribution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GDP and education spending effects are inconclusive in this cross-sectional setup</a:t>
            </a:r>
            <a:endParaRPr baseline="30000"/>
          </a:p>
        </p:txBody>
      </p:sp>
      <p:pic>
        <p:nvPicPr>
          <p:cNvPr id="99" name="Google Shape;99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55638" y="2826075"/>
            <a:ext cx="3032725" cy="2021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Improvements &amp; Limitations</a:t>
            </a:r>
            <a:endParaRPr/>
          </a:p>
        </p:txBody>
      </p:sp>
      <p:sp>
        <p:nvSpPr>
          <p:cNvPr id="105" name="Google Shape;105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Low R</a:t>
            </a:r>
            <a:r>
              <a:rPr baseline="30000" lang="en"/>
              <a:t>2</a:t>
            </a:r>
            <a:endParaRPr baseline="30000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Many important factors influencing income inequality are not being captured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Many factors play a role into corruption and income inequality, hard to quantify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Potential endogeneity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It’s possible that high inequality enables corruption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References</a:t>
            </a:r>
            <a:endParaRPr/>
          </a:p>
        </p:txBody>
      </p:sp>
      <p:sp>
        <p:nvSpPr>
          <p:cNvPr id="111" name="Google Shape;111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i="1"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Basic dataset</a:t>
            </a:r>
            <a: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University of Gothenburg. (n.d.). https://www.gu.se/en/quality-government/qog-data/data-downloads/basic-dataset </a:t>
            </a:r>
            <a:endParaRPr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pearmint">
  <a:themeElements>
    <a:clrScheme name="Spearmint">
      <a:dk1>
        <a:srgbClr val="202729"/>
      </a:dk1>
      <a:lt1>
        <a:srgbClr val="FFFFFF"/>
      </a:lt1>
      <a:dk2>
        <a:srgbClr val="4BA173"/>
      </a:dk2>
      <a:lt2>
        <a:srgbClr val="63D297"/>
      </a:lt2>
      <a:accent1>
        <a:srgbClr val="353744"/>
      </a:accent1>
      <a:accent2>
        <a:srgbClr val="424242"/>
      </a:accent2>
      <a:accent3>
        <a:srgbClr val="616161"/>
      </a:accent3>
      <a:accent4>
        <a:srgbClr val="999999"/>
      </a:accent4>
      <a:accent5>
        <a:srgbClr val="FF5252"/>
      </a:accent5>
      <a:accent6>
        <a:srgbClr val="FFF176"/>
      </a:accent6>
      <a:hlink>
        <a:srgbClr val="FF5252"/>
      </a:hlink>
      <a:folHlink>
        <a:srgbClr val="FF525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