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Proxima Nova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-bold.fntdata"/><Relationship Id="rId14" Type="http://schemas.openxmlformats.org/officeDocument/2006/relationships/font" Target="fonts/ProximaNova-regular.fntdata"/><Relationship Id="rId17" Type="http://schemas.openxmlformats.org/officeDocument/2006/relationships/font" Target="fonts/ProximaNova-boldItalic.fntdata"/><Relationship Id="rId16" Type="http://schemas.openxmlformats.org/officeDocument/2006/relationships/font" Target="fonts/ProximaNov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Tanner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d050dcf91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d050dcf91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Motivate the topic; Tanner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d05ecbefa7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d05ecbefa7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Tanner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d050dcf914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d050dcf914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ESS: European Social Survey - 32 countries (observations)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Average survey values in 2020 (Ethan)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d050dcf914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d050dcf914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r-squared and p values (Ethan)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d050dcf914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d050dcf914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Tanner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d0602e9a5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d0602e9a5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Tanner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d050dcf914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d050dcf914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Hannah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Trust’s Effect on Happiness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Ethan Hunter, Tanner Landolt, Hannah Perry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April 29th, 2024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what extent does an individual’s trust in various aspects of their society impact their happiness?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European Social Survey (ESS)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Surveyed 33 </a:t>
            </a:r>
            <a:r>
              <a:rPr lang="en"/>
              <a:t>countries</a:t>
            </a:r>
            <a:r>
              <a:rPr lang="en"/>
              <a:t> in Europe on various social topics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Average value of answers to survey questions in 2020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Latvia’s citizens are the least happy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Denmark’s citizens are the happiest</a:t>
            </a:r>
            <a:endParaRPr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88" y="3940225"/>
            <a:ext cx="4810125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54275" y="2270125"/>
            <a:ext cx="2298750" cy="229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Variables</a:t>
            </a:r>
            <a:endParaRPr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Dependent</a:t>
            </a:r>
            <a:endParaRPr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Subjective Happiness (ess_happy)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“Taking all things together, how happy would you say you are?”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/>
              <a:t>—--------------------------------------------------------------------------------</a:t>
            </a:r>
            <a:endParaRPr sz="1200"/>
          </a:p>
          <a:p>
            <a:pPr indent="-304800" lvl="0" marL="457200" rtl="0" algn="l">
              <a:spcBef>
                <a:spcPts val="120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Note: All </a:t>
            </a:r>
            <a:r>
              <a:rPr lang="en" sz="1200"/>
              <a:t>variables</a:t>
            </a:r>
            <a:r>
              <a:rPr lang="en" sz="1200"/>
              <a:t> are answered on a scale from 0-10, 0 indicating not trusting/happy and 10 indicating very trusting/happy </a:t>
            </a:r>
            <a:endParaRPr sz="1200"/>
          </a:p>
        </p:txBody>
      </p:sp>
      <p:sp>
        <p:nvSpPr>
          <p:cNvPr id="80" name="Google Shape;80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Independent</a:t>
            </a:r>
            <a:endParaRPr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Trust in Other People (ess_trpeople)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“</a:t>
            </a:r>
            <a:r>
              <a:rPr lang="en"/>
              <a:t>Generally speaking, would you say that most people can be trusted, or that you can’t be too careful in dealing with people?”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Trust in Police (ess_trpolice)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“Please tell me on a score of 0-10 how much you personally trust each of the institutions I read out” (Also asked for the following variables)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Trust in Politicians (ess_trpolit)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Trust in Legal System (ess_trlegal)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Trust in </a:t>
            </a:r>
            <a:r>
              <a:rPr lang="en"/>
              <a:t>Political</a:t>
            </a:r>
            <a:r>
              <a:rPr lang="en"/>
              <a:t> Parties (ess_trpart)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Trust in Parliament (ess_trparl)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555600"/>
            <a:ext cx="31938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Strategy and Results</a:t>
            </a:r>
            <a:endParaRPr/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311700" y="1389600"/>
            <a:ext cx="34899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Estimation Strategy: Multiple Regression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No binary variables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Only one time period (2020)</a:t>
            </a:r>
            <a:endParaRPr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Important Notes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R-squared is high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Trust in people and legal system are the most significant variables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Trust in police may as well not be included</a:t>
            </a:r>
            <a:endParaRPr/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01600" y="1617050"/>
            <a:ext cx="5037600" cy="27245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Insights</a:t>
            </a:r>
            <a:endParaRPr/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/>
              <a:t>happiness</a:t>
            </a:r>
            <a:r>
              <a:rPr lang="en" sz="1600"/>
              <a:t> = </a:t>
            </a:r>
            <a:r>
              <a:rPr lang="en" sz="1600"/>
              <a:t>5.17</a:t>
            </a:r>
            <a:r>
              <a:rPr lang="en" sz="1600"/>
              <a:t> + .54</a:t>
            </a:r>
            <a:r>
              <a:rPr i="1" lang="en" sz="1600"/>
              <a:t>people</a:t>
            </a:r>
            <a:r>
              <a:rPr lang="en" sz="1600"/>
              <a:t> + .01</a:t>
            </a:r>
            <a:r>
              <a:rPr i="1" lang="en" sz="1600"/>
              <a:t>police</a:t>
            </a:r>
            <a:r>
              <a:rPr lang="en" sz="1600"/>
              <a:t> + .21</a:t>
            </a:r>
            <a:r>
              <a:rPr i="1" lang="en" sz="1600"/>
              <a:t>politicians</a:t>
            </a:r>
            <a:r>
              <a:rPr lang="en" sz="1600"/>
              <a:t> - .24</a:t>
            </a:r>
            <a:r>
              <a:rPr i="1" lang="en" sz="1600"/>
              <a:t>legal</a:t>
            </a:r>
            <a:r>
              <a:rPr lang="en" sz="1600"/>
              <a:t> - .19</a:t>
            </a:r>
            <a:r>
              <a:rPr i="1" lang="en" sz="1600"/>
              <a:t>parties</a:t>
            </a:r>
            <a:r>
              <a:rPr lang="en" sz="1600"/>
              <a:t> + .12</a:t>
            </a:r>
            <a:r>
              <a:rPr i="1" lang="en" sz="1600"/>
              <a:t>parliament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                   (0.35)      (0.13)               (0.12)            (0.35)            (0.10)         (0.37)              (0.14)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u="sng"/>
              <a:t>Insights</a:t>
            </a:r>
            <a:endParaRPr sz="1600" u="sng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 higher trust in people leads to </a:t>
            </a:r>
            <a:r>
              <a:rPr lang="en" sz="1600"/>
              <a:t>significantly</a:t>
            </a:r>
            <a:r>
              <a:rPr lang="en" sz="1600"/>
              <a:t> higher happiness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By far the best predictor of happiness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 higher trust in the legal system typically results in lower happiness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u="sng"/>
              <a:t>Critiques</a:t>
            </a:r>
            <a:endParaRPr sz="1600" u="sng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Multicollinearity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Omitted variable bias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Unable to suggest causality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Sampling error</a:t>
            </a:r>
            <a:endParaRPr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8525" y="1079050"/>
            <a:ext cx="5366949" cy="36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Correlation Matrix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Future Improvements</a:t>
            </a:r>
            <a:endParaRPr/>
          </a:p>
        </p:txBody>
      </p:sp>
      <p:sp>
        <p:nvSpPr>
          <p:cNvPr id="105" name="Google Shape;105;p20"/>
          <p:cNvSpPr txBox="1"/>
          <p:nvPr>
            <p:ph idx="1" type="body"/>
          </p:nvPr>
        </p:nvSpPr>
        <p:spPr>
          <a:xfrm>
            <a:off x="311700" y="1152475"/>
            <a:ext cx="8429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Happiness</a:t>
            </a:r>
            <a:r>
              <a:rPr lang="en" sz="1600"/>
              <a:t> can also be affected by factors other than trust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E</a:t>
            </a:r>
            <a:r>
              <a:rPr lang="en" sz="1600"/>
              <a:t>conomic factors</a:t>
            </a:r>
            <a:endParaRPr sz="1600"/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/>
              <a:t>GDP,  job availability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demographic variables</a:t>
            </a:r>
            <a:endParaRPr sz="1600"/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/>
              <a:t>Income, employment status, etc.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social factors</a:t>
            </a:r>
            <a:endParaRPr sz="1600"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