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Nunito"/>
      <p:regular r:id="rId14"/>
      <p:bold r:id="rId15"/>
      <p:italic r:id="rId16"/>
      <p:boldItalic r:id="rId17"/>
    </p:embeddedFont>
    <p:embeddedFont>
      <p:font typeface="Maven Pro"/>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fntdata"/><Relationship Id="rId14" Type="http://schemas.openxmlformats.org/officeDocument/2006/relationships/font" Target="fonts/Nunito-regular.fntdata"/><Relationship Id="rId17" Type="http://schemas.openxmlformats.org/officeDocument/2006/relationships/font" Target="fonts/Nunito-boldItalic.fntdata"/><Relationship Id="rId16" Type="http://schemas.openxmlformats.org/officeDocument/2006/relationships/font" Target="fonts/Nunito-italic.fntdata"/><Relationship Id="rId5" Type="http://schemas.openxmlformats.org/officeDocument/2006/relationships/notesMaster" Target="notesMasters/notesMaster1.xml"/><Relationship Id="rId19" Type="http://schemas.openxmlformats.org/officeDocument/2006/relationships/font" Target="fonts/MavenPro-bold.fntdata"/><Relationship Id="rId6" Type="http://schemas.openxmlformats.org/officeDocument/2006/relationships/slide" Target="slides/slide1.xml"/><Relationship Id="rId18" Type="http://schemas.openxmlformats.org/officeDocument/2006/relationships/font" Target="fonts/MavenPr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ea.org/news/global-gas-demand-set-for-stronger-growth-in-2024-despite-heightened-geopolitical-uncertainty" TargetMode="External"/><Relationship Id="rId3" Type="http://schemas.openxmlformats.org/officeDocument/2006/relationships/hyperlink" Target="https://www.spglobal.com/commodityinsights/en/market-insights/latest-news/coal/010924-us-eia-projects-2024-coal-exports-down-9-on-year-at-91-mil-st" TargetMode="External"/><Relationship Id="rId4" Type="http://schemas.openxmlformats.org/officeDocument/2006/relationships/hyperlink" Target="https://www.eia.gov/outlooks/steo/report/global_oil.php" TargetMode="External"/><Relationship Id="rId5" Type="http://schemas.openxmlformats.org/officeDocument/2006/relationships/hyperlink" Target="https://www.iea.org/reports/electricity-2024/executive-summa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fdfe251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fdfe251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u="sng">
                <a:solidFill>
                  <a:schemeClr val="hlink"/>
                </a:solidFill>
                <a:hlinkClick r:id="rId2"/>
              </a:rPr>
              <a:t>https://www.iea.org/news/global-gas-demand-set-for-stronger-growth-in-2024-despite-heightened-geopolitical-uncertainty</a:t>
            </a:r>
            <a:endParaRPr/>
          </a:p>
          <a:p>
            <a:pPr indent="-298450" lvl="0" marL="457200" rtl="0" algn="l">
              <a:spcBef>
                <a:spcPts val="0"/>
              </a:spcBef>
              <a:spcAft>
                <a:spcPts val="0"/>
              </a:spcAft>
              <a:buSzPts val="1100"/>
              <a:buAutoNum type="arabicParenR"/>
            </a:pPr>
            <a:r>
              <a:rPr lang="en" u="sng">
                <a:solidFill>
                  <a:schemeClr val="hlink"/>
                </a:solidFill>
                <a:hlinkClick r:id="rId3"/>
              </a:rPr>
              <a:t>https://www.spglobal.com/commodityinsights/en/market-insights/latest-news/coal/010924-us-eia-projects-2024-coal-exports-down-9-on-year-at-91-mil-st</a:t>
            </a:r>
            <a:endParaRPr/>
          </a:p>
          <a:p>
            <a:pPr indent="-298450" lvl="0" marL="457200" rtl="0" algn="l">
              <a:spcBef>
                <a:spcPts val="0"/>
              </a:spcBef>
              <a:spcAft>
                <a:spcPts val="0"/>
              </a:spcAft>
              <a:buSzPts val="1100"/>
              <a:buAutoNum type="arabicParenR"/>
            </a:pPr>
            <a:r>
              <a:rPr lang="en" u="sng">
                <a:solidFill>
                  <a:schemeClr val="hlink"/>
                </a:solidFill>
                <a:hlinkClick r:id="rId4"/>
              </a:rPr>
              <a:t>https://www.eia.gov/outlooks/steo/report/global_oil.php</a:t>
            </a:r>
            <a:endParaRPr/>
          </a:p>
          <a:p>
            <a:pPr indent="-298450" lvl="0" marL="457200" rtl="0" algn="l">
              <a:spcBef>
                <a:spcPts val="0"/>
              </a:spcBef>
              <a:spcAft>
                <a:spcPts val="0"/>
              </a:spcAft>
              <a:buSzPts val="1100"/>
              <a:buAutoNum type="arabicParenR"/>
            </a:pPr>
            <a:r>
              <a:rPr lang="en" u="sng">
                <a:solidFill>
                  <a:schemeClr val="hlink"/>
                </a:solidFill>
                <a:hlinkClick r:id="rId5"/>
              </a:rPr>
              <a:t>https://www.iea.org/reports/electricity-2024/executive-summary</a:t>
            </a:r>
            <a:endParaRPr/>
          </a:p>
          <a:p>
            <a:pPr indent="-298450" lvl="0" marL="457200" rtl="0" algn="l">
              <a:spcBef>
                <a:spcPts val="0"/>
              </a:spcBef>
              <a:spcAft>
                <a:spcPts val="0"/>
              </a:spcAft>
              <a:buSzPts val="1100"/>
              <a:buAutoNum type="arabicParen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cfdfe251e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fdfe251e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cfdfe251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cfdfe251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d05b6e74ad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d05b6e74a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cfdfe251e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cfdfe251e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424242"/>
                </a:solidFill>
                <a:latin typeface="Nunito"/>
                <a:ea typeface="Nunito"/>
                <a:cs typeface="Nunito"/>
                <a:sym typeface="Nunito"/>
              </a:rPr>
              <a:t>The production of energy through nonrenewable sources such as coal, natural gas and oil takes away the opportunity for  the use of renewable energy such as solar, wind and water as well as nuclear .</a:t>
            </a:r>
            <a:endParaRPr sz="1600">
              <a:solidFill>
                <a:srgbClr val="424242"/>
              </a:solidFill>
              <a:latin typeface="Nunito"/>
              <a:ea typeface="Nunito"/>
              <a:cs typeface="Nunito"/>
              <a:sym typeface="Nunito"/>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cfdfe251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cfdfe251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d05a845e2f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d05a845e2f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0"/>
              </a:spcBef>
              <a:spcAft>
                <a:spcPts val="0"/>
              </a:spcAft>
              <a:buClr>
                <a:schemeClr val="lt1"/>
              </a:buClr>
              <a:buSzPts val="1100"/>
              <a:buChar char="○"/>
              <a:defRPr>
                <a:solidFill>
                  <a:schemeClr val="lt1"/>
                </a:solidFill>
              </a:defRPr>
            </a:lvl2pPr>
            <a:lvl3pPr indent="-298450" lvl="2" marL="1371600" rtl="0" algn="ctr">
              <a:spcBef>
                <a:spcPts val="0"/>
              </a:spcBef>
              <a:spcAft>
                <a:spcPts val="0"/>
              </a:spcAft>
              <a:buClr>
                <a:schemeClr val="lt1"/>
              </a:buClr>
              <a:buSzPts val="1100"/>
              <a:buChar char="■"/>
              <a:defRPr>
                <a:solidFill>
                  <a:schemeClr val="lt1"/>
                </a:solidFill>
              </a:defRPr>
            </a:lvl3pPr>
            <a:lvl4pPr indent="-298450" lvl="3" marL="1828800" rtl="0" algn="ctr">
              <a:spcBef>
                <a:spcPts val="0"/>
              </a:spcBef>
              <a:spcAft>
                <a:spcPts val="0"/>
              </a:spcAft>
              <a:buClr>
                <a:schemeClr val="lt1"/>
              </a:buClr>
              <a:buSzPts val="1100"/>
              <a:buChar char="●"/>
              <a:defRPr>
                <a:solidFill>
                  <a:schemeClr val="lt1"/>
                </a:solidFill>
              </a:defRPr>
            </a:lvl4pPr>
            <a:lvl5pPr indent="-298450" lvl="4" marL="2286000" rtl="0" algn="ctr">
              <a:spcBef>
                <a:spcPts val="0"/>
              </a:spcBef>
              <a:spcAft>
                <a:spcPts val="0"/>
              </a:spcAft>
              <a:buClr>
                <a:schemeClr val="lt1"/>
              </a:buClr>
              <a:buSzPts val="1100"/>
              <a:buChar char="○"/>
              <a:defRPr>
                <a:solidFill>
                  <a:schemeClr val="lt1"/>
                </a:solidFill>
              </a:defRPr>
            </a:lvl5pPr>
            <a:lvl6pPr indent="-298450" lvl="5" marL="2743200" rtl="0" algn="ctr">
              <a:spcBef>
                <a:spcPts val="0"/>
              </a:spcBef>
              <a:spcAft>
                <a:spcPts val="0"/>
              </a:spcAft>
              <a:buClr>
                <a:schemeClr val="lt1"/>
              </a:buClr>
              <a:buSzPts val="1100"/>
              <a:buChar char="■"/>
              <a:defRPr>
                <a:solidFill>
                  <a:schemeClr val="lt1"/>
                </a:solidFill>
              </a:defRPr>
            </a:lvl6pPr>
            <a:lvl7pPr indent="-298450" lvl="6" marL="3200400" rtl="0" algn="ctr">
              <a:spcBef>
                <a:spcPts val="0"/>
              </a:spcBef>
              <a:spcAft>
                <a:spcPts val="0"/>
              </a:spcAft>
              <a:buClr>
                <a:schemeClr val="lt1"/>
              </a:buClr>
              <a:buSzPts val="1100"/>
              <a:buChar char="●"/>
              <a:defRPr>
                <a:solidFill>
                  <a:schemeClr val="lt1"/>
                </a:solidFill>
              </a:defRPr>
            </a:lvl7pPr>
            <a:lvl8pPr indent="-298450" lvl="7" marL="3657600" rtl="0" algn="ctr">
              <a:spcBef>
                <a:spcPts val="0"/>
              </a:spcBef>
              <a:spcAft>
                <a:spcPts val="0"/>
              </a:spcAft>
              <a:buClr>
                <a:schemeClr val="lt1"/>
              </a:buClr>
              <a:buSzPts val="1100"/>
              <a:buChar char="○"/>
              <a:defRPr>
                <a:solidFill>
                  <a:schemeClr val="lt1"/>
                </a:solidFill>
              </a:defRPr>
            </a:lvl8pPr>
            <a:lvl9pPr indent="-298450" lvl="8" marL="4114800" rtl="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Energy Infrastructure</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a:t>
            </a:r>
            <a:r>
              <a:rPr lang="en"/>
              <a:t>Tristan</a:t>
            </a:r>
            <a:r>
              <a:rPr lang="en"/>
              <a:t>, Roland, Giselle, and Alan</a:t>
            </a:r>
            <a:endParaRPr/>
          </a:p>
          <a:p>
            <a:pPr indent="0" lvl="0" marL="0" rtl="0" algn="l">
              <a:spcBef>
                <a:spcPts val="0"/>
              </a:spcBef>
              <a:spcAft>
                <a:spcPts val="0"/>
              </a:spcAft>
              <a:buNone/>
            </a:pPr>
            <a:r>
              <a:rPr lang="en"/>
              <a:t>ECO5720-101_APPLIED ECONOMETRICS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idx="1" type="body"/>
          </p:nvPr>
        </p:nvSpPr>
        <p:spPr>
          <a:xfrm>
            <a:off x="729450" y="1525675"/>
            <a:ext cx="7688700" cy="281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00000"/>
                </a:solidFill>
              </a:rPr>
              <a:t>How do nonrenewable resources </a:t>
            </a:r>
            <a:r>
              <a:rPr lang="en" sz="2200">
                <a:solidFill>
                  <a:srgbClr val="000000"/>
                </a:solidFill>
              </a:rPr>
              <a:t>affect the</a:t>
            </a:r>
            <a:r>
              <a:rPr lang="en" sz="2200">
                <a:solidFill>
                  <a:srgbClr val="000000"/>
                </a:solidFill>
              </a:rPr>
              <a:t> use of </a:t>
            </a:r>
            <a:r>
              <a:rPr lang="en" sz="2200">
                <a:solidFill>
                  <a:srgbClr val="000000"/>
                </a:solidFill>
              </a:rPr>
              <a:t>alternative and nuclear energy sources?</a:t>
            </a:r>
            <a:endParaRPr sz="2000">
              <a:solidFill>
                <a:srgbClr val="000000"/>
              </a:solidFill>
            </a:endParaRPr>
          </a:p>
          <a:p>
            <a:pPr indent="-342900" lvl="0" marL="457200" rtl="0" algn="l">
              <a:spcBef>
                <a:spcPts val="1200"/>
              </a:spcBef>
              <a:spcAft>
                <a:spcPts val="0"/>
              </a:spcAft>
              <a:buClr>
                <a:srgbClr val="000000"/>
              </a:buClr>
              <a:buSzPts val="1800"/>
              <a:buChar char="●"/>
            </a:pPr>
            <a:r>
              <a:rPr lang="en" sz="1800">
                <a:solidFill>
                  <a:srgbClr val="000000"/>
                </a:solidFill>
              </a:rPr>
              <a:t>Global gas demand is set to grow by 2.5% </a:t>
            </a:r>
            <a:r>
              <a:rPr lang="en" sz="1600">
                <a:solidFill>
                  <a:srgbClr val="000000"/>
                </a:solidFill>
              </a:rPr>
              <a:t>(IEA, 2024)</a:t>
            </a:r>
            <a:endParaRPr sz="1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Coal consumption was estimated at 351.9 million </a:t>
            </a:r>
            <a:r>
              <a:rPr lang="en" sz="1600">
                <a:solidFill>
                  <a:srgbClr val="000000"/>
                </a:solidFill>
              </a:rPr>
              <a:t>(Snook, 2024)</a:t>
            </a:r>
            <a:endParaRPr sz="1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Global oil consumption increased by more than 2 million barrels per day </a:t>
            </a:r>
            <a:r>
              <a:rPr lang="en" sz="1600">
                <a:solidFill>
                  <a:srgbClr val="000000"/>
                </a:solidFill>
              </a:rPr>
              <a:t>(EIA, 2024)</a:t>
            </a:r>
            <a:endParaRPr sz="16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Electricity demand by 3% over the next three years </a:t>
            </a:r>
            <a:r>
              <a:rPr lang="en" sz="1600">
                <a:solidFill>
                  <a:srgbClr val="000000"/>
                </a:solidFill>
              </a:rPr>
              <a:t>(IEA, 2024)</a:t>
            </a:r>
            <a:endParaRPr sz="1600">
              <a:solidFill>
                <a:srgbClr val="000000"/>
              </a:solidFill>
            </a:endParaRPr>
          </a:p>
          <a:p>
            <a:pPr indent="0" lvl="0" marL="0" rtl="0" algn="l">
              <a:spcBef>
                <a:spcPts val="1200"/>
              </a:spcBef>
              <a:spcAft>
                <a:spcPts val="0"/>
              </a:spcAft>
              <a:buNone/>
            </a:pPr>
            <a:r>
              <a:t/>
            </a:r>
            <a:endParaRPr sz="1800">
              <a:solidFill>
                <a:srgbClr val="000000"/>
              </a:solidFill>
            </a:endParaRPr>
          </a:p>
          <a:p>
            <a:pPr indent="0" lvl="0" marL="0" rtl="0" algn="l">
              <a:spcBef>
                <a:spcPts val="1200"/>
              </a:spcBef>
              <a:spcAft>
                <a:spcPts val="0"/>
              </a:spcAft>
              <a:buNone/>
            </a:pPr>
            <a:r>
              <a:t/>
            </a:r>
            <a:endParaRPr sz="2000">
              <a:solidFill>
                <a:srgbClr val="000000"/>
              </a:solidFill>
            </a:endParaRPr>
          </a:p>
          <a:p>
            <a:pPr indent="0" lvl="0" marL="0" rtl="0" algn="l">
              <a:spcBef>
                <a:spcPts val="1200"/>
              </a:spcBef>
              <a:spcAft>
                <a:spcPts val="1200"/>
              </a:spcAft>
              <a:buNone/>
            </a:pPr>
            <a:r>
              <a:t/>
            </a:r>
            <a:endParaRPr sz="2000">
              <a:solidFill>
                <a:srgbClr val="000000"/>
              </a:solidFill>
            </a:endParaRPr>
          </a:p>
        </p:txBody>
      </p:sp>
      <p:sp>
        <p:nvSpPr>
          <p:cNvPr id="284" name="Google Shape;284;p14"/>
          <p:cNvSpPr txBox="1"/>
          <p:nvPr/>
        </p:nvSpPr>
        <p:spPr>
          <a:xfrm>
            <a:off x="1356575" y="671400"/>
            <a:ext cx="768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rgbClr val="1D2125"/>
                </a:solidFill>
                <a:latin typeface="Maven Pro"/>
                <a:ea typeface="Maven Pro"/>
                <a:cs typeface="Maven Pro"/>
                <a:sym typeface="Maven Pro"/>
              </a:rPr>
              <a:t>Topic and Relevance</a:t>
            </a:r>
            <a:endParaRPr b="1" sz="2800">
              <a:solidFill>
                <a:srgbClr val="1D2125"/>
              </a:solidFill>
              <a:latin typeface="Maven Pro"/>
              <a:ea typeface="Maven Pro"/>
              <a:cs typeface="Maven Pro"/>
              <a:sym typeface="Maven Pro"/>
            </a:endParaRPr>
          </a:p>
        </p:txBody>
      </p:sp>
      <p:sp>
        <p:nvSpPr>
          <p:cNvPr id="285" name="Google Shape;285;p14"/>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286" name="Google Shape;286;p14"/>
          <p:cNvPicPr preferRelativeResize="0"/>
          <p:nvPr/>
        </p:nvPicPr>
        <p:blipFill>
          <a:blip r:embed="rId3">
            <a:alphaModFix/>
          </a:blip>
          <a:stretch>
            <a:fillRect/>
          </a:stretch>
        </p:blipFill>
        <p:spPr>
          <a:xfrm>
            <a:off x="576563" y="605275"/>
            <a:ext cx="553081" cy="6156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5"/>
          <p:cNvSpPr txBox="1"/>
          <p:nvPr>
            <p:ph type="title"/>
          </p:nvPr>
        </p:nvSpPr>
        <p:spPr>
          <a:xfrm>
            <a:off x="1112250" y="612425"/>
            <a:ext cx="7850100" cy="82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D2125"/>
                </a:solidFill>
              </a:rPr>
              <a:t>Variables Involved</a:t>
            </a:r>
            <a:endParaRPr>
              <a:solidFill>
                <a:srgbClr val="1D2125"/>
              </a:solidFill>
            </a:endParaRPr>
          </a:p>
        </p:txBody>
      </p:sp>
      <p:sp>
        <p:nvSpPr>
          <p:cNvPr id="292" name="Google Shape;292;p15"/>
          <p:cNvSpPr txBox="1"/>
          <p:nvPr>
            <p:ph idx="1" type="body"/>
          </p:nvPr>
        </p:nvSpPr>
        <p:spPr>
          <a:xfrm>
            <a:off x="566025" y="1441200"/>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solidFill>
                  <a:srgbClr val="000000"/>
                </a:solidFill>
              </a:rPr>
              <a:t>Independent Variable:</a:t>
            </a:r>
            <a:endParaRPr sz="1400">
              <a:solidFill>
                <a:srgbClr val="000000"/>
              </a:solidFill>
            </a:endParaRPr>
          </a:p>
          <a:p>
            <a:pPr indent="-298450" lvl="0" marL="457200" rtl="0" algn="l">
              <a:spcBef>
                <a:spcPts val="1200"/>
              </a:spcBef>
              <a:spcAft>
                <a:spcPts val="0"/>
              </a:spcAft>
              <a:buClr>
                <a:srgbClr val="000000"/>
              </a:buClr>
              <a:buSzPts val="1100"/>
              <a:buChar char="●"/>
            </a:pPr>
            <a:r>
              <a:rPr lang="en" sz="1400">
                <a:solidFill>
                  <a:srgbClr val="000000"/>
                </a:solidFill>
              </a:rPr>
              <a:t>Alternative &amp; Nuclear Power (wdi_ane)</a:t>
            </a:r>
            <a:endParaRPr sz="1400">
              <a:solidFill>
                <a:srgbClr val="000000"/>
              </a:solidFill>
            </a:endParaRPr>
          </a:p>
          <a:p>
            <a:pPr indent="-304800" lvl="1" marL="914400" rtl="0" algn="l">
              <a:spcBef>
                <a:spcPts val="0"/>
              </a:spcBef>
              <a:spcAft>
                <a:spcPts val="0"/>
              </a:spcAft>
              <a:buClr>
                <a:srgbClr val="000000"/>
              </a:buClr>
              <a:buSzPts val="1200"/>
              <a:buChar char="○"/>
            </a:pPr>
            <a:r>
              <a:rPr lang="en" sz="1300">
                <a:solidFill>
                  <a:srgbClr val="000000"/>
                </a:solidFill>
              </a:rPr>
              <a:t>(% Of Total Energy)</a:t>
            </a:r>
            <a:endParaRPr sz="1300">
              <a:solidFill>
                <a:srgbClr val="000000"/>
              </a:solidFill>
            </a:endParaRPr>
          </a:p>
          <a:p>
            <a:pPr indent="0" lvl="0" marL="0" rtl="0" algn="l">
              <a:spcBef>
                <a:spcPts val="1200"/>
              </a:spcBef>
              <a:spcAft>
                <a:spcPts val="0"/>
              </a:spcAft>
              <a:buNone/>
            </a:pPr>
            <a:r>
              <a:t/>
            </a:r>
            <a:endParaRPr>
              <a:solidFill>
                <a:srgbClr val="000000"/>
              </a:solidFill>
            </a:endParaRPr>
          </a:p>
          <a:p>
            <a:pPr indent="0" lvl="0" marL="0" rtl="0" algn="l">
              <a:spcBef>
                <a:spcPts val="1200"/>
              </a:spcBef>
              <a:spcAft>
                <a:spcPts val="1200"/>
              </a:spcAft>
              <a:buNone/>
            </a:pPr>
            <a:r>
              <a:t/>
            </a:r>
            <a:endParaRPr>
              <a:solidFill>
                <a:srgbClr val="000000"/>
              </a:solidFill>
            </a:endParaRPr>
          </a:p>
        </p:txBody>
      </p:sp>
      <p:sp>
        <p:nvSpPr>
          <p:cNvPr id="293" name="Google Shape;293;p15"/>
          <p:cNvSpPr txBox="1"/>
          <p:nvPr>
            <p:ph idx="2" type="body"/>
          </p:nvPr>
        </p:nvSpPr>
        <p:spPr>
          <a:xfrm>
            <a:off x="4631850" y="1441200"/>
            <a:ext cx="4330500" cy="29049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5060">
                <a:solidFill>
                  <a:srgbClr val="000000"/>
                </a:solidFill>
              </a:rPr>
              <a:t>Dependent Variable:</a:t>
            </a:r>
            <a:endParaRPr sz="5060">
              <a:solidFill>
                <a:srgbClr val="000000"/>
              </a:solidFill>
            </a:endParaRPr>
          </a:p>
          <a:p>
            <a:pPr indent="-296228" lvl="0" marL="457200" rtl="0" algn="l">
              <a:spcBef>
                <a:spcPts val="1200"/>
              </a:spcBef>
              <a:spcAft>
                <a:spcPts val="0"/>
              </a:spcAft>
              <a:buClr>
                <a:srgbClr val="000000"/>
              </a:buClr>
              <a:buSzPct val="84189"/>
              <a:buChar char="●"/>
            </a:pPr>
            <a:r>
              <a:rPr lang="en" sz="5060">
                <a:solidFill>
                  <a:srgbClr val="000000"/>
                </a:solidFill>
              </a:rPr>
              <a:t>Access to electricity (wdi_acel)</a:t>
            </a:r>
            <a:endParaRPr sz="5060">
              <a:solidFill>
                <a:srgbClr val="000000"/>
              </a:solidFill>
            </a:endParaRPr>
          </a:p>
          <a:p>
            <a:pPr indent="-305753" lvl="1" marL="914400" rtl="0" algn="l">
              <a:spcBef>
                <a:spcPts val="0"/>
              </a:spcBef>
              <a:spcAft>
                <a:spcPts val="0"/>
              </a:spcAft>
              <a:buClr>
                <a:srgbClr val="000000"/>
              </a:buClr>
              <a:buSzPct val="96047"/>
              <a:buChar char="○"/>
            </a:pPr>
            <a:r>
              <a:rPr lang="en" sz="5060">
                <a:solidFill>
                  <a:srgbClr val="000000"/>
                </a:solidFill>
              </a:rPr>
              <a:t>(% of population)</a:t>
            </a:r>
            <a:endParaRPr sz="5060">
              <a:solidFill>
                <a:srgbClr val="000000"/>
              </a:solidFill>
            </a:endParaRPr>
          </a:p>
          <a:p>
            <a:pPr indent="0" lvl="0" marL="457200" rtl="0" algn="l">
              <a:spcBef>
                <a:spcPts val="1200"/>
              </a:spcBef>
              <a:spcAft>
                <a:spcPts val="0"/>
              </a:spcAft>
              <a:buNone/>
            </a:pPr>
            <a:r>
              <a:t/>
            </a:r>
            <a:endParaRPr sz="100">
              <a:solidFill>
                <a:srgbClr val="000000"/>
              </a:solidFill>
            </a:endParaRPr>
          </a:p>
          <a:p>
            <a:pPr indent="-296228" lvl="0" marL="457200" rtl="0" algn="l">
              <a:spcBef>
                <a:spcPts val="1200"/>
              </a:spcBef>
              <a:spcAft>
                <a:spcPts val="0"/>
              </a:spcAft>
              <a:buClr>
                <a:srgbClr val="000000"/>
              </a:buClr>
              <a:buSzPct val="84189"/>
              <a:buChar char="●"/>
            </a:pPr>
            <a:r>
              <a:rPr lang="en" sz="5060">
                <a:solidFill>
                  <a:srgbClr val="000000"/>
                </a:solidFill>
              </a:rPr>
              <a:t>Electricity production from gas (wdi_elprodgas)</a:t>
            </a:r>
            <a:endParaRPr sz="5060">
              <a:solidFill>
                <a:srgbClr val="000000"/>
              </a:solidFill>
            </a:endParaRPr>
          </a:p>
          <a:p>
            <a:pPr indent="-305753" lvl="1" marL="914400" rtl="0" algn="l">
              <a:spcBef>
                <a:spcPts val="0"/>
              </a:spcBef>
              <a:spcAft>
                <a:spcPts val="0"/>
              </a:spcAft>
              <a:buClr>
                <a:srgbClr val="000000"/>
              </a:buClr>
              <a:buSzPct val="100000"/>
              <a:buChar char="○"/>
            </a:pPr>
            <a:r>
              <a:rPr lang="en" sz="4860">
                <a:solidFill>
                  <a:srgbClr val="000000"/>
                </a:solidFill>
              </a:rPr>
              <a:t>(% Total)</a:t>
            </a:r>
            <a:endParaRPr sz="4860">
              <a:solidFill>
                <a:srgbClr val="000000"/>
              </a:solidFill>
            </a:endParaRPr>
          </a:p>
          <a:p>
            <a:pPr indent="0" lvl="0" marL="457200" rtl="0" algn="l">
              <a:spcBef>
                <a:spcPts val="1200"/>
              </a:spcBef>
              <a:spcAft>
                <a:spcPts val="0"/>
              </a:spcAft>
              <a:buNone/>
            </a:pPr>
            <a:r>
              <a:t/>
            </a:r>
            <a:endParaRPr sz="260">
              <a:solidFill>
                <a:srgbClr val="000000"/>
              </a:solidFill>
            </a:endParaRPr>
          </a:p>
          <a:p>
            <a:pPr indent="-296228" lvl="0" marL="457200" rtl="0" algn="l">
              <a:spcBef>
                <a:spcPts val="1200"/>
              </a:spcBef>
              <a:spcAft>
                <a:spcPts val="0"/>
              </a:spcAft>
              <a:buClr>
                <a:srgbClr val="000000"/>
              </a:buClr>
              <a:buSzPct val="84189"/>
              <a:buChar char="●"/>
            </a:pPr>
            <a:r>
              <a:rPr lang="en" sz="5060">
                <a:solidFill>
                  <a:srgbClr val="000000"/>
                </a:solidFill>
              </a:rPr>
              <a:t>Electricity production from oil (wdi_elprodoil)</a:t>
            </a:r>
            <a:endParaRPr sz="5060">
              <a:solidFill>
                <a:srgbClr val="000000"/>
              </a:solidFill>
            </a:endParaRPr>
          </a:p>
          <a:p>
            <a:pPr indent="-305753" lvl="1" marL="914400" rtl="0" algn="l">
              <a:spcBef>
                <a:spcPts val="0"/>
              </a:spcBef>
              <a:spcAft>
                <a:spcPts val="0"/>
              </a:spcAft>
              <a:buClr>
                <a:srgbClr val="000000"/>
              </a:buClr>
              <a:buSzPct val="100000"/>
              <a:buChar char="○"/>
            </a:pPr>
            <a:r>
              <a:rPr lang="en" sz="4860">
                <a:solidFill>
                  <a:srgbClr val="000000"/>
                </a:solidFill>
              </a:rPr>
              <a:t>(% Total)</a:t>
            </a:r>
            <a:endParaRPr sz="4860">
              <a:solidFill>
                <a:srgbClr val="000000"/>
              </a:solidFill>
            </a:endParaRPr>
          </a:p>
          <a:p>
            <a:pPr indent="0" lvl="0" marL="457200" rtl="0" algn="l">
              <a:spcBef>
                <a:spcPts val="1200"/>
              </a:spcBef>
              <a:spcAft>
                <a:spcPts val="0"/>
              </a:spcAft>
              <a:buNone/>
            </a:pPr>
            <a:r>
              <a:t/>
            </a:r>
            <a:endParaRPr sz="100">
              <a:solidFill>
                <a:srgbClr val="000000"/>
              </a:solidFill>
            </a:endParaRPr>
          </a:p>
          <a:p>
            <a:pPr indent="-296228" lvl="0" marL="457200" rtl="0" algn="l">
              <a:spcBef>
                <a:spcPts val="1200"/>
              </a:spcBef>
              <a:spcAft>
                <a:spcPts val="0"/>
              </a:spcAft>
              <a:buClr>
                <a:srgbClr val="000000"/>
              </a:buClr>
              <a:buSzPct val="84189"/>
              <a:buChar char="●"/>
            </a:pPr>
            <a:r>
              <a:rPr lang="en" sz="5060">
                <a:solidFill>
                  <a:srgbClr val="000000"/>
                </a:solidFill>
              </a:rPr>
              <a:t>Electricity production from coal (wdi_elprodcoal)</a:t>
            </a:r>
            <a:endParaRPr sz="5060">
              <a:solidFill>
                <a:srgbClr val="000000"/>
              </a:solidFill>
            </a:endParaRPr>
          </a:p>
          <a:p>
            <a:pPr indent="-305753" lvl="1" marL="914400" rtl="0" algn="l">
              <a:spcBef>
                <a:spcPts val="0"/>
              </a:spcBef>
              <a:spcAft>
                <a:spcPts val="0"/>
              </a:spcAft>
              <a:buClr>
                <a:srgbClr val="000000"/>
              </a:buClr>
              <a:buSzPct val="100000"/>
              <a:buChar char="○"/>
            </a:pPr>
            <a:r>
              <a:rPr lang="en" sz="4860">
                <a:solidFill>
                  <a:srgbClr val="000000"/>
                </a:solidFill>
              </a:rPr>
              <a:t>(% Total)</a:t>
            </a:r>
            <a:endParaRPr sz="4860">
              <a:solidFill>
                <a:srgbClr val="000000"/>
              </a:solidFill>
            </a:endParaRPr>
          </a:p>
          <a:p>
            <a:pPr indent="0" lvl="0" marL="0" rtl="0" algn="l">
              <a:spcBef>
                <a:spcPts val="1200"/>
              </a:spcBef>
              <a:spcAft>
                <a:spcPts val="1200"/>
              </a:spcAft>
              <a:buNone/>
            </a:pPr>
            <a:r>
              <a:t/>
            </a:r>
            <a:endParaRPr/>
          </a:p>
        </p:txBody>
      </p:sp>
      <p:sp>
        <p:nvSpPr>
          <p:cNvPr id="294" name="Google Shape;294;p15"/>
          <p:cNvSpPr/>
          <p:nvPr/>
        </p:nvSpPr>
        <p:spPr>
          <a:xfrm>
            <a:off x="460550" y="481475"/>
            <a:ext cx="722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295" name="Google Shape;295;p15"/>
          <p:cNvPicPr preferRelativeResize="0"/>
          <p:nvPr/>
        </p:nvPicPr>
        <p:blipFill>
          <a:blip r:embed="rId3">
            <a:alphaModFix/>
          </a:blip>
          <a:stretch>
            <a:fillRect/>
          </a:stretch>
        </p:blipFill>
        <p:spPr>
          <a:xfrm>
            <a:off x="576563" y="605275"/>
            <a:ext cx="553081" cy="615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the estimation strategy? Why did you choose this approach?</a:t>
            </a:r>
            <a:endParaRPr/>
          </a:p>
        </p:txBody>
      </p:sp>
      <p:sp>
        <p:nvSpPr>
          <p:cNvPr id="301" name="Google Shape;301;p16"/>
          <p:cNvSpPr txBox="1"/>
          <p:nvPr>
            <p:ph idx="1" type="body"/>
          </p:nvPr>
        </p:nvSpPr>
        <p:spPr>
          <a:xfrm>
            <a:off x="201975" y="2078875"/>
            <a:ext cx="8725200" cy="2261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00"/>
              </a:buClr>
              <a:buSzPts val="1800"/>
              <a:buChar char="●"/>
            </a:pPr>
            <a:r>
              <a:rPr lang="en" sz="1800">
                <a:solidFill>
                  <a:srgbClr val="000000"/>
                </a:solidFill>
              </a:rPr>
              <a:t>MLR</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OLS</a:t>
            </a:r>
            <a:endParaRPr sz="1850">
              <a:solidFill>
                <a:srgbClr val="000000"/>
              </a:solidFill>
            </a:endParaRPr>
          </a:p>
          <a:p>
            <a:pPr indent="0" lvl="0" marL="0" rtl="0" algn="l">
              <a:spcBef>
                <a:spcPts val="1200"/>
              </a:spcBef>
              <a:spcAft>
                <a:spcPts val="0"/>
              </a:spcAft>
              <a:buNone/>
            </a:pPr>
            <a:r>
              <a:rPr lang="en" sz="1800">
                <a:solidFill>
                  <a:srgbClr val="000000"/>
                </a:solidFill>
              </a:rPr>
              <a:t>wdi_ane = 𝛽₀ + 𝛽₁ </a:t>
            </a:r>
            <a:r>
              <a:rPr lang="en" sz="1800">
                <a:solidFill>
                  <a:srgbClr val="000000"/>
                </a:solidFill>
              </a:rPr>
              <a:t>wdi_acel </a:t>
            </a:r>
            <a:r>
              <a:rPr lang="en" sz="1800">
                <a:solidFill>
                  <a:srgbClr val="000000"/>
                </a:solidFill>
              </a:rPr>
              <a:t>+ 𝛽₂</a:t>
            </a:r>
            <a:r>
              <a:rPr lang="en" sz="1800">
                <a:solidFill>
                  <a:srgbClr val="000000"/>
                </a:solidFill>
              </a:rPr>
              <a:t>wdi_elprodgas</a:t>
            </a:r>
            <a:r>
              <a:rPr lang="en" sz="1800">
                <a:solidFill>
                  <a:srgbClr val="000000"/>
                </a:solidFill>
              </a:rPr>
              <a:t> + 𝛽₃</a:t>
            </a:r>
            <a:r>
              <a:rPr lang="en" sz="1800">
                <a:solidFill>
                  <a:srgbClr val="000000"/>
                </a:solidFill>
              </a:rPr>
              <a:t>wdi_elprodoil + 𝛽</a:t>
            </a:r>
            <a:r>
              <a:rPr baseline="-25000" lang="en" sz="1800">
                <a:solidFill>
                  <a:srgbClr val="000000"/>
                </a:solidFill>
              </a:rPr>
              <a:t>4</a:t>
            </a:r>
            <a:r>
              <a:rPr lang="en" sz="1800">
                <a:solidFill>
                  <a:srgbClr val="000000"/>
                </a:solidFill>
              </a:rPr>
              <a:t>wdi_elprodcoal </a:t>
            </a:r>
            <a:r>
              <a:rPr lang="en" sz="1800">
                <a:solidFill>
                  <a:srgbClr val="000000"/>
                </a:solidFill>
              </a:rPr>
              <a:t>+ u</a:t>
            </a:r>
            <a:endParaRPr sz="1800">
              <a:solidFill>
                <a:srgbClr val="000000"/>
              </a:solidFill>
            </a:endParaRPr>
          </a:p>
          <a:p>
            <a:pPr indent="0" lvl="0" marL="0" rtl="0" algn="l">
              <a:spcBef>
                <a:spcPts val="1200"/>
              </a:spcBef>
              <a:spcAft>
                <a:spcPts val="1200"/>
              </a:spcAft>
              <a:buNone/>
            </a:pPr>
            <a:r>
              <a:t/>
            </a:r>
            <a:endParaRPr sz="1800">
              <a:solidFill>
                <a:schemeClr val="dk2"/>
              </a:solidFill>
            </a:endParaRPr>
          </a:p>
        </p:txBody>
      </p:sp>
      <p:sp>
        <p:nvSpPr>
          <p:cNvPr id="302" name="Google Shape;302;p16"/>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03" name="Google Shape;303;p16"/>
          <p:cNvPicPr preferRelativeResize="0"/>
          <p:nvPr/>
        </p:nvPicPr>
        <p:blipFill>
          <a:blip r:embed="rId3">
            <a:alphaModFix/>
          </a:blip>
          <a:stretch>
            <a:fillRect/>
          </a:stretch>
        </p:blipFill>
        <p:spPr>
          <a:xfrm>
            <a:off x="576563" y="605275"/>
            <a:ext cx="553081" cy="615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7"/>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09" name="Google Shape;309;p17"/>
          <p:cNvPicPr preferRelativeResize="0"/>
          <p:nvPr/>
        </p:nvPicPr>
        <p:blipFill>
          <a:blip r:embed="rId3">
            <a:alphaModFix/>
          </a:blip>
          <a:stretch>
            <a:fillRect/>
          </a:stretch>
        </p:blipFill>
        <p:spPr>
          <a:xfrm>
            <a:off x="576563" y="605275"/>
            <a:ext cx="553081" cy="615601"/>
          </a:xfrm>
          <a:prstGeom prst="rect">
            <a:avLst/>
          </a:prstGeom>
          <a:noFill/>
          <a:ln>
            <a:noFill/>
          </a:ln>
        </p:spPr>
      </p:pic>
      <p:pic>
        <p:nvPicPr>
          <p:cNvPr id="310" name="Google Shape;310;p17"/>
          <p:cNvPicPr preferRelativeResize="0"/>
          <p:nvPr/>
        </p:nvPicPr>
        <p:blipFill>
          <a:blip r:embed="rId4">
            <a:alphaModFix/>
          </a:blip>
          <a:stretch>
            <a:fillRect/>
          </a:stretch>
        </p:blipFill>
        <p:spPr>
          <a:xfrm>
            <a:off x="1245650" y="576700"/>
            <a:ext cx="7169550" cy="399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conclusions can we draw from the analysis?</a:t>
            </a:r>
            <a:endParaRPr/>
          </a:p>
          <a:p>
            <a:pPr indent="0" lvl="0" marL="0" rtl="0" algn="l">
              <a:spcBef>
                <a:spcPts val="0"/>
              </a:spcBef>
              <a:spcAft>
                <a:spcPts val="0"/>
              </a:spcAft>
              <a:buNone/>
            </a:pPr>
            <a:r>
              <a:t/>
            </a:r>
            <a:endParaRPr/>
          </a:p>
        </p:txBody>
      </p:sp>
      <p:sp>
        <p:nvSpPr>
          <p:cNvPr id="316" name="Google Shape;316;p18"/>
          <p:cNvSpPr txBox="1"/>
          <p:nvPr>
            <p:ph idx="1" type="body"/>
          </p:nvPr>
        </p:nvSpPr>
        <p:spPr>
          <a:xfrm>
            <a:off x="1013250" y="1990050"/>
            <a:ext cx="7030500" cy="2541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000"/>
              <a:t>Non Renewable</a:t>
            </a:r>
            <a:endParaRPr sz="2000"/>
          </a:p>
          <a:p>
            <a:pPr indent="0" lvl="0" marL="0" rtl="0" algn="ctr">
              <a:spcBef>
                <a:spcPts val="1200"/>
              </a:spcBef>
              <a:spcAft>
                <a:spcPts val="0"/>
              </a:spcAft>
              <a:buNone/>
            </a:pPr>
            <a:r>
              <a:rPr lang="en" sz="2000"/>
              <a:t>VS</a:t>
            </a:r>
            <a:endParaRPr sz="2000"/>
          </a:p>
          <a:p>
            <a:pPr indent="0" lvl="0" marL="0" rtl="0" algn="ctr">
              <a:spcBef>
                <a:spcPts val="1200"/>
              </a:spcBef>
              <a:spcAft>
                <a:spcPts val="1200"/>
              </a:spcAft>
              <a:buNone/>
            </a:pPr>
            <a:r>
              <a:rPr lang="en" sz="2000"/>
              <a:t>Renewable</a:t>
            </a:r>
            <a:endParaRPr sz="2000"/>
          </a:p>
        </p:txBody>
      </p:sp>
      <p:sp>
        <p:nvSpPr>
          <p:cNvPr id="317" name="Google Shape;317;p18"/>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18" name="Google Shape;318;p18"/>
          <p:cNvPicPr preferRelativeResize="0"/>
          <p:nvPr/>
        </p:nvPicPr>
        <p:blipFill>
          <a:blip r:embed="rId3">
            <a:alphaModFix/>
          </a:blip>
          <a:stretch>
            <a:fillRect/>
          </a:stretch>
        </p:blipFill>
        <p:spPr>
          <a:xfrm>
            <a:off x="576563" y="605275"/>
            <a:ext cx="553081" cy="615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1D2125"/>
                </a:solidFill>
              </a:rPr>
              <a:t>What are some ways in which you can further improve the analysis?</a:t>
            </a:r>
            <a:endParaRPr>
              <a:solidFill>
                <a:srgbClr val="1D2125"/>
              </a:solidFill>
            </a:endParaRPr>
          </a:p>
          <a:p>
            <a:pPr indent="0" lvl="0" marL="0" rtl="0" algn="l">
              <a:spcBef>
                <a:spcPts val="0"/>
              </a:spcBef>
              <a:spcAft>
                <a:spcPts val="0"/>
              </a:spcAft>
              <a:buNone/>
            </a:pPr>
            <a:r>
              <a:t/>
            </a:r>
            <a:endParaRPr/>
          </a:p>
        </p:txBody>
      </p:sp>
      <p:sp>
        <p:nvSpPr>
          <p:cNvPr id="324" name="Google Shape;32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Time series model </a:t>
            </a:r>
            <a:endParaRPr sz="1800"/>
          </a:p>
          <a:p>
            <a:pPr indent="-342900" lvl="1" marL="914400" rtl="0" algn="l">
              <a:spcBef>
                <a:spcPts val="0"/>
              </a:spcBef>
              <a:spcAft>
                <a:spcPts val="0"/>
              </a:spcAft>
              <a:buSzPts val="1800"/>
              <a:buChar char="○"/>
            </a:pPr>
            <a:r>
              <a:rPr lang="en" sz="1800"/>
              <a:t>Countries </a:t>
            </a:r>
            <a:endParaRPr sz="1800"/>
          </a:p>
          <a:p>
            <a:pPr indent="-342900" lvl="1" marL="914400" rtl="0" algn="l">
              <a:spcBef>
                <a:spcPts val="0"/>
              </a:spcBef>
              <a:spcAft>
                <a:spcPts val="0"/>
              </a:spcAft>
              <a:buSzPts val="1800"/>
              <a:buChar char="○"/>
            </a:pPr>
            <a:r>
              <a:rPr lang="en" sz="1800"/>
              <a:t>Year</a:t>
            </a:r>
            <a:endParaRPr sz="1800"/>
          </a:p>
          <a:p>
            <a:pPr indent="-342900" lvl="0" marL="457200" rtl="0" algn="l">
              <a:spcBef>
                <a:spcPts val="0"/>
              </a:spcBef>
              <a:spcAft>
                <a:spcPts val="0"/>
              </a:spcAft>
              <a:buSzPts val="1800"/>
              <a:buChar char="●"/>
            </a:pPr>
            <a:r>
              <a:rPr lang="en" sz="1800"/>
              <a:t>Data on country infrastructure</a:t>
            </a:r>
            <a:endParaRPr sz="1800"/>
          </a:p>
          <a:p>
            <a:pPr indent="-342900" lvl="1" marL="914400" rtl="0" algn="l">
              <a:spcBef>
                <a:spcPts val="0"/>
              </a:spcBef>
              <a:spcAft>
                <a:spcPts val="0"/>
              </a:spcAft>
              <a:buSzPts val="1800"/>
              <a:buChar char="○"/>
            </a:pPr>
            <a:r>
              <a:rPr lang="en" sz="1800"/>
              <a:t>Remove biases</a:t>
            </a:r>
            <a:endParaRPr sz="1800"/>
          </a:p>
          <a:p>
            <a:pPr indent="-342900" lvl="1" marL="914400" rtl="0" algn="l">
              <a:spcBef>
                <a:spcPts val="0"/>
              </a:spcBef>
              <a:spcAft>
                <a:spcPts val="0"/>
              </a:spcAft>
              <a:buSzPts val="1800"/>
              <a:buChar char="○"/>
            </a:pPr>
            <a:r>
              <a:rPr lang="en" sz="1800"/>
              <a:t>Transport infrastructure</a:t>
            </a:r>
            <a:endParaRPr sz="1800"/>
          </a:p>
          <a:p>
            <a:pPr indent="0" lvl="0" marL="0" rtl="0" algn="l">
              <a:spcBef>
                <a:spcPts val="1200"/>
              </a:spcBef>
              <a:spcAft>
                <a:spcPts val="1200"/>
              </a:spcAft>
              <a:buNone/>
            </a:pPr>
            <a:r>
              <a:t/>
            </a:r>
            <a:endParaRPr sz="1800"/>
          </a:p>
        </p:txBody>
      </p:sp>
      <p:sp>
        <p:nvSpPr>
          <p:cNvPr id="325" name="Google Shape;325;p19"/>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26" name="Google Shape;326;p19"/>
          <p:cNvPicPr preferRelativeResize="0"/>
          <p:nvPr/>
        </p:nvPicPr>
        <p:blipFill>
          <a:blip r:embed="rId3">
            <a:alphaModFix/>
          </a:blip>
          <a:stretch>
            <a:fillRect/>
          </a:stretch>
        </p:blipFill>
        <p:spPr>
          <a:xfrm>
            <a:off x="576563" y="605275"/>
            <a:ext cx="553081" cy="615601"/>
          </a:xfrm>
          <a:prstGeom prst="rect">
            <a:avLst/>
          </a:prstGeom>
          <a:noFill/>
          <a:ln>
            <a:noFill/>
          </a:ln>
        </p:spPr>
      </p:pic>
      <p:pic>
        <p:nvPicPr>
          <p:cNvPr id="327" name="Google Shape;327;p19"/>
          <p:cNvPicPr preferRelativeResize="0"/>
          <p:nvPr/>
        </p:nvPicPr>
        <p:blipFill>
          <a:blip r:embed="rId4">
            <a:alphaModFix/>
          </a:blip>
          <a:stretch>
            <a:fillRect/>
          </a:stretch>
        </p:blipFill>
        <p:spPr>
          <a:xfrm>
            <a:off x="5727325" y="1792225"/>
            <a:ext cx="2606974" cy="234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Sources</a:t>
            </a:r>
            <a:endParaRPr/>
          </a:p>
        </p:txBody>
      </p:sp>
      <p:sp>
        <p:nvSpPr>
          <p:cNvPr id="333" name="Google Shape;333;p20"/>
          <p:cNvSpPr txBox="1"/>
          <p:nvPr>
            <p:ph idx="1" type="body"/>
          </p:nvPr>
        </p:nvSpPr>
        <p:spPr>
          <a:xfrm>
            <a:off x="576575" y="1525775"/>
            <a:ext cx="8135100" cy="2541600"/>
          </a:xfrm>
          <a:prstGeom prst="rect">
            <a:avLst/>
          </a:prstGeom>
        </p:spPr>
        <p:txBody>
          <a:bodyPr anchorCtr="0" anchor="t" bIns="91425" lIns="91425" spcFirstLastPara="1" rIns="91425" wrap="square" tIns="91425">
            <a:normAutofit fontScale="77500" lnSpcReduction="20000"/>
          </a:bodyPr>
          <a:lstStyle/>
          <a:p>
            <a:pPr indent="0" lvl="0" marL="0" rtl="0" algn="l">
              <a:spcBef>
                <a:spcPts val="1200"/>
              </a:spcBef>
              <a:spcAft>
                <a:spcPts val="0"/>
              </a:spcAft>
              <a:buNone/>
            </a:pPr>
            <a:r>
              <a:rPr lang="en">
                <a:solidFill>
                  <a:srgbClr val="000000"/>
                </a:solidFill>
                <a:highlight>
                  <a:srgbClr val="FFFFFF"/>
                </a:highlight>
                <a:latin typeface="Arial"/>
                <a:ea typeface="Arial"/>
                <a:cs typeface="Arial"/>
                <a:sym typeface="Arial"/>
              </a:rPr>
              <a:t>IEA (2024), </a:t>
            </a:r>
            <a:r>
              <a:rPr i="1" lang="en">
                <a:solidFill>
                  <a:srgbClr val="000000"/>
                </a:solidFill>
                <a:highlight>
                  <a:srgbClr val="FFFFFF"/>
                </a:highlight>
                <a:latin typeface="Arial"/>
                <a:ea typeface="Arial"/>
                <a:cs typeface="Arial"/>
                <a:sym typeface="Arial"/>
              </a:rPr>
              <a:t>Electricity 2024</a:t>
            </a:r>
            <a:r>
              <a:rPr lang="en">
                <a:solidFill>
                  <a:srgbClr val="000000"/>
                </a:solidFill>
                <a:highlight>
                  <a:srgbClr val="FFFFFF"/>
                </a:highlight>
                <a:latin typeface="Arial"/>
                <a:ea typeface="Arial"/>
                <a:cs typeface="Arial"/>
                <a:sym typeface="Arial"/>
              </a:rPr>
              <a:t>, IEA, Paris https://www.iea.org/reports/electricity-2024, Licence: CC BY 4.0</a:t>
            </a:r>
            <a:endParaRPr sz="1100">
              <a:solidFill>
                <a:srgbClr val="000000"/>
              </a:solidFill>
              <a:latin typeface="Arial"/>
              <a:ea typeface="Arial"/>
              <a:cs typeface="Arial"/>
              <a:sym typeface="Arial"/>
            </a:endParaRPr>
          </a:p>
          <a:p>
            <a:pPr indent="0" lvl="0" marL="0" rtl="0" algn="l">
              <a:spcBef>
                <a:spcPts val="1200"/>
              </a:spcBef>
              <a:spcAft>
                <a:spcPts val="0"/>
              </a:spcAft>
              <a:buNone/>
            </a:pPr>
            <a:r>
              <a:rPr lang="en" sz="1346">
                <a:solidFill>
                  <a:srgbClr val="000000"/>
                </a:solidFill>
                <a:latin typeface="Arial"/>
                <a:ea typeface="Arial"/>
                <a:cs typeface="Arial"/>
                <a:sym typeface="Arial"/>
              </a:rPr>
              <a:t>IEA.</a:t>
            </a:r>
            <a:r>
              <a:rPr i="1" lang="en" sz="1346">
                <a:solidFill>
                  <a:srgbClr val="000000"/>
                </a:solidFill>
                <a:latin typeface="Arial"/>
                <a:ea typeface="Arial"/>
                <a:cs typeface="Arial"/>
                <a:sym typeface="Arial"/>
              </a:rPr>
              <a:t>Global gas demand set for stronger growth in 2024 despite heightened geopolitical uncertainty - news</a:t>
            </a:r>
            <a:r>
              <a:rPr lang="en" sz="1346">
                <a:solidFill>
                  <a:srgbClr val="000000"/>
                </a:solidFill>
                <a:latin typeface="Arial"/>
                <a:ea typeface="Arial"/>
                <a:cs typeface="Arial"/>
                <a:sym typeface="Arial"/>
              </a:rPr>
              <a:t>.(2024, January 26). https://www.iea.org/news/global-gas-demand-set-for-stronger-growth-in-2024-despite-heightened-geopolitical-uncertainty </a:t>
            </a:r>
            <a:endParaRPr sz="1346">
              <a:solidFill>
                <a:srgbClr val="000000"/>
              </a:solidFill>
              <a:latin typeface="Arial"/>
              <a:ea typeface="Arial"/>
              <a:cs typeface="Arial"/>
              <a:sym typeface="Arial"/>
            </a:endParaRPr>
          </a:p>
          <a:p>
            <a:pPr indent="0" lvl="0" marL="0" rtl="0" algn="l">
              <a:spcBef>
                <a:spcPts val="1200"/>
              </a:spcBef>
              <a:spcAft>
                <a:spcPts val="0"/>
              </a:spcAft>
              <a:buNone/>
            </a:pPr>
            <a:r>
              <a:rPr lang="en" sz="1346">
                <a:solidFill>
                  <a:srgbClr val="000000"/>
                </a:solidFill>
                <a:latin typeface="Arial"/>
                <a:ea typeface="Arial"/>
                <a:cs typeface="Arial"/>
                <a:sym typeface="Arial"/>
              </a:rPr>
              <a:t>Snook, M. (2024, January 9). </a:t>
            </a:r>
            <a:r>
              <a:rPr i="1" lang="en" sz="1346">
                <a:solidFill>
                  <a:srgbClr val="000000"/>
                </a:solidFill>
                <a:latin typeface="Arial"/>
                <a:ea typeface="Arial"/>
                <a:cs typeface="Arial"/>
                <a:sym typeface="Arial"/>
              </a:rPr>
              <a:t>US EIA projects 2024 coal exports down 9% on year at 91 mil st</a:t>
            </a:r>
            <a:r>
              <a:rPr lang="en" sz="1346">
                <a:solidFill>
                  <a:srgbClr val="000000"/>
                </a:solidFill>
                <a:latin typeface="Arial"/>
                <a:ea typeface="Arial"/>
                <a:cs typeface="Arial"/>
                <a:sym typeface="Arial"/>
              </a:rPr>
              <a:t>. S&amp;P Global Commodity Insights. https://www.spglobal.com/commodityinsights/en/market-insights/latest-news/coal/010924-us-eia-projects-2024-coal-exports-down-9-on-year-at-91-mil-st </a:t>
            </a:r>
            <a:endParaRPr sz="1346">
              <a:solidFill>
                <a:srgbClr val="000000"/>
              </a:solidFill>
              <a:latin typeface="Arial"/>
              <a:ea typeface="Arial"/>
              <a:cs typeface="Arial"/>
              <a:sym typeface="Arial"/>
            </a:endParaRPr>
          </a:p>
          <a:p>
            <a:pPr indent="0" lvl="0" marL="0" rtl="0" algn="l">
              <a:spcBef>
                <a:spcPts val="1200"/>
              </a:spcBef>
              <a:spcAft>
                <a:spcPts val="0"/>
              </a:spcAft>
              <a:buNone/>
            </a:pPr>
            <a:r>
              <a:rPr lang="en" sz="1346">
                <a:solidFill>
                  <a:srgbClr val="000000"/>
                </a:solidFill>
                <a:latin typeface="Arial"/>
                <a:ea typeface="Arial"/>
                <a:cs typeface="Arial"/>
                <a:sym typeface="Arial"/>
              </a:rPr>
              <a:t>U.S. Energy Information Administration - EIA - independent statistics and analysis. U.S. Energy Information Administration (EIA). (2024, April 9). https://www.eia.gov/outlooks/steo/report/global_oil.php </a:t>
            </a:r>
            <a:endParaRPr sz="1346">
              <a:solidFill>
                <a:srgbClr val="000000"/>
              </a:solidFill>
              <a:latin typeface="Arial"/>
              <a:ea typeface="Arial"/>
              <a:cs typeface="Arial"/>
              <a:sym typeface="Arial"/>
            </a:endParaRPr>
          </a:p>
          <a:p>
            <a:pPr indent="0" lvl="0" marL="0" rtl="0" algn="l">
              <a:spcBef>
                <a:spcPts val="1200"/>
              </a:spcBef>
              <a:spcAft>
                <a:spcPts val="0"/>
              </a:spcAft>
              <a:buNone/>
            </a:pPr>
            <a:r>
              <a:t/>
            </a:r>
            <a:endParaRPr sz="1100">
              <a:solidFill>
                <a:srgbClr val="000000"/>
              </a:solidFill>
              <a:latin typeface="Arial"/>
              <a:ea typeface="Arial"/>
              <a:cs typeface="Arial"/>
              <a:sym typeface="Arial"/>
            </a:endParaRPr>
          </a:p>
          <a:p>
            <a:pPr indent="0" lvl="0" marL="0" rtl="0" algn="l">
              <a:spcBef>
                <a:spcPts val="1200"/>
              </a:spcBef>
              <a:spcAft>
                <a:spcPts val="1200"/>
              </a:spcAft>
              <a:buNone/>
            </a:pPr>
            <a:r>
              <a:t/>
            </a:r>
            <a:endParaRPr/>
          </a:p>
        </p:txBody>
      </p:sp>
      <p:sp>
        <p:nvSpPr>
          <p:cNvPr id="334" name="Google Shape;334;p20"/>
          <p:cNvSpPr/>
          <p:nvPr/>
        </p:nvSpPr>
        <p:spPr>
          <a:xfrm>
            <a:off x="460550" y="481475"/>
            <a:ext cx="785100" cy="104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pic>
        <p:nvPicPr>
          <p:cNvPr id="335" name="Google Shape;335;p20"/>
          <p:cNvPicPr preferRelativeResize="0"/>
          <p:nvPr/>
        </p:nvPicPr>
        <p:blipFill>
          <a:blip r:embed="rId3">
            <a:alphaModFix/>
          </a:blip>
          <a:stretch>
            <a:fillRect/>
          </a:stretch>
        </p:blipFill>
        <p:spPr>
          <a:xfrm>
            <a:off x="576563" y="605275"/>
            <a:ext cx="553081" cy="615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