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aven Pro" pitchFamily="2" charset="77"/>
      <p:regular r:id="rId13"/>
      <p:bold r:id="rId14"/>
    </p:embeddedFont>
    <p:embeddedFont>
      <p:font typeface="Nunito" pitchFamily="2" charset="77"/>
      <p:regular r:id="rId15"/>
      <p:bold r:id="rId16"/>
      <p:italic r:id="rId17"/>
      <p:boldItalic r:id="rId18"/>
    </p:embeddedFont>
    <p:embeddedFont>
      <p:font typeface="Proxima Nova" panose="02000506030000020004" pitchFamily="2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Medium" panose="02000000000000000000" pitchFamily="2" charset="0"/>
      <p:regular r:id="rId27"/>
      <p:bold r:id="rId28"/>
      <p:italic r:id="rId29"/>
      <p:boldItalic r:id="rId30"/>
    </p:embeddedFont>
    <p:embeddedFont>
      <p:font typeface="Roboto Thin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7"/>
  </p:normalViewPr>
  <p:slideViewPr>
    <p:cSldViewPr snapToGrid="0">
      <p:cViewPr varScale="1">
        <p:scale>
          <a:sx n="138" d="100"/>
          <a:sy n="138" d="100"/>
        </p:scale>
        <p:origin x="3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cfe4badda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cfe4badda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cfe2de0e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cfe2de0e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cef1e55b2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cef1e55b2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cfe2de0e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cfe2de0e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d051f539b1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d051f539b1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d051f539b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d051f539b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cfe4badd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cfe4badd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cfe4badda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cfe4badda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d051f539b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d051f539b1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World Happiness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Arty Vergara, Kazi Samina Afroz, Hunter Kinney, Ragan Cadd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Ways to Further Improve the Analysis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67" name="Google Shape;367;p22"/>
          <p:cNvSpPr txBox="1">
            <a:spLocks noGrp="1"/>
          </p:cNvSpPr>
          <p:nvPr>
            <p:ph type="body" idx="1"/>
          </p:nvPr>
        </p:nvSpPr>
        <p:spPr>
          <a:xfrm>
            <a:off x="332725" y="1504275"/>
            <a:ext cx="8811300" cy="38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Gather world happiness index data for countries that did not have this information</a:t>
            </a:r>
            <a:endParaRPr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Go through each country and the corresponding variables and gather all relevant data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Filtered out any additional countries that had missing data over 25% in a certain field of the variables that we decided to analyze</a:t>
            </a:r>
            <a:endParaRPr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Include extra variables such as global unemployment or global terrorism index (“voh_gti”)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Incorporate interaction terms between some independent variables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Ex: Economic Freedom Index (“fi_index”) and Freedom Status (“fh_status)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Might assume economic freedom affects happiness, but we could hypothesize that the impact of economic freedom on happiness might be different depending on whether a country is free, partly free, or not free</a:t>
            </a:r>
            <a:endParaRPr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Apply a logarithmic transformation to GDP Per Capita (Constant 2015 US dollar) (“wdi_gdpcapcon2015”)</a:t>
            </a:r>
            <a:endParaRPr sz="160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571975" y="1611050"/>
            <a:ext cx="2808000" cy="1441800"/>
          </a:xfrm>
          <a:prstGeom prst="rect">
            <a:avLst/>
          </a:prstGeom>
        </p:spPr>
        <p:txBody>
          <a:bodyPr spcFirstLastPara="1" wrap="square" lIns="91425" tIns="91425" rIns="881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Agenda</a:t>
            </a:r>
            <a:endParaRPr sz="3400"/>
          </a:p>
        </p:txBody>
      </p:sp>
      <p:grpSp>
        <p:nvGrpSpPr>
          <p:cNvPr id="284" name="Google Shape;284;p14"/>
          <p:cNvGrpSpPr/>
          <p:nvPr/>
        </p:nvGrpSpPr>
        <p:grpSpPr>
          <a:xfrm>
            <a:off x="4212502" y="403173"/>
            <a:ext cx="4371722" cy="4168415"/>
            <a:chOff x="4517454" y="555599"/>
            <a:chExt cx="3928225" cy="3857500"/>
          </a:xfrm>
        </p:grpSpPr>
        <p:sp>
          <p:nvSpPr>
            <p:cNvPr id="285" name="Google Shape;285;p14"/>
            <p:cNvSpPr/>
            <p:nvPr/>
          </p:nvSpPr>
          <p:spPr>
            <a:xfrm flipH="1">
              <a:off x="5439477" y="2558326"/>
              <a:ext cx="24645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 rot="-5400000">
              <a:off x="7070571" y="2037143"/>
              <a:ext cx="853935" cy="1896281"/>
            </a:xfrm>
            <a:prstGeom prst="flowChartOffpageConnector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5519111" y="2661028"/>
              <a:ext cx="2593200" cy="65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Estimation Strategy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4517454" y="2558316"/>
              <a:ext cx="921900" cy="85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4517454" y="2558326"/>
              <a:ext cx="9219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 flipH="1">
              <a:off x="5439477" y="3559173"/>
              <a:ext cx="24645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 rot="-5400000">
              <a:off x="7070571" y="3037991"/>
              <a:ext cx="853935" cy="1896281"/>
            </a:xfrm>
            <a:prstGeom prst="flowChartOffpageConnector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519111" y="3661875"/>
              <a:ext cx="2593200" cy="65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Conclusion </a:t>
              </a:r>
              <a:endParaRPr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and Improvements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4517454" y="3559164"/>
              <a:ext cx="921900" cy="85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4517454" y="3559173"/>
              <a:ext cx="9219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 flipH="1">
              <a:off x="5439477" y="555608"/>
              <a:ext cx="24645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 rot="-5400000">
              <a:off x="7070571" y="34426"/>
              <a:ext cx="853935" cy="1896281"/>
            </a:xfrm>
            <a:prstGeom prst="flowChartOffpageConnector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5519114" y="658321"/>
              <a:ext cx="1778100" cy="65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Topic Intro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517454" y="555599"/>
              <a:ext cx="921900" cy="85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517454" y="555608"/>
              <a:ext cx="9219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 flipH="1">
              <a:off x="5439477" y="1557465"/>
              <a:ext cx="24645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 rot="-5400000">
              <a:off x="7070571" y="1036282"/>
              <a:ext cx="853935" cy="1896281"/>
            </a:xfrm>
            <a:prstGeom prst="flowChartOffpageConnector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519114" y="1660172"/>
              <a:ext cx="1896300" cy="65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Dependent </a:t>
              </a:r>
              <a:endParaRPr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and Independent Variables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4517454" y="1557455"/>
              <a:ext cx="921900" cy="85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4517454" y="1557465"/>
              <a:ext cx="921900" cy="8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pic>
          <p:nvPicPr>
            <p:cNvPr id="305" name="Google Shape;305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6499" y="1597700"/>
              <a:ext cx="772425" cy="772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49702" y="2523835"/>
              <a:ext cx="853966" cy="853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97243" y="3652200"/>
              <a:ext cx="690925" cy="68146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08" name="Google Shape;308;p14"/>
          <p:cNvCxnSpPr/>
          <p:nvPr/>
        </p:nvCxnSpPr>
        <p:spPr>
          <a:xfrm flipH="1">
            <a:off x="3745825" y="354075"/>
            <a:ext cx="9300" cy="4305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pic>
        <p:nvPicPr>
          <p:cNvPr id="309" name="Google Shape;30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3800" y="479400"/>
            <a:ext cx="744776" cy="74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 txBox="1">
            <a:spLocks noGrp="1"/>
          </p:cNvSpPr>
          <p:nvPr>
            <p:ph type="title"/>
          </p:nvPr>
        </p:nvSpPr>
        <p:spPr>
          <a:xfrm>
            <a:off x="1303800" y="217575"/>
            <a:ext cx="62781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What makes people happy and how do we measure happiness?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15" name="Google Shape;315;p15"/>
          <p:cNvSpPr txBox="1">
            <a:spLocks noGrp="1"/>
          </p:cNvSpPr>
          <p:nvPr>
            <p:ph type="body" idx="1"/>
          </p:nvPr>
        </p:nvSpPr>
        <p:spPr>
          <a:xfrm>
            <a:off x="1209150" y="1449025"/>
            <a:ext cx="7628400" cy="18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Measures and ranks the </a:t>
            </a:r>
            <a:r>
              <a:rPr lang="en" sz="1600" b="1">
                <a:solidFill>
                  <a:srgbClr val="000000"/>
                </a:solidFill>
              </a:rPr>
              <a:t>happiness of citizens</a:t>
            </a:r>
            <a:r>
              <a:rPr lang="en" sz="1600">
                <a:solidFill>
                  <a:srgbClr val="000000"/>
                </a:solidFill>
              </a:rPr>
              <a:t> in 156 countries around the world.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The </a:t>
            </a:r>
            <a:r>
              <a:rPr lang="en" sz="1600" b="1">
                <a:solidFill>
                  <a:srgbClr val="000000"/>
                </a:solidFill>
              </a:rPr>
              <a:t>World Happiness Report</a:t>
            </a:r>
            <a:r>
              <a:rPr lang="en" sz="1600">
                <a:solidFill>
                  <a:srgbClr val="000000"/>
                </a:solidFill>
              </a:rPr>
              <a:t> is a landmark survey of the state of global happiness. Initiative under the United Nations.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000000"/>
                </a:solidFill>
              </a:rPr>
              <a:t>Uses factors </a:t>
            </a:r>
            <a:r>
              <a:rPr lang="en" sz="1600" b="1">
                <a:solidFill>
                  <a:srgbClr val="000000"/>
                </a:solidFill>
              </a:rPr>
              <a:t>such as</a:t>
            </a:r>
            <a:r>
              <a:rPr lang="en" sz="1600">
                <a:solidFill>
                  <a:srgbClr val="000000"/>
                </a:solidFill>
              </a:rPr>
              <a:t> GDP per capita, social support, life expectancy, freedom to make life choices, generosity, and perceptions of corruption.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316" name="Google Shape;316;p15"/>
          <p:cNvPicPr preferRelativeResize="0"/>
          <p:nvPr/>
        </p:nvPicPr>
        <p:blipFill rotWithShape="1">
          <a:blip r:embed="rId3">
            <a:alphaModFix/>
          </a:blip>
          <a:srcRect l="27750" t="8151" r="27082" b="10660"/>
          <a:stretch/>
        </p:blipFill>
        <p:spPr>
          <a:xfrm>
            <a:off x="7714525" y="52938"/>
            <a:ext cx="1314026" cy="1328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17" name="Google Shape;317;p15"/>
          <p:cNvSpPr txBox="1">
            <a:spLocks noGrp="1"/>
          </p:cNvSpPr>
          <p:nvPr>
            <p:ph type="title"/>
          </p:nvPr>
        </p:nvSpPr>
        <p:spPr>
          <a:xfrm>
            <a:off x="1334300" y="1068025"/>
            <a:ext cx="40911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20">
                <a:solidFill>
                  <a:schemeClr val="dk1"/>
                </a:solidFill>
              </a:rPr>
              <a:t>World Happiness Index</a:t>
            </a:r>
            <a:endParaRPr sz="1920">
              <a:solidFill>
                <a:schemeClr val="dk1"/>
              </a:solidFill>
            </a:endParaRPr>
          </a:p>
        </p:txBody>
      </p:sp>
      <p:sp>
        <p:nvSpPr>
          <p:cNvPr id="318" name="Google Shape;318;p15"/>
          <p:cNvSpPr txBox="1">
            <a:spLocks noGrp="1"/>
          </p:cNvSpPr>
          <p:nvPr>
            <p:ph type="body" idx="1"/>
          </p:nvPr>
        </p:nvSpPr>
        <p:spPr>
          <a:xfrm>
            <a:off x="1209150" y="3491925"/>
            <a:ext cx="7567200" cy="15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000000"/>
                </a:solidFill>
              </a:rPr>
              <a:t>Provides policymakers with valuable insights into the </a:t>
            </a:r>
            <a:r>
              <a:rPr lang="en" sz="1600" b="1">
                <a:solidFill>
                  <a:srgbClr val="000000"/>
                </a:solidFill>
              </a:rPr>
              <a:t>factors influencing happiness</a:t>
            </a:r>
            <a:r>
              <a:rPr lang="en" sz="1600">
                <a:solidFill>
                  <a:srgbClr val="000000"/>
                </a:solidFill>
              </a:rPr>
              <a:t>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000000"/>
                </a:solidFill>
              </a:rPr>
              <a:t>Helps identify areas for </a:t>
            </a:r>
            <a:r>
              <a:rPr lang="en" sz="1600" b="1">
                <a:solidFill>
                  <a:srgbClr val="000000"/>
                </a:solidFill>
              </a:rPr>
              <a:t>policy intervention</a:t>
            </a:r>
            <a:r>
              <a:rPr lang="en" sz="1600">
                <a:solidFill>
                  <a:srgbClr val="000000"/>
                </a:solidFill>
              </a:rPr>
              <a:t> and </a:t>
            </a:r>
            <a:r>
              <a:rPr lang="en" sz="1600" b="1">
                <a:solidFill>
                  <a:srgbClr val="000000"/>
                </a:solidFill>
              </a:rPr>
              <a:t>investment</a:t>
            </a:r>
            <a:r>
              <a:rPr lang="en" sz="1600">
                <a:solidFill>
                  <a:srgbClr val="000000"/>
                </a:solidFill>
              </a:rPr>
              <a:t>.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000000"/>
                </a:solidFill>
              </a:rPr>
              <a:t>Raises awareness about the </a:t>
            </a:r>
            <a:r>
              <a:rPr lang="en" sz="1600" b="1">
                <a:solidFill>
                  <a:srgbClr val="000000"/>
                </a:solidFill>
              </a:rPr>
              <a:t>importance of subjective well-being</a:t>
            </a:r>
            <a:r>
              <a:rPr lang="en" sz="1600">
                <a:solidFill>
                  <a:srgbClr val="000000"/>
                </a:solidFill>
              </a:rPr>
              <a:t> as a measure of societal progress alongside economic indicators like GDP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319" name="Google Shape;319;p15"/>
          <p:cNvSpPr txBox="1">
            <a:spLocks noGrp="1"/>
          </p:cNvSpPr>
          <p:nvPr>
            <p:ph type="title"/>
          </p:nvPr>
        </p:nvSpPr>
        <p:spPr>
          <a:xfrm>
            <a:off x="1334300" y="3122625"/>
            <a:ext cx="40911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20">
                <a:solidFill>
                  <a:schemeClr val="dk1"/>
                </a:solidFill>
              </a:rPr>
              <a:t>Why?</a:t>
            </a:r>
            <a:endParaRPr sz="192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50" y="472425"/>
            <a:ext cx="8663674" cy="3916700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23825" algn="bl" rotWithShape="0">
              <a:schemeClr val="lt2">
                <a:alpha val="21000"/>
              </a:schemeClr>
            </a:outerShdw>
          </a:effectLst>
        </p:spPr>
      </p:pic>
      <p:sp>
        <p:nvSpPr>
          <p:cNvPr id="325" name="Google Shape;325;p16"/>
          <p:cNvSpPr/>
          <p:nvPr/>
        </p:nvSpPr>
        <p:spPr>
          <a:xfrm>
            <a:off x="220975" y="3474725"/>
            <a:ext cx="1203900" cy="144900"/>
          </a:xfrm>
          <a:prstGeom prst="flowChartAlternateProcess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solidFill>
                  <a:schemeClr val="accent5"/>
                </a:solidFill>
              </a:rPr>
              <a:t>What are the dependent and independent variables?</a:t>
            </a:r>
            <a:endParaRPr sz="2020"/>
          </a:p>
        </p:txBody>
      </p:sp>
      <p:sp>
        <p:nvSpPr>
          <p:cNvPr id="331" name="Google Shape;331;p17"/>
          <p:cNvSpPr txBox="1">
            <a:spLocks noGrp="1"/>
          </p:cNvSpPr>
          <p:nvPr>
            <p:ph type="body" idx="1"/>
          </p:nvPr>
        </p:nvSpPr>
        <p:spPr>
          <a:xfrm>
            <a:off x="1303800" y="1366625"/>
            <a:ext cx="7030500" cy="31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172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Dependent</a:t>
            </a:r>
            <a:r>
              <a:rPr lang="en"/>
              <a:t> </a:t>
            </a:r>
            <a:r>
              <a:rPr lang="en" sz="172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Variable:</a:t>
            </a:r>
            <a:endParaRPr sz="1720" b="1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World Happiness Index: </a:t>
            </a:r>
            <a:r>
              <a:rPr lang="en" b="1">
                <a:solidFill>
                  <a:srgbClr val="000000"/>
                </a:solidFill>
              </a:rPr>
              <a:t>“whr_hap”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2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Independent</a:t>
            </a:r>
            <a:r>
              <a:rPr lang="en"/>
              <a:t> </a:t>
            </a:r>
            <a:r>
              <a:rPr lang="en" sz="172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Variables:</a:t>
            </a: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/>
              <a:t>Freedom Status: </a:t>
            </a:r>
            <a:r>
              <a:rPr lang="en" sz="1600" b="1"/>
              <a:t>“fh_status”</a:t>
            </a:r>
            <a:endParaRPr sz="1600"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/>
              <a:t>Economic Freedom of the World Index: </a:t>
            </a:r>
            <a:r>
              <a:rPr lang="en" sz="1600" b="1"/>
              <a:t>“fi_index”</a:t>
            </a:r>
            <a:endParaRPr sz="1600"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/>
              <a:t>Global Peace Index: </a:t>
            </a:r>
            <a:r>
              <a:rPr lang="en" sz="1600" b="1"/>
              <a:t>“gpi_gpi”</a:t>
            </a:r>
            <a:endParaRPr sz="1600"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/>
              <a:t>Corruption Perceptions Index: </a:t>
            </a:r>
            <a:r>
              <a:rPr lang="en" sz="1600" b="1"/>
              <a:t>“ti_cpi”</a:t>
            </a:r>
            <a:endParaRPr sz="1600"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/>
              <a:t>GDP per capita (constant 2015 US dollar): </a:t>
            </a:r>
            <a:r>
              <a:rPr lang="en" sz="1600" b="1"/>
              <a:t>“wdi_gdpcapcon2015”</a:t>
            </a:r>
            <a:endParaRPr sz="1600"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/>
              <a:t>Life expectancy: </a:t>
            </a:r>
            <a:r>
              <a:rPr lang="en" sz="1600" b="1"/>
              <a:t>“wdi_lifexp”</a:t>
            </a:r>
            <a:endParaRPr sz="1600" b="1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"/>
          <p:cNvSpPr txBox="1">
            <a:spLocks noGrp="1"/>
          </p:cNvSpPr>
          <p:nvPr>
            <p:ph type="title"/>
          </p:nvPr>
        </p:nvSpPr>
        <p:spPr>
          <a:xfrm>
            <a:off x="1120900" y="827175"/>
            <a:ext cx="6741000" cy="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49009"/>
              <a:buNone/>
            </a:pPr>
            <a:r>
              <a:rPr lang="en" sz="2020">
                <a:solidFill>
                  <a:schemeClr val="accent5"/>
                </a:solidFill>
              </a:rPr>
              <a:t>Estimation strategy - Multiple Linear Regression</a:t>
            </a:r>
            <a:endParaRPr sz="2020"/>
          </a:p>
        </p:txBody>
      </p:sp>
      <p:sp>
        <p:nvSpPr>
          <p:cNvPr id="337" name="Google Shape;337;p18"/>
          <p:cNvSpPr txBox="1"/>
          <p:nvPr/>
        </p:nvSpPr>
        <p:spPr>
          <a:xfrm>
            <a:off x="1120900" y="1438950"/>
            <a:ext cx="79545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50" b="1" i="1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World Happiness Index = B</a:t>
            </a:r>
            <a:r>
              <a:rPr lang="en" sz="1550" b="1" i="1" baseline="-25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r>
              <a:rPr lang="en" sz="1550" b="1" i="1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+ B</a:t>
            </a:r>
            <a:r>
              <a:rPr lang="en" sz="1550" b="1" i="1" baseline="-25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r>
              <a:rPr lang="en" sz="1550" b="1" i="1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Freedoom Status + B</a:t>
            </a:r>
            <a:r>
              <a:rPr lang="en" sz="1550" b="1" i="1" baseline="-25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" sz="1550" b="1" i="1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Economic Freedom + B</a:t>
            </a:r>
            <a:r>
              <a:rPr lang="en" sz="1550" b="1" i="1" baseline="-25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" sz="1550" b="1" i="1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Global Peace Index + B</a:t>
            </a:r>
            <a:r>
              <a:rPr lang="en" sz="1550" b="1" i="1" baseline="-25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r>
              <a:rPr lang="en" sz="1550" b="1" i="1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Corruption Index + B</a:t>
            </a:r>
            <a:r>
              <a:rPr lang="en" sz="1550" b="1" i="1" baseline="-25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r>
              <a:rPr lang="en" sz="1550" b="1" i="1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GDP per capita + B</a:t>
            </a:r>
            <a:r>
              <a:rPr lang="en" sz="1550" b="1" i="1" baseline="-25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r>
              <a:rPr lang="en" sz="1550" b="1" i="1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Life Expectancy + u</a:t>
            </a:r>
            <a:endParaRPr sz="1800" i="1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8" name="Google Shape;338;p18"/>
          <p:cNvSpPr txBox="1"/>
          <p:nvPr/>
        </p:nvSpPr>
        <p:spPr>
          <a:xfrm>
            <a:off x="1207625" y="2216425"/>
            <a:ext cx="7384800" cy="24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2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Reasons Behind Choosing MLR:</a:t>
            </a:r>
            <a:endParaRPr sz="1720" b="1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Multiple variables and MLR can provide interpretations of their individual effects on the dependent variable.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MLR assumes independent observations, implying happiness scores in one country are not influenced by happiness scores in other countries, which may be true in many cases.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MLR can consider various independent variables, including continuous (ex. GDP) and categorical (ex. Freedom Status) ones, thereby enabling a comprehensive analysis of happiness factors.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788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GLS Regression (Random-Effects) 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STATA Output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44" name="Google Shape;344;p1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5" name="Google Shape;3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450" y="1482300"/>
            <a:ext cx="4806501" cy="344630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9"/>
          <p:cNvSpPr/>
          <p:nvPr/>
        </p:nvSpPr>
        <p:spPr>
          <a:xfrm>
            <a:off x="2964550" y="3316475"/>
            <a:ext cx="733800" cy="1059900"/>
          </a:xfrm>
          <a:prstGeom prst="ellipse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7" name="Google Shape;347;p19"/>
          <p:cNvSpPr/>
          <p:nvPr/>
        </p:nvSpPr>
        <p:spPr>
          <a:xfrm>
            <a:off x="5484450" y="1704600"/>
            <a:ext cx="630000" cy="3411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4529550" y="3275825"/>
            <a:ext cx="579000" cy="11412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1882525" y="1990050"/>
            <a:ext cx="1489800" cy="700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Empirical Relationship Interpretations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55" name="Google Shape;355;p20"/>
          <p:cNvSpPr txBox="1">
            <a:spLocks noGrp="1"/>
          </p:cNvSpPr>
          <p:nvPr>
            <p:ph type="body" idx="1"/>
          </p:nvPr>
        </p:nvSpPr>
        <p:spPr>
          <a:xfrm>
            <a:off x="1303800" y="13755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86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5"/>
              <a:buChar char="-"/>
            </a:pPr>
            <a:r>
              <a:rPr lang="en" sz="1704"/>
              <a:t>Goodness-of-fit (Overall R-Squared) = 56.92%</a:t>
            </a:r>
            <a:endParaRPr sz="1704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704"/>
          </a:p>
          <a:p>
            <a:pPr marL="457200" lvl="0" indent="-33686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705"/>
              <a:buChar char="-"/>
            </a:pPr>
            <a:r>
              <a:rPr lang="en" sz="1704"/>
              <a:t>Significant Variables: </a:t>
            </a:r>
            <a:endParaRPr sz="1704"/>
          </a:p>
          <a:p>
            <a:pPr marL="914400" lvl="1" indent="-32607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35"/>
              <a:buChar char="-"/>
            </a:pPr>
            <a:r>
              <a:rPr lang="en" sz="1535"/>
              <a:t>Fi_index</a:t>
            </a:r>
            <a:endParaRPr sz="1535"/>
          </a:p>
          <a:p>
            <a:pPr marL="914400" lvl="1" indent="-32607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35"/>
              <a:buChar char="-"/>
            </a:pPr>
            <a:r>
              <a:rPr lang="en" sz="1535"/>
              <a:t>Wdi_gdpcapcon2015</a:t>
            </a:r>
            <a:endParaRPr sz="1535"/>
          </a:p>
          <a:p>
            <a:pPr marL="914400" lvl="1" indent="-32607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35"/>
              <a:buChar char="-"/>
            </a:pPr>
            <a:r>
              <a:rPr lang="en" sz="1535"/>
              <a:t>Wdi_lifeexp</a:t>
            </a:r>
            <a:endParaRPr sz="153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704"/>
          </a:p>
          <a:p>
            <a:pPr marL="457200" lvl="0" indent="-33686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705"/>
              <a:buChar char="-"/>
            </a:pPr>
            <a:r>
              <a:rPr lang="en" sz="1704"/>
              <a:t>Insignificant Variables:</a:t>
            </a:r>
            <a:endParaRPr sz="1704"/>
          </a:p>
          <a:p>
            <a:pPr marL="914400" lvl="1" indent="-32607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35"/>
              <a:buChar char="-"/>
            </a:pPr>
            <a:r>
              <a:rPr lang="en" sz="1535"/>
              <a:t>Fh_status</a:t>
            </a:r>
            <a:endParaRPr sz="1535"/>
          </a:p>
          <a:p>
            <a:pPr marL="914400" lvl="1" indent="-32607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35"/>
              <a:buChar char="-"/>
            </a:pPr>
            <a:r>
              <a:rPr lang="en" sz="1535"/>
              <a:t>Gpi_gpi</a:t>
            </a:r>
            <a:endParaRPr sz="1535"/>
          </a:p>
          <a:p>
            <a:pPr marL="914400" lvl="1" indent="-32607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35"/>
              <a:buChar char="-"/>
            </a:pPr>
            <a:r>
              <a:rPr lang="en" sz="1535"/>
              <a:t>Ti_cpi</a:t>
            </a:r>
            <a:endParaRPr sz="1535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Empirical Relationship Interpretations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Cont.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61" name="Google Shape;361;p2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Sigma_u = .6565 or 66%</a:t>
            </a:r>
            <a:endParaRPr sz="17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Slightly higher variability across different levels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Sigma_e = .4379 or 44%</a:t>
            </a:r>
            <a:endParaRPr sz="17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Model captures variability well in the dependent variable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Macintosh PowerPoint</Application>
  <PresentationFormat>On-screen Show (16:9)</PresentationFormat>
  <Paragraphs>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Proxima Nova</vt:lpstr>
      <vt:lpstr>Roboto</vt:lpstr>
      <vt:lpstr>Arial</vt:lpstr>
      <vt:lpstr>Maven Pro</vt:lpstr>
      <vt:lpstr>Roboto Medium</vt:lpstr>
      <vt:lpstr>Nunito</vt:lpstr>
      <vt:lpstr>Roboto Thin</vt:lpstr>
      <vt:lpstr>Momentum</vt:lpstr>
      <vt:lpstr>Measuring World Happiness</vt:lpstr>
      <vt:lpstr>Agenda</vt:lpstr>
      <vt:lpstr>What makes people happy and how do we measure happiness?</vt:lpstr>
      <vt:lpstr>PowerPoint Presentation</vt:lpstr>
      <vt:lpstr>What are the dependent and independent variables?</vt:lpstr>
      <vt:lpstr>Estimation strategy - Multiple Linear Regression</vt:lpstr>
      <vt:lpstr>GLS Regression (Random-Effects)  STATA Output</vt:lpstr>
      <vt:lpstr>Empirical Relationship Interpretations</vt:lpstr>
      <vt:lpstr>Empirical Relationship Interpretations Cont.</vt:lpstr>
      <vt:lpstr>Ways to Further Improve the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World Happiness</dc:title>
  <cp:lastModifiedBy>Arturo Vergara</cp:lastModifiedBy>
  <cp:revision>1</cp:revision>
  <dcterms:modified xsi:type="dcterms:W3CDTF">2024-04-29T01:46:15Z</dcterms:modified>
</cp:coreProperties>
</file>