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0" r:id="rId1"/>
  </p:sldMasterIdLst>
  <p:notesMasterIdLst>
    <p:notesMasterId r:id="rId10"/>
  </p:notesMasterIdLst>
  <p:sldIdLst>
    <p:sldId id="256" r:id="rId2"/>
    <p:sldId id="257" r:id="rId3"/>
    <p:sldId id="347" r:id="rId4"/>
    <p:sldId id="348" r:id="rId5"/>
    <p:sldId id="270" r:id="rId6"/>
    <p:sldId id="349" r:id="rId7"/>
    <p:sldId id="350" r:id="rId8"/>
    <p:sldId id="351" r:id="rId9"/>
  </p:sldIdLst>
  <p:sldSz cx="9144000" cy="5143500" type="screen16x9"/>
  <p:notesSz cx="6858000" cy="9144000"/>
  <p:embeddedFontLst>
    <p:embeddedFont>
      <p:font typeface="Didact Gothic" panose="00000500000000000000" pitchFamily="2" charset="0"/>
      <p:regular r:id="rId11"/>
    </p:embeddedFont>
    <p:embeddedFont>
      <p:font typeface="Julius Sans One" panose="020B0604020202020204" charset="0"/>
      <p:regular r:id="rId12"/>
    </p:embeddedFont>
    <p:embeddedFont>
      <p:font typeface="Montserrat" panose="00000500000000000000" pitchFamily="2" charset="0"/>
      <p:regular r:id="rId13"/>
      <p:bold r:id="rId14"/>
      <p:italic r:id="rId15"/>
      <p:boldItalic r:id="rId16"/>
    </p:embeddedFont>
    <p:embeddedFont>
      <p:font typeface="Proxima Nova" panose="020B0604020202020204" charset="0"/>
      <p:regular r:id="rId17"/>
      <p:bold r:id="rId18"/>
      <p:italic r:id="rId19"/>
      <p:boldItalic r:id="rId20"/>
    </p:embeddedFont>
    <p:embeddedFont>
      <p:font typeface="Questrial" pitchFamily="2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46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2ECF77-5F2D-4E6E-A267-55C54774F534}">
  <a:tblStyle styleId="{442ECF77-5F2D-4E6E-A267-55C54774F5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288" y="102"/>
      </p:cViewPr>
      <p:guideLst>
        <p:guide pos="4464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than Hunter" userId="2459c001cdac6859" providerId="LiveId" clId="{24E0CFDA-81EE-49CE-8020-C7B340620826}"/>
    <pc:docChg chg="modSld">
      <pc:chgData name="Ethan Hunter" userId="2459c001cdac6859" providerId="LiveId" clId="{24E0CFDA-81EE-49CE-8020-C7B340620826}" dt="2024-04-10T01:11:33.176" v="268" actId="20577"/>
      <pc:docMkLst>
        <pc:docMk/>
      </pc:docMkLst>
      <pc:sldChg chg="modNotesTx">
        <pc:chgData name="Ethan Hunter" userId="2459c001cdac6859" providerId="LiveId" clId="{24E0CFDA-81EE-49CE-8020-C7B340620826}" dt="2024-04-10T01:10:01.087" v="91" actId="20577"/>
        <pc:sldMkLst>
          <pc:docMk/>
          <pc:sldMk cId="0" sldId="256"/>
        </pc:sldMkLst>
      </pc:sldChg>
      <pc:sldChg chg="modNotesTx">
        <pc:chgData name="Ethan Hunter" userId="2459c001cdac6859" providerId="LiveId" clId="{24E0CFDA-81EE-49CE-8020-C7B340620826}" dt="2024-04-10T01:10:08.485" v="99" actId="20577"/>
        <pc:sldMkLst>
          <pc:docMk/>
          <pc:sldMk cId="0" sldId="257"/>
        </pc:sldMkLst>
      </pc:sldChg>
      <pc:sldChg chg="modNotesTx">
        <pc:chgData name="Ethan Hunter" userId="2459c001cdac6859" providerId="LiveId" clId="{24E0CFDA-81EE-49CE-8020-C7B340620826}" dt="2024-04-10T01:10:34.193" v="122" actId="20577"/>
        <pc:sldMkLst>
          <pc:docMk/>
          <pc:sldMk cId="0" sldId="270"/>
        </pc:sldMkLst>
      </pc:sldChg>
      <pc:sldChg chg="modNotesTx">
        <pc:chgData name="Ethan Hunter" userId="2459c001cdac6859" providerId="LiveId" clId="{24E0CFDA-81EE-49CE-8020-C7B340620826}" dt="2024-04-10T01:10:14.126" v="107" actId="20577"/>
        <pc:sldMkLst>
          <pc:docMk/>
          <pc:sldMk cId="2902764351" sldId="347"/>
        </pc:sldMkLst>
      </pc:sldChg>
      <pc:sldChg chg="modNotesTx">
        <pc:chgData name="Ethan Hunter" userId="2459c001cdac6859" providerId="LiveId" clId="{24E0CFDA-81EE-49CE-8020-C7B340620826}" dt="2024-04-10T01:10:21.570" v="116" actId="20577"/>
        <pc:sldMkLst>
          <pc:docMk/>
          <pc:sldMk cId="2029304535" sldId="348"/>
        </pc:sldMkLst>
      </pc:sldChg>
      <pc:sldChg chg="modNotesTx">
        <pc:chgData name="Ethan Hunter" userId="2459c001cdac6859" providerId="LiveId" clId="{24E0CFDA-81EE-49CE-8020-C7B340620826}" dt="2024-04-10T01:10:43.425" v="129" actId="20577"/>
        <pc:sldMkLst>
          <pc:docMk/>
          <pc:sldMk cId="3151341218" sldId="349"/>
        </pc:sldMkLst>
      </pc:sldChg>
      <pc:sldChg chg="modNotesTx">
        <pc:chgData name="Ethan Hunter" userId="2459c001cdac6859" providerId="LiveId" clId="{24E0CFDA-81EE-49CE-8020-C7B340620826}" dt="2024-04-10T01:11:33.176" v="268" actId="20577"/>
        <pc:sldMkLst>
          <pc:docMk/>
          <pc:sldMk cId="1630512993" sldId="3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Hannah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Hannah</a:t>
            </a: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According to the National Center for Education Statistics, 25% of first-year students in public 4-year universities do not return for their second year of school</a:t>
            </a:r>
            <a:endParaRPr lang="en-US" b="0" dirty="0">
              <a:effectLst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$2.9B in state and federal grants issued over five-years were issued to students that dropped out of school. (Schneider, 2010)</a:t>
            </a:r>
            <a:endParaRPr lang="en-US" b="0" dirty="0">
              <a:effectLst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Insert something about student involvement?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a1249ffcf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a1249ffcf0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Hannah</a:t>
            </a: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Extracurricular activities include Clubs and organizations, research,  on campus employment, university recreation, intramurals </a:t>
            </a:r>
            <a:endParaRPr lang="en-US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9907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7b02797fa4_2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7b02797fa4_2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Ethan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Institutional Research, Assessment, and Planning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8618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a1249ffcf0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a1249ffcf0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Tanner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Tanner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90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Ethan</a:t>
            </a: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Additional Variables that make sense to include but include in the model due to data availability concerns</a:t>
            </a:r>
          </a:p>
        </p:txBody>
      </p:sp>
    </p:spTree>
    <p:extLst>
      <p:ext uri="{BB962C8B-B14F-4D97-AF65-F5344CB8AC3E}">
        <p14:creationId xmlns:p14="http://schemas.microsoft.com/office/powerpoint/2010/main" val="52279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3537625" y="711975"/>
            <a:ext cx="7035600" cy="32772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1255025"/>
            <a:ext cx="4322700" cy="3891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1034200" y="0"/>
            <a:ext cx="10867800" cy="5143500"/>
          </a:xfrm>
          <a:prstGeom prst="triangle">
            <a:avLst>
              <a:gd name="adj" fmla="val 4985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805750" y="2198675"/>
            <a:ext cx="4322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Julius Sans One"/>
              <a:buNone/>
              <a:defRPr sz="4000" b="1">
                <a:solidFill>
                  <a:schemeClr val="lt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299250" y="4154375"/>
            <a:ext cx="38292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1400"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35"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7"/>
          <p:cNvSpPr/>
          <p:nvPr/>
        </p:nvSpPr>
        <p:spPr>
          <a:xfrm flipH="1">
            <a:off x="7024500" y="2600625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2" name="Google Shape;432;p57"/>
          <p:cNvSpPr/>
          <p:nvPr/>
        </p:nvSpPr>
        <p:spPr>
          <a:xfrm flipH="1">
            <a:off x="7128800" y="2600625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3" name="Google Shape;433;p57"/>
          <p:cNvSpPr/>
          <p:nvPr/>
        </p:nvSpPr>
        <p:spPr>
          <a:xfrm rot="10800000" flipH="1">
            <a:off x="-762425" y="-9155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4" name="Google Shape;434;p57"/>
          <p:cNvSpPr/>
          <p:nvPr/>
        </p:nvSpPr>
        <p:spPr>
          <a:xfrm rot="10800000" flipH="1">
            <a:off x="-1681400" y="-1522625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35_1"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8"/>
          <p:cNvSpPr/>
          <p:nvPr/>
        </p:nvSpPr>
        <p:spPr>
          <a:xfrm rot="10800000" flipH="1">
            <a:off x="0" y="-36200"/>
            <a:ext cx="2292600" cy="2084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58"/>
          <p:cNvSpPr/>
          <p:nvPr/>
        </p:nvSpPr>
        <p:spPr>
          <a:xfrm>
            <a:off x="6053100" y="3064825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2">
  <p:cSld name="CUSTOM_35_1_1"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9" name="Google Shape;439;p59"/>
          <p:cNvCxnSpPr/>
          <p:nvPr/>
        </p:nvCxnSpPr>
        <p:spPr>
          <a:xfrm>
            <a:off x="6350113" y="-1501125"/>
            <a:ext cx="3757500" cy="4183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0" name="Google Shape;440;p59"/>
          <p:cNvSpPr/>
          <p:nvPr/>
        </p:nvSpPr>
        <p:spPr>
          <a:xfrm>
            <a:off x="-64200" y="3825775"/>
            <a:ext cx="1296000" cy="1382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59"/>
          <p:cNvSpPr/>
          <p:nvPr/>
        </p:nvSpPr>
        <p:spPr>
          <a:xfrm>
            <a:off x="5258900" y="-237925"/>
            <a:ext cx="11403900" cy="58443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59"/>
          <p:cNvSpPr/>
          <p:nvPr/>
        </p:nvSpPr>
        <p:spPr>
          <a:xfrm rot="10800000">
            <a:off x="-5389050" y="-2161975"/>
            <a:ext cx="11403900" cy="5844300"/>
          </a:xfrm>
          <a:prstGeom prst="triangle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59"/>
          <p:cNvSpPr/>
          <p:nvPr/>
        </p:nvSpPr>
        <p:spPr>
          <a:xfrm>
            <a:off x="5211275" y="3863525"/>
            <a:ext cx="2907300" cy="14901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59"/>
          <p:cNvSpPr/>
          <p:nvPr/>
        </p:nvSpPr>
        <p:spPr>
          <a:xfrm rot="10800000">
            <a:off x="1107975" y="-556075"/>
            <a:ext cx="2907300" cy="14901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flipH="1">
            <a:off x="5808550" y="1533900"/>
            <a:ext cx="4800600" cy="480060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os columnas 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833927" y="2641577"/>
            <a:ext cx="31008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5209273" y="2641577"/>
            <a:ext cx="31008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1554977" y="1985760"/>
            <a:ext cx="1658700" cy="30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 idx="3"/>
          </p:nvPr>
        </p:nvSpPr>
        <p:spPr>
          <a:xfrm>
            <a:off x="5930323" y="1985760"/>
            <a:ext cx="1658700" cy="30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/>
          <p:nvPr/>
        </p:nvSpPr>
        <p:spPr>
          <a:xfrm rot="10800000">
            <a:off x="3588450" y="-22625"/>
            <a:ext cx="1967100" cy="8859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21">
    <p:bg>
      <p:bgPr>
        <a:solidFill>
          <a:schemeClr val="accent5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/>
          <p:nvPr/>
        </p:nvSpPr>
        <p:spPr>
          <a:xfrm>
            <a:off x="1348225" y="695250"/>
            <a:ext cx="6572100" cy="3753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9"/>
          <p:cNvSpPr/>
          <p:nvPr/>
        </p:nvSpPr>
        <p:spPr>
          <a:xfrm rot="10800000">
            <a:off x="3133650" y="-22775"/>
            <a:ext cx="2876700" cy="12957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2517475" y="2351960"/>
            <a:ext cx="4109100" cy="148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ontserrat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298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298450" algn="just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298450" algn="just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/>
          </p:nvPr>
        </p:nvSpPr>
        <p:spPr>
          <a:xfrm>
            <a:off x="1687950" y="1521325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_1">
    <p:bg>
      <p:bgPr>
        <a:solidFill>
          <a:schemeClr val="accent5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>
            <a:spLocks noGrp="1"/>
          </p:cNvSpPr>
          <p:nvPr>
            <p:ph type="title"/>
          </p:nvPr>
        </p:nvSpPr>
        <p:spPr>
          <a:xfrm>
            <a:off x="1319574" y="201112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5" name="Google Shape;185;p29"/>
          <p:cNvSpPr txBox="1">
            <a:spLocks noGrp="1"/>
          </p:cNvSpPr>
          <p:nvPr>
            <p:ph type="subTitle" idx="1"/>
          </p:nvPr>
        </p:nvSpPr>
        <p:spPr>
          <a:xfrm>
            <a:off x="1319576" y="2286575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86" name="Google Shape;186;p29"/>
          <p:cNvSpPr txBox="1">
            <a:spLocks noGrp="1"/>
          </p:cNvSpPr>
          <p:nvPr>
            <p:ph type="title" idx="2"/>
          </p:nvPr>
        </p:nvSpPr>
        <p:spPr>
          <a:xfrm>
            <a:off x="4681398" y="201127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29"/>
          <p:cNvSpPr txBox="1">
            <a:spLocks noGrp="1"/>
          </p:cNvSpPr>
          <p:nvPr>
            <p:ph type="subTitle" idx="3"/>
          </p:nvPr>
        </p:nvSpPr>
        <p:spPr>
          <a:xfrm>
            <a:off x="4681376" y="2285050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88" name="Google Shape;188;p29"/>
          <p:cNvSpPr txBox="1">
            <a:spLocks noGrp="1"/>
          </p:cNvSpPr>
          <p:nvPr>
            <p:ph type="title" idx="4"/>
          </p:nvPr>
        </p:nvSpPr>
        <p:spPr>
          <a:xfrm>
            <a:off x="2410949" y="326842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9" name="Google Shape;189;p29"/>
          <p:cNvSpPr txBox="1">
            <a:spLocks noGrp="1"/>
          </p:cNvSpPr>
          <p:nvPr>
            <p:ph type="subTitle" idx="5"/>
          </p:nvPr>
        </p:nvSpPr>
        <p:spPr>
          <a:xfrm>
            <a:off x="2410951" y="3543875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90" name="Google Shape;190;p29"/>
          <p:cNvSpPr txBox="1">
            <a:spLocks noGrp="1"/>
          </p:cNvSpPr>
          <p:nvPr>
            <p:ph type="title" idx="6"/>
          </p:nvPr>
        </p:nvSpPr>
        <p:spPr>
          <a:xfrm>
            <a:off x="5772773" y="326857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1" name="Google Shape;191;p29"/>
          <p:cNvSpPr txBox="1">
            <a:spLocks noGrp="1"/>
          </p:cNvSpPr>
          <p:nvPr>
            <p:ph type="subTitle" idx="7"/>
          </p:nvPr>
        </p:nvSpPr>
        <p:spPr>
          <a:xfrm>
            <a:off x="5772750" y="3542350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None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92" name="Google Shape;192;p29"/>
          <p:cNvSpPr/>
          <p:nvPr/>
        </p:nvSpPr>
        <p:spPr>
          <a:xfrm rot="-5400000">
            <a:off x="7319425" y="3228300"/>
            <a:ext cx="2112600" cy="2048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9"/>
          <p:cNvSpPr/>
          <p:nvPr/>
        </p:nvSpPr>
        <p:spPr>
          <a:xfrm>
            <a:off x="-519650" y="2386850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94" name="Google Shape;194;p29"/>
          <p:cNvSpPr/>
          <p:nvPr/>
        </p:nvSpPr>
        <p:spPr>
          <a:xfrm>
            <a:off x="-738725" y="248210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95" name="Google Shape;195;p29"/>
          <p:cNvSpPr/>
          <p:nvPr/>
        </p:nvSpPr>
        <p:spPr>
          <a:xfrm rot="10800000">
            <a:off x="6727825" y="-9155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96" name="Google Shape;196;p29"/>
          <p:cNvSpPr/>
          <p:nvPr/>
        </p:nvSpPr>
        <p:spPr>
          <a:xfrm rot="5400000">
            <a:off x="-262475" y="-1889875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97" name="Google Shape;197;p29"/>
          <p:cNvSpPr txBox="1">
            <a:spLocks noGrp="1"/>
          </p:cNvSpPr>
          <p:nvPr>
            <p:ph type="title" idx="8"/>
          </p:nvPr>
        </p:nvSpPr>
        <p:spPr>
          <a:xfrm>
            <a:off x="713225" y="530725"/>
            <a:ext cx="7710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CUSTOM_29_1">
    <p:bg>
      <p:bgPr>
        <a:solidFill>
          <a:schemeClr val="dk1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9"/>
          <p:cNvSpPr txBox="1">
            <a:spLocks noGrp="1"/>
          </p:cNvSpPr>
          <p:nvPr>
            <p:ph type="title"/>
          </p:nvPr>
        </p:nvSpPr>
        <p:spPr>
          <a:xfrm>
            <a:off x="1043779" y="3204651"/>
            <a:ext cx="18975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4" name="Google Shape;294;p39"/>
          <p:cNvSpPr txBox="1">
            <a:spLocks noGrp="1"/>
          </p:cNvSpPr>
          <p:nvPr>
            <p:ph type="subTitle" idx="1"/>
          </p:nvPr>
        </p:nvSpPr>
        <p:spPr>
          <a:xfrm>
            <a:off x="1059229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5" name="Google Shape;295;p39"/>
          <p:cNvSpPr txBox="1">
            <a:spLocks noGrp="1"/>
          </p:cNvSpPr>
          <p:nvPr>
            <p:ph type="title" idx="2"/>
          </p:nvPr>
        </p:nvSpPr>
        <p:spPr>
          <a:xfrm>
            <a:off x="2342317" y="1754375"/>
            <a:ext cx="18819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3"/>
          </p:nvPr>
        </p:nvSpPr>
        <p:spPr>
          <a:xfrm>
            <a:off x="2349967" y="2064076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7" name="Google Shape;297;p39"/>
          <p:cNvSpPr txBox="1">
            <a:spLocks noGrp="1"/>
          </p:cNvSpPr>
          <p:nvPr>
            <p:ph type="title" idx="4"/>
          </p:nvPr>
        </p:nvSpPr>
        <p:spPr>
          <a:xfrm>
            <a:off x="3631360" y="3204651"/>
            <a:ext cx="18819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39"/>
          <p:cNvSpPr txBox="1">
            <a:spLocks noGrp="1"/>
          </p:cNvSpPr>
          <p:nvPr>
            <p:ph type="subTitle" idx="5"/>
          </p:nvPr>
        </p:nvSpPr>
        <p:spPr>
          <a:xfrm>
            <a:off x="3639010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9" name="Google Shape;299;p39"/>
          <p:cNvSpPr txBox="1">
            <a:spLocks noGrp="1"/>
          </p:cNvSpPr>
          <p:nvPr>
            <p:ph type="title" idx="6"/>
          </p:nvPr>
        </p:nvSpPr>
        <p:spPr>
          <a:xfrm>
            <a:off x="4926083" y="1754375"/>
            <a:ext cx="18756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0" name="Google Shape;300;p39"/>
          <p:cNvSpPr txBox="1">
            <a:spLocks noGrp="1"/>
          </p:cNvSpPr>
          <p:nvPr>
            <p:ph type="subTitle" idx="7"/>
          </p:nvPr>
        </p:nvSpPr>
        <p:spPr>
          <a:xfrm>
            <a:off x="4930583" y="2064076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01" name="Google Shape;301;p39"/>
          <p:cNvSpPr txBox="1">
            <a:spLocks noGrp="1"/>
          </p:cNvSpPr>
          <p:nvPr>
            <p:ph type="title" idx="8"/>
          </p:nvPr>
        </p:nvSpPr>
        <p:spPr>
          <a:xfrm>
            <a:off x="6215127" y="3204651"/>
            <a:ext cx="18756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2" name="Google Shape;302;p39"/>
          <p:cNvSpPr txBox="1">
            <a:spLocks noGrp="1"/>
          </p:cNvSpPr>
          <p:nvPr>
            <p:ph type="subTitle" idx="9"/>
          </p:nvPr>
        </p:nvSpPr>
        <p:spPr>
          <a:xfrm>
            <a:off x="6219627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03" name="Google Shape;303;p39"/>
          <p:cNvSpPr txBox="1">
            <a:spLocks noGrp="1"/>
          </p:cNvSpPr>
          <p:nvPr>
            <p:ph type="title" idx="13"/>
          </p:nvPr>
        </p:nvSpPr>
        <p:spPr>
          <a:xfrm>
            <a:off x="1974300" y="530725"/>
            <a:ext cx="51954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sz="30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_ONLY_1_1">
    <p:bg>
      <p:bgPr>
        <a:solidFill>
          <a:schemeClr val="dk1"/>
        </a:soli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4"/>
          <p:cNvSpPr txBox="1">
            <a:spLocks noGrp="1"/>
          </p:cNvSpPr>
          <p:nvPr>
            <p:ph type="title"/>
          </p:nvPr>
        </p:nvSpPr>
        <p:spPr>
          <a:xfrm>
            <a:off x="892050" y="530725"/>
            <a:ext cx="7359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39" name="Google Shape;339;p44"/>
          <p:cNvSpPr/>
          <p:nvPr/>
        </p:nvSpPr>
        <p:spPr>
          <a:xfrm rot="10800000" flipH="1">
            <a:off x="-229775" y="-360250"/>
            <a:ext cx="2292600" cy="2084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4"/>
          <p:cNvSpPr/>
          <p:nvPr/>
        </p:nvSpPr>
        <p:spPr>
          <a:xfrm>
            <a:off x="6989900" y="3447800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0">
  <p:cSld name="TITLE_AND_BODY_1">
    <p:bg>
      <p:bgPr>
        <a:solidFill>
          <a:schemeClr val="accent5"/>
        </a:solidFill>
        <a:effectLst/>
      </p:bgPr>
    </p:bg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9"/>
          <p:cNvSpPr txBox="1">
            <a:spLocks noGrp="1"/>
          </p:cNvSpPr>
          <p:nvPr>
            <p:ph type="title"/>
          </p:nvPr>
        </p:nvSpPr>
        <p:spPr>
          <a:xfrm>
            <a:off x="713225" y="530725"/>
            <a:ext cx="7710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60" name="Google Shape;360;p49"/>
          <p:cNvSpPr/>
          <p:nvPr/>
        </p:nvSpPr>
        <p:spPr>
          <a:xfrm>
            <a:off x="-1681400" y="2482100"/>
            <a:ext cx="3405900" cy="3302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61" name="Google Shape;361;p49"/>
          <p:cNvSpPr/>
          <p:nvPr/>
        </p:nvSpPr>
        <p:spPr>
          <a:xfrm rot="10800000">
            <a:off x="6494725" y="-11822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62" name="Google Shape;362;p49"/>
          <p:cNvSpPr/>
          <p:nvPr/>
        </p:nvSpPr>
        <p:spPr>
          <a:xfrm rot="10800000">
            <a:off x="5515225" y="-1807100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49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77109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700"/>
              <a:buFont typeface="Julius Sans One"/>
              <a:buNone/>
              <a:defRPr sz="27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65" r:id="rId5"/>
    <p:sldLayoutId id="2147483675" r:id="rId6"/>
    <p:sldLayoutId id="2147483685" r:id="rId7"/>
    <p:sldLayoutId id="2147483690" r:id="rId8"/>
    <p:sldLayoutId id="2147483695" r:id="rId9"/>
    <p:sldLayoutId id="2147483703" r:id="rId10"/>
    <p:sldLayoutId id="2147483704" r:id="rId11"/>
    <p:sldLayoutId id="214748370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3">
          <p15:clr>
            <a:srgbClr val="EA4335"/>
          </p15:clr>
        </p15:guide>
        <p15:guide id="5" pos="288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ytics.appstate.edu/dash_firstyear_publi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.org/sites/default/files/downloads/report/AIR_Schneider_Finishing_the_First_Lap_Oct101_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7"/>
          <p:cNvSpPr txBox="1">
            <a:spLocks noGrp="1"/>
          </p:cNvSpPr>
          <p:nvPr>
            <p:ph type="ctrTitle"/>
          </p:nvPr>
        </p:nvSpPr>
        <p:spPr>
          <a:xfrm>
            <a:off x="3805750" y="2198675"/>
            <a:ext cx="4322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First-Year Student Involvement &amp; Student Retention</a:t>
            </a:r>
            <a:endParaRPr dirty="0"/>
          </a:p>
        </p:txBody>
      </p:sp>
      <p:sp>
        <p:nvSpPr>
          <p:cNvPr id="464" name="Google Shape;464;p67"/>
          <p:cNvSpPr txBox="1">
            <a:spLocks noGrp="1"/>
          </p:cNvSpPr>
          <p:nvPr>
            <p:ph type="subTitle" idx="1"/>
          </p:nvPr>
        </p:nvSpPr>
        <p:spPr>
          <a:xfrm>
            <a:off x="4299250" y="4492459"/>
            <a:ext cx="38292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Hannah Perry, Ethan Hunter, Tanner Landolt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April 10</a:t>
            </a:r>
            <a:r>
              <a:rPr lang="en" baseline="30000" dirty="0"/>
              <a:t>th</a:t>
            </a:r>
            <a:r>
              <a:rPr lang="en" dirty="0"/>
              <a:t>, 2024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8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</a:rPr>
              <a:t>Overview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About 25% of full-time first-year students drop out in the first 12 months. (NCES, 2022)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$2.9B in grants were issued over five-years to students that stopped pursuing their degree. (Schneider, 2010)</a:t>
            </a:r>
          </a:p>
        </p:txBody>
      </p:sp>
      <p:cxnSp>
        <p:nvCxnSpPr>
          <p:cNvPr id="472" name="Google Shape;472;p68"/>
          <p:cNvCxnSpPr/>
          <p:nvPr/>
        </p:nvCxnSpPr>
        <p:spPr>
          <a:xfrm>
            <a:off x="819525" y="1268827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75"/>
          <p:cNvSpPr txBox="1">
            <a:spLocks noGrp="1"/>
          </p:cNvSpPr>
          <p:nvPr>
            <p:ph type="body" idx="1"/>
          </p:nvPr>
        </p:nvSpPr>
        <p:spPr>
          <a:xfrm>
            <a:off x="2517475" y="2351960"/>
            <a:ext cx="4109100" cy="148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335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Does a first-year student’s involvement in on-campus extracurricular activities increase the likelihood that they will return the second year?</a:t>
            </a:r>
            <a:endParaRPr lang="en-US" b="0" dirty="0">
              <a:effectLst/>
            </a:endParaRPr>
          </a:p>
        </p:txBody>
      </p:sp>
      <p:sp>
        <p:nvSpPr>
          <p:cNvPr id="551" name="Google Shape;551;p75"/>
          <p:cNvSpPr txBox="1">
            <a:spLocks noGrp="1"/>
          </p:cNvSpPr>
          <p:nvPr>
            <p:ph type="title"/>
          </p:nvPr>
        </p:nvSpPr>
        <p:spPr>
          <a:xfrm>
            <a:off x="1687950" y="1521325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Empirical Relationship</a:t>
            </a:r>
            <a:endParaRPr b="1" dirty="0"/>
          </a:p>
        </p:txBody>
      </p:sp>
      <p:cxnSp>
        <p:nvCxnSpPr>
          <p:cNvPr id="552" name="Google Shape;552;p75"/>
          <p:cNvCxnSpPr/>
          <p:nvPr/>
        </p:nvCxnSpPr>
        <p:spPr>
          <a:xfrm>
            <a:off x="4248450" y="2255020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0276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93"/>
          <p:cNvSpPr txBox="1">
            <a:spLocks noGrp="1"/>
          </p:cNvSpPr>
          <p:nvPr>
            <p:ph type="title"/>
          </p:nvPr>
        </p:nvSpPr>
        <p:spPr>
          <a:xfrm>
            <a:off x="1319574" y="201112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strike="noStrike" dirty="0">
                <a:solidFill>
                  <a:srgbClr val="FF5252"/>
                </a:solidFill>
                <a:effectLst/>
                <a:latin typeface="Julius Sans One" panose="020B0604020202020204" charset="0"/>
                <a:hlinkClick r:id="rId3"/>
              </a:rPr>
              <a:t>IRAP</a:t>
            </a:r>
            <a:endParaRPr dirty="0">
              <a:latin typeface="Julius Sans One" panose="020B0604020202020204" charset="0"/>
            </a:endParaRPr>
          </a:p>
        </p:txBody>
      </p:sp>
      <p:sp>
        <p:nvSpPr>
          <p:cNvPr id="727" name="Google Shape;727;p93"/>
          <p:cNvSpPr txBox="1">
            <a:spLocks noGrp="1"/>
          </p:cNvSpPr>
          <p:nvPr>
            <p:ph type="subTitle" idx="1"/>
          </p:nvPr>
        </p:nvSpPr>
        <p:spPr>
          <a:xfrm>
            <a:off x="1319576" y="2286575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Student Enrollment &amp; Academic Performance</a:t>
            </a:r>
            <a:endParaRPr dirty="0"/>
          </a:p>
        </p:txBody>
      </p:sp>
      <p:sp>
        <p:nvSpPr>
          <p:cNvPr id="728" name="Google Shape;728;p93"/>
          <p:cNvSpPr txBox="1">
            <a:spLocks noGrp="1"/>
          </p:cNvSpPr>
          <p:nvPr>
            <p:ph type="title" idx="2"/>
          </p:nvPr>
        </p:nvSpPr>
        <p:spPr>
          <a:xfrm>
            <a:off x="4681398" y="201127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Engage</a:t>
            </a:r>
            <a:endParaRPr dirty="0"/>
          </a:p>
        </p:txBody>
      </p:sp>
      <p:sp>
        <p:nvSpPr>
          <p:cNvPr id="729" name="Google Shape;729;p93"/>
          <p:cNvSpPr txBox="1">
            <a:spLocks noGrp="1"/>
          </p:cNvSpPr>
          <p:nvPr>
            <p:ph type="subTitle" idx="3"/>
          </p:nvPr>
        </p:nvSpPr>
        <p:spPr>
          <a:xfrm>
            <a:off x="4681376" y="2285050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Club &amp; Organization Involvement</a:t>
            </a:r>
            <a:endParaRPr dirty="0"/>
          </a:p>
        </p:txBody>
      </p:sp>
      <p:sp>
        <p:nvSpPr>
          <p:cNvPr id="730" name="Google Shape;730;p93"/>
          <p:cNvSpPr txBox="1">
            <a:spLocks noGrp="1"/>
          </p:cNvSpPr>
          <p:nvPr>
            <p:ph type="title" idx="4"/>
          </p:nvPr>
        </p:nvSpPr>
        <p:spPr>
          <a:xfrm>
            <a:off x="2410949" y="326842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UREC</a:t>
            </a:r>
            <a:endParaRPr dirty="0"/>
          </a:p>
        </p:txBody>
      </p:sp>
      <p:sp>
        <p:nvSpPr>
          <p:cNvPr id="731" name="Google Shape;731;p93"/>
          <p:cNvSpPr txBox="1">
            <a:spLocks noGrp="1"/>
          </p:cNvSpPr>
          <p:nvPr>
            <p:ph type="subTitle" idx="5"/>
          </p:nvPr>
        </p:nvSpPr>
        <p:spPr>
          <a:xfrm>
            <a:off x="2410951" y="3543875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Intramural Sports</a:t>
            </a:r>
            <a:endParaRPr dirty="0"/>
          </a:p>
        </p:txBody>
      </p:sp>
      <p:sp>
        <p:nvSpPr>
          <p:cNvPr id="732" name="Google Shape;732;p93"/>
          <p:cNvSpPr txBox="1">
            <a:spLocks noGrp="1"/>
          </p:cNvSpPr>
          <p:nvPr>
            <p:ph type="title" idx="6"/>
          </p:nvPr>
        </p:nvSpPr>
        <p:spPr>
          <a:xfrm>
            <a:off x="5772773" y="3268575"/>
            <a:ext cx="1959300" cy="33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Employment</a:t>
            </a:r>
            <a:endParaRPr dirty="0"/>
          </a:p>
        </p:txBody>
      </p:sp>
      <p:sp>
        <p:nvSpPr>
          <p:cNvPr id="733" name="Google Shape;733;p93"/>
          <p:cNvSpPr txBox="1">
            <a:spLocks noGrp="1"/>
          </p:cNvSpPr>
          <p:nvPr>
            <p:ph type="subTitle" idx="7"/>
          </p:nvPr>
        </p:nvSpPr>
        <p:spPr>
          <a:xfrm>
            <a:off x="5772750" y="3542350"/>
            <a:ext cx="2221500" cy="58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Student Employment Data</a:t>
            </a:r>
            <a:endParaRPr dirty="0"/>
          </a:p>
        </p:txBody>
      </p:sp>
      <p:sp>
        <p:nvSpPr>
          <p:cNvPr id="734" name="Google Shape;734;p93"/>
          <p:cNvSpPr/>
          <p:nvPr/>
        </p:nvSpPr>
        <p:spPr>
          <a:xfrm rot="5400000">
            <a:off x="696739" y="2299263"/>
            <a:ext cx="835500" cy="259500"/>
          </a:xfrm>
          <a:prstGeom prst="triangle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93"/>
          <p:cNvSpPr/>
          <p:nvPr/>
        </p:nvSpPr>
        <p:spPr>
          <a:xfrm rot="5400000">
            <a:off x="4055939" y="2309575"/>
            <a:ext cx="835500" cy="2595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93"/>
          <p:cNvSpPr/>
          <p:nvPr/>
        </p:nvSpPr>
        <p:spPr>
          <a:xfrm rot="5400000">
            <a:off x="1783514" y="3556563"/>
            <a:ext cx="835500" cy="2595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7" name="Google Shape;737;p93"/>
          <p:cNvSpPr/>
          <p:nvPr/>
        </p:nvSpPr>
        <p:spPr>
          <a:xfrm rot="5400000">
            <a:off x="5136939" y="3556563"/>
            <a:ext cx="835500" cy="259500"/>
          </a:xfrm>
          <a:prstGeom prst="triangle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38" name="Google Shape;738;p93"/>
          <p:cNvCxnSpPr/>
          <p:nvPr/>
        </p:nvCxnSpPr>
        <p:spPr>
          <a:xfrm>
            <a:off x="4248450" y="1275060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39" name="Google Shape;739;p93"/>
          <p:cNvSpPr txBox="1">
            <a:spLocks noGrp="1"/>
          </p:cNvSpPr>
          <p:nvPr>
            <p:ph type="title" idx="8"/>
          </p:nvPr>
        </p:nvSpPr>
        <p:spPr>
          <a:xfrm>
            <a:off x="713225" y="530725"/>
            <a:ext cx="7710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Available Data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930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81"/>
          <p:cNvSpPr txBox="1">
            <a:spLocks noGrp="1"/>
          </p:cNvSpPr>
          <p:nvPr>
            <p:ph type="subTitle" idx="1"/>
          </p:nvPr>
        </p:nvSpPr>
        <p:spPr>
          <a:xfrm>
            <a:off x="729205" y="1332634"/>
            <a:ext cx="3100800" cy="24782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rtl="0" fontAlgn="base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b="1" i="0" u="none" strike="noStrike" dirty="0">
                <a:solidFill>
                  <a:srgbClr val="616161"/>
                </a:solidFill>
                <a:effectLst/>
                <a:latin typeface="Julius Sans One" panose="020B0604020202020204" charset="0"/>
              </a:rPr>
              <a:t>Descriptive Statistics</a:t>
            </a:r>
          </a:p>
          <a:p>
            <a:pPr algn="l" fontAlgn="base">
              <a:spcAft>
                <a:spcPts val="1000"/>
              </a:spcAft>
            </a:pP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Since Fall 2021, </a:t>
            </a:r>
            <a:r>
              <a:rPr lang="en-US" b="1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90.1%</a:t>
            </a: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 of First-Year students return to App State for classes in the following year.</a:t>
            </a:r>
          </a:p>
          <a:p>
            <a:pPr algn="l" fontAlgn="base">
              <a:spcAft>
                <a:spcPts val="1000"/>
              </a:spcAft>
            </a:pPr>
            <a:r>
              <a:rPr lang="en-US" b="1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94.9%</a:t>
            </a: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 retention of Involved First-Year Students</a:t>
            </a:r>
          </a:p>
          <a:p>
            <a:pPr algn="l" fontAlgn="base">
              <a:spcAft>
                <a:spcPts val="1000"/>
              </a:spcAft>
            </a:pPr>
            <a:r>
              <a:rPr lang="en-US" b="1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85.2%</a:t>
            </a: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 retention of Uninvolved First-Year Students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C3EF283-C3E0-6A82-5095-AC985AADA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33" y="991993"/>
            <a:ext cx="3708529" cy="315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8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dk1"/>
                </a:solidFill>
              </a:rPr>
              <a:t>Empirical Relationship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616161"/>
              </a:solidFill>
              <a:effectLst/>
              <a:latin typeface="Proxima Nova" panose="020B0604020202020204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616161"/>
              </a:solidFill>
              <a:effectLst/>
              <a:latin typeface="Proxima Nova" panose="020B0604020202020204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Proxima Nova" panose="020B0604020202020204" charset="0"/>
            </a:endParaRPr>
          </a:p>
          <a:p>
            <a:pPr fontAlgn="base"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Student is </a:t>
            </a:r>
            <a:r>
              <a:rPr lang="en-US" sz="1800" b="0" i="0" u="sng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involved</a:t>
            </a: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 if they are a member of a university club or organization, a member of an intramural sports team, or an on-campus employee.</a:t>
            </a:r>
          </a:p>
          <a:p>
            <a:pPr fontAlgn="base"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Sample: Undergraduates at App State</a:t>
            </a:r>
            <a:endParaRPr lang="en-US" sz="1800" dirty="0">
              <a:solidFill>
                <a:srgbClr val="616161"/>
              </a:solidFill>
              <a:latin typeface="Proxima Nova" panose="020B0604020202020204" charset="0"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Use logit model to estimate the coefficients.</a:t>
            </a:r>
            <a:endParaRPr lang="en-US" sz="3200" b="0" dirty="0">
              <a:effectLst/>
            </a:endParaRPr>
          </a:p>
        </p:txBody>
      </p:sp>
      <p:cxnSp>
        <p:nvCxnSpPr>
          <p:cNvPr id="472" name="Google Shape;472;p68"/>
          <p:cNvCxnSpPr/>
          <p:nvPr/>
        </p:nvCxnSpPr>
        <p:spPr>
          <a:xfrm>
            <a:off x="819525" y="1268827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052" name="Picture 4">
            <a:extLst>
              <a:ext uri="{FF2B5EF4-FFF2-40B4-BE49-F238E27FC236}">
                <a16:creationId xmlns:a16="http://schemas.microsoft.com/office/drawing/2014/main" id="{2ADBCEFE-198F-EF78-B52A-703DCC021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25" y="1424150"/>
            <a:ext cx="7994282" cy="122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4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3C4BD2-DA1F-39B4-A259-4E19027B1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Proxima Nova" panose="020B0604020202020204" charset="0"/>
              </a:rPr>
              <a:t>Class Attendance</a:t>
            </a:r>
          </a:p>
          <a:p>
            <a:pPr lvl="1"/>
            <a:r>
              <a:rPr lang="en-US" sz="1800" dirty="0">
                <a:latin typeface="Proxima Nova" panose="020B0604020202020204" charset="0"/>
              </a:rPr>
              <a:t>Could indicate more commitment to studies</a:t>
            </a:r>
          </a:p>
          <a:p>
            <a:pPr lvl="1"/>
            <a:r>
              <a:rPr lang="en-US" sz="1800" dirty="0">
                <a:latin typeface="Proxima Nova" panose="020B0604020202020204" charset="0"/>
              </a:rPr>
              <a:t>Lack of consistent availability</a:t>
            </a:r>
          </a:p>
          <a:p>
            <a:endParaRPr lang="en-US" sz="1800" dirty="0">
              <a:latin typeface="Proxima Nova" panose="020B0604020202020204" charset="0"/>
            </a:endParaRPr>
          </a:p>
          <a:p>
            <a:r>
              <a:rPr lang="en-US" sz="1800" dirty="0">
                <a:latin typeface="Proxima Nova" panose="020B0604020202020204" charset="0"/>
              </a:rPr>
              <a:t>Life Events (Binary Variable)</a:t>
            </a:r>
          </a:p>
          <a:p>
            <a:pPr lvl="1"/>
            <a:r>
              <a:rPr lang="en-US" sz="1800" dirty="0">
                <a:latin typeface="Proxima Nova" panose="020B0604020202020204" charset="0"/>
              </a:rPr>
              <a:t>Would result in lower grades and less involvement</a:t>
            </a:r>
          </a:p>
          <a:p>
            <a:pPr lvl="1"/>
            <a:r>
              <a:rPr lang="en-US" sz="1800" dirty="0">
                <a:latin typeface="Proxima Nova" panose="020B0604020202020204" charset="0"/>
              </a:rPr>
              <a:t>Data privacy concerns</a:t>
            </a:r>
          </a:p>
          <a:p>
            <a:pPr marL="5969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231D3D-C455-9C22-1F7A-450E11DF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Variables</a:t>
            </a:r>
          </a:p>
        </p:txBody>
      </p:sp>
    </p:spTree>
    <p:extLst>
      <p:ext uri="{BB962C8B-B14F-4D97-AF65-F5344CB8AC3E}">
        <p14:creationId xmlns:p14="http://schemas.microsoft.com/office/powerpoint/2010/main" val="163051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55280B-BB65-5033-DDBE-833799D2DF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Schneider, M. (2010). Finishing the first lap: The cost of first-year student attrition in America’s four-year colleges and universities. </a:t>
            </a:r>
            <a:r>
              <a:rPr lang="en-US" b="0" i="1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American Institutes for Research</a:t>
            </a: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. </a:t>
            </a:r>
            <a:r>
              <a:rPr lang="en-US" b="0" i="0" u="sng" strike="noStrike" dirty="0">
                <a:solidFill>
                  <a:srgbClr val="FF5252"/>
                </a:solidFill>
                <a:effectLst/>
                <a:latin typeface="Proxima Nova" panose="020B0604020202020204" charset="0"/>
                <a:hlinkClick r:id="rId2"/>
              </a:rPr>
              <a:t>http://www.air.org/sites/default/files/downloads/report/AIR_Schneider_Finishing_the_First_Lap_Oct101_0.pdf</a:t>
            </a:r>
            <a:br>
              <a:rPr lang="en-US" b="0" dirty="0">
                <a:effectLst/>
              </a:rPr>
            </a:br>
            <a:endParaRPr lang="en-US" b="0" dirty="0">
              <a:effectLst/>
            </a:endParaRPr>
          </a:p>
          <a:p>
            <a:pPr marL="13970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0" i="0" u="none" strike="noStrike" dirty="0">
                <a:solidFill>
                  <a:srgbClr val="616161"/>
                </a:solidFill>
                <a:effectLst/>
                <a:latin typeface="Proxima Nova" panose="020B0604020202020204" charset="0"/>
              </a:rPr>
              <a:t>U.S. Department of Education, National Center for Education Statistics, Integrated Postsecondary Education Data System (IPEDS), Fall Enrollment component final data (2006 - 2021) and provisional data (2022).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9DABC6-DA49-73F7-8212-3100DB954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249619840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Grayscale Pitch Deck XL by Slidesgo">
  <a:themeElements>
    <a:clrScheme name="Simple Light">
      <a:dk1>
        <a:srgbClr val="383838"/>
      </a:dk1>
      <a:lt1>
        <a:srgbClr val="EEEEEE"/>
      </a:lt1>
      <a:dk2>
        <a:srgbClr val="DBDBDB"/>
      </a:dk2>
      <a:lt2>
        <a:srgbClr val="929292"/>
      </a:lt2>
      <a:accent1>
        <a:srgbClr val="383838"/>
      </a:accent1>
      <a:accent2>
        <a:srgbClr val="383838"/>
      </a:accent2>
      <a:accent3>
        <a:srgbClr val="383838"/>
      </a:accent3>
      <a:accent4>
        <a:srgbClr val="383838"/>
      </a:accent4>
      <a:accent5>
        <a:srgbClr val="FFFFFF"/>
      </a:accent5>
      <a:accent6>
        <a:srgbClr val="FFFFFF"/>
      </a:accent6>
      <a:hlink>
        <a:srgbClr val="3838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424</Words>
  <Application>Microsoft Office PowerPoint</Application>
  <PresentationFormat>On-screen Show (16:9)</PresentationFormat>
  <Paragraphs>58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Julius Sans One</vt:lpstr>
      <vt:lpstr>Didact Gothic</vt:lpstr>
      <vt:lpstr>Arial</vt:lpstr>
      <vt:lpstr>Questrial</vt:lpstr>
      <vt:lpstr>Proxima Nova</vt:lpstr>
      <vt:lpstr>Montserrat</vt:lpstr>
      <vt:lpstr>Minimalist Grayscale Pitch Deck XL by Slidesgo</vt:lpstr>
      <vt:lpstr>First-Year Student Involvement &amp; Student Retention</vt:lpstr>
      <vt:lpstr>Overview</vt:lpstr>
      <vt:lpstr>Empirical Relationship</vt:lpstr>
      <vt:lpstr>IRAP</vt:lpstr>
      <vt:lpstr>PowerPoint Presentation</vt:lpstr>
      <vt:lpstr>Empirical Relationship</vt:lpstr>
      <vt:lpstr>Additional Variables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First-Year Student Involvement &amp; Student Retention</dc:title>
  <dc:creator>Ethan Hunter</dc:creator>
  <cp:lastModifiedBy>Ethan Hunter</cp:lastModifiedBy>
  <cp:revision>1</cp:revision>
  <dcterms:modified xsi:type="dcterms:W3CDTF">2024-04-10T01:11:40Z</dcterms:modified>
</cp:coreProperties>
</file>