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 Thin"/>
      <p:regular r:id="rId20"/>
      <p:bold r:id="rId21"/>
      <p:italic r:id="rId22"/>
      <p:boldItalic r:id="rId23"/>
    </p:embeddedFont>
    <p:embeddedFont>
      <p:font typeface="Proxima Nova"/>
      <p:regular r:id="rId24"/>
      <p:bold r:id="rId25"/>
      <p:italic r:id="rId26"/>
      <p:boldItalic r:id="rId27"/>
    </p:embeddedFont>
    <p:embeddedFont>
      <p:font typeface="Roboto Medium"/>
      <p:regular r:id="rId28"/>
      <p:bold r:id="rId29"/>
      <p:italic r:id="rId30"/>
      <p:boldItalic r:id="rId31"/>
    </p:embeddedFont>
    <p:embeddedFont>
      <p:font typeface="Robo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Thin-regular.fntdata"/><Relationship Id="rId22" Type="http://schemas.openxmlformats.org/officeDocument/2006/relationships/font" Target="fonts/RobotoThin-italic.fntdata"/><Relationship Id="rId21" Type="http://schemas.openxmlformats.org/officeDocument/2006/relationships/font" Target="fonts/RobotoThin-bold.fntdata"/><Relationship Id="rId24" Type="http://schemas.openxmlformats.org/officeDocument/2006/relationships/font" Target="fonts/ProximaNova-regular.fntdata"/><Relationship Id="rId23" Type="http://schemas.openxmlformats.org/officeDocument/2006/relationships/font" Target="fonts/RobotoThin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italic.fntdata"/><Relationship Id="rId25" Type="http://schemas.openxmlformats.org/officeDocument/2006/relationships/font" Target="fonts/ProximaNova-bold.fntdata"/><Relationship Id="rId28" Type="http://schemas.openxmlformats.org/officeDocument/2006/relationships/font" Target="fonts/RobotoMedium-regular.fntdata"/><Relationship Id="rId27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edium-boldItalic.fntdata"/><Relationship Id="rId30" Type="http://schemas.openxmlformats.org/officeDocument/2006/relationships/font" Target="fonts/RobotoMedium-italic.fntdata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c99d91da52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c99d91da52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99d91da52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c99d91da52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99d91da52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c99d91da52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9c195b8e0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c9c195b8e0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c9c195b8e0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c9c195b8e0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9f87debb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9f87debb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9f87debb3_0_2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c9f87debb3_0_2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99d91da5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99d91da5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c99d91da5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c99d91da5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ca279fb973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ca279fb973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f2ebac58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8f2ebac58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f2ebac58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8f2ebac58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f2ebac58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f2ebac58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4" y="744575"/>
            <a:ext cx="4197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Bus Routes and </a:t>
            </a:r>
            <a:r>
              <a:rPr lang="en" sz="4800"/>
              <a:t>their</a:t>
            </a:r>
            <a:r>
              <a:rPr lang="en" sz="4800"/>
              <a:t> effects on Air Quality</a:t>
            </a:r>
            <a:endParaRPr sz="48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11700" y="3455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Arty Vergara, </a:t>
            </a:r>
            <a:r>
              <a:rPr lang="en"/>
              <a:t>Hunter</a:t>
            </a:r>
            <a:r>
              <a:rPr lang="en"/>
              <a:t> Kinney, Kazi Samina Afroz,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Ragan Cadd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8825" y="0"/>
            <a:ext cx="4415176" cy="29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7122500" y="4350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04/10/2024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Empirical Relationship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Bus Routes/Usage on Air Quality and/or Temperature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Variables Include: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Mileage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Hours of operation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Student Population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Number of Buses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 is to effectively determine the effects on air quality to help make decisions about bus usage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Empirical Relationship - Equation	</a:t>
            </a:r>
            <a:endParaRPr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50"/>
              <a:t>AirQuality / Temperature = </a:t>
            </a:r>
            <a:endParaRPr b="1" i="1" sz="16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650">
                <a:highlight>
                  <a:schemeClr val="lt1"/>
                </a:highlight>
              </a:rPr>
              <a:t>β</a:t>
            </a:r>
            <a:r>
              <a:rPr b="1" baseline="-25000" i="1" lang="en" sz="1650"/>
              <a:t>0</a:t>
            </a:r>
            <a:r>
              <a:rPr b="1" i="1" lang="en" sz="1650"/>
              <a:t> - </a:t>
            </a:r>
            <a:r>
              <a:rPr b="1" i="1" lang="en" sz="1650">
                <a:highlight>
                  <a:schemeClr val="lt1"/>
                </a:highlight>
              </a:rPr>
              <a:t>β</a:t>
            </a:r>
            <a:r>
              <a:rPr b="1" baseline="-25000" i="1" lang="en" sz="1650"/>
              <a:t>1</a:t>
            </a:r>
            <a:r>
              <a:rPr b="1" i="1" lang="en" sz="1650"/>
              <a:t>BusOperHours - </a:t>
            </a:r>
            <a:r>
              <a:rPr b="1" i="1" lang="en" sz="1650">
                <a:highlight>
                  <a:schemeClr val="lt1"/>
                </a:highlight>
              </a:rPr>
              <a:t>β</a:t>
            </a:r>
            <a:r>
              <a:rPr b="1" baseline="-25000" i="1" lang="en" sz="1650"/>
              <a:t>2</a:t>
            </a:r>
            <a:r>
              <a:rPr b="1" i="1" lang="en" sz="1650"/>
              <a:t>BusMileage - </a:t>
            </a:r>
            <a:r>
              <a:rPr b="1" i="1" lang="en" sz="1650">
                <a:highlight>
                  <a:schemeClr val="lt1"/>
                </a:highlight>
              </a:rPr>
              <a:t>β</a:t>
            </a:r>
            <a:r>
              <a:rPr b="1" baseline="-25000" i="1" lang="en" sz="1650"/>
              <a:t>3</a:t>
            </a:r>
            <a:r>
              <a:rPr b="1" i="1" lang="en" sz="1650"/>
              <a:t>NumBusesOper - </a:t>
            </a:r>
            <a:r>
              <a:rPr b="1" i="1" lang="en" sz="1650">
                <a:highlight>
                  <a:schemeClr val="lt1"/>
                </a:highlight>
              </a:rPr>
              <a:t>β</a:t>
            </a:r>
            <a:r>
              <a:rPr b="1" baseline="-25000" i="1" lang="en" sz="1650"/>
              <a:t>4</a:t>
            </a:r>
            <a:r>
              <a:rPr b="1" i="1" lang="en" sz="1650"/>
              <a:t>StudentPop + u</a:t>
            </a:r>
            <a:endParaRPr b="1" i="1" sz="16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4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Estimation Strategy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55925" y="951250"/>
            <a:ext cx="914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</a:t>
            </a:r>
            <a:r>
              <a:rPr lang="en"/>
              <a:t> Linear Regression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550"/>
              <a:t>AirQuality / Temp = B</a:t>
            </a:r>
            <a:r>
              <a:rPr b="1" baseline="-25000" i="1" lang="en" sz="1550"/>
              <a:t>0</a:t>
            </a:r>
            <a:r>
              <a:rPr b="1" i="1" lang="en" sz="1550"/>
              <a:t> - B</a:t>
            </a:r>
            <a:r>
              <a:rPr b="1" baseline="-25000" i="1" lang="en" sz="1550"/>
              <a:t>1</a:t>
            </a:r>
            <a:r>
              <a:rPr b="1" i="1" lang="en" sz="1550"/>
              <a:t>BusOperHours - B</a:t>
            </a:r>
            <a:r>
              <a:rPr b="1" baseline="-25000" i="1" lang="en" sz="1550"/>
              <a:t>2</a:t>
            </a:r>
            <a:r>
              <a:rPr b="1" i="1" lang="en" sz="1550"/>
              <a:t>BusMileage - B</a:t>
            </a:r>
            <a:r>
              <a:rPr b="1" baseline="-25000" i="1" lang="en" sz="1550"/>
              <a:t>3</a:t>
            </a:r>
            <a:r>
              <a:rPr b="1" i="1" lang="en" sz="1550"/>
              <a:t>NumBusesOper - B</a:t>
            </a:r>
            <a:r>
              <a:rPr b="1" baseline="-25000" i="1" lang="en" sz="1550"/>
              <a:t>4</a:t>
            </a:r>
            <a:r>
              <a:rPr b="1" i="1" lang="en" sz="1550"/>
              <a:t>StudentPop + u</a:t>
            </a:r>
            <a:endParaRPr b="1" i="1" sz="15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i="1"/>
          </a:p>
        </p:txBody>
      </p:sp>
      <p:sp>
        <p:nvSpPr>
          <p:cNvPr id="161" name="Google Shape;161;p24"/>
          <p:cNvSpPr/>
          <p:nvPr/>
        </p:nvSpPr>
        <p:spPr>
          <a:xfrm>
            <a:off x="2001425" y="2005125"/>
            <a:ext cx="5253000" cy="29379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475375" y="3299675"/>
            <a:ext cx="21717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2069325" y="2072125"/>
            <a:ext cx="5601900" cy="26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BusOperHours</a:t>
            </a: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: (</a:t>
            </a: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Bus Operating Hours)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-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Total hours that buses are in operation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BusMileage</a:t>
            </a:r>
            <a:r>
              <a:rPr i="1"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i="1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-"/>
            </a:pPr>
            <a:r>
              <a:rPr i="1"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Total miles traveled by the buses over a period of time</a:t>
            </a:r>
            <a:endParaRPr i="1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NumBusesOper</a:t>
            </a: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: (Number of Buses Operating)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-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The total amount of buses that are in service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StudentPop</a:t>
            </a:r>
            <a:r>
              <a:rPr i="1"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(Student Population)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-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 population size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227800" y="305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Estimation</a:t>
            </a:r>
            <a:r>
              <a:rPr lang="en"/>
              <a:t> Strategy Cont’d</a:t>
            </a:r>
            <a:endParaRPr/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-32700" y="1017725"/>
            <a:ext cx="9209400" cy="39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50"/>
              <a:t>AirQuality / Temp = </a:t>
            </a:r>
            <a:r>
              <a:rPr b="1" i="1" lang="en" sz="1550">
                <a:highlight>
                  <a:srgbClr val="FFFFFF"/>
                </a:highlight>
              </a:rPr>
              <a:t>β</a:t>
            </a:r>
            <a:r>
              <a:rPr b="1" baseline="-25000" i="1" lang="en" sz="1550"/>
              <a:t>0</a:t>
            </a:r>
            <a:r>
              <a:rPr b="1" i="1" lang="en" sz="1550"/>
              <a:t> + </a:t>
            </a:r>
            <a:r>
              <a:rPr b="1" i="1" lang="en" sz="1550">
                <a:highlight>
                  <a:srgbClr val="FFFFFF"/>
                </a:highlight>
              </a:rPr>
              <a:t>β</a:t>
            </a:r>
            <a:r>
              <a:rPr b="1" baseline="-25000" i="1" lang="en" sz="1550"/>
              <a:t>1</a:t>
            </a:r>
            <a:r>
              <a:rPr b="1" i="1" lang="en" sz="1550"/>
              <a:t>BusOperHours + </a:t>
            </a:r>
            <a:r>
              <a:rPr b="1" i="1" lang="en" sz="1550">
                <a:highlight>
                  <a:srgbClr val="FFFFFF"/>
                </a:highlight>
              </a:rPr>
              <a:t>β</a:t>
            </a:r>
            <a:r>
              <a:rPr b="1" baseline="-25000" i="1" lang="en" sz="1550"/>
              <a:t>2</a:t>
            </a:r>
            <a:r>
              <a:rPr b="1" i="1" lang="en" sz="1550"/>
              <a:t>BusMileage + </a:t>
            </a:r>
            <a:r>
              <a:rPr b="1" i="1" lang="en" sz="1550">
                <a:highlight>
                  <a:srgbClr val="FFFFFF"/>
                </a:highlight>
              </a:rPr>
              <a:t>β</a:t>
            </a:r>
            <a:r>
              <a:rPr b="1" baseline="-25000" i="1" lang="en" sz="1550"/>
              <a:t>3</a:t>
            </a:r>
            <a:r>
              <a:rPr b="1" i="1" lang="en" sz="1550"/>
              <a:t>NumBusesOper + </a:t>
            </a:r>
            <a:r>
              <a:rPr b="1" i="1" lang="en" sz="1550">
                <a:highlight>
                  <a:srgbClr val="FFFFFF"/>
                </a:highlight>
              </a:rPr>
              <a:t>β</a:t>
            </a:r>
            <a:r>
              <a:rPr b="1" baseline="-25000" i="1" lang="en" sz="1550"/>
              <a:t>4</a:t>
            </a:r>
            <a:r>
              <a:rPr b="1" i="1" lang="en" sz="1550"/>
              <a:t>StudentPop + u</a:t>
            </a:r>
            <a:endParaRPr b="1" i="1" sz="1550"/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OLS</a:t>
            </a:r>
            <a:endParaRPr/>
          </a:p>
          <a:p>
            <a:pPr indent="-317500" lvl="1" marL="914400" rtl="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Estimate the coefficients for each independent variable</a:t>
            </a:r>
            <a:endParaRPr/>
          </a:p>
          <a:p>
            <a:pPr indent="-342900" lvl="0" marL="457200" rtl="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Interpretations:</a:t>
            </a:r>
            <a:endParaRPr/>
          </a:p>
          <a:p>
            <a:pPr indent="-317500" lvl="1" marL="914400" rtl="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coefficients (</a:t>
            </a:r>
            <a:r>
              <a:rPr i="1" lang="en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β</a:t>
            </a:r>
            <a:r>
              <a:rPr baseline="-25000" lang="en"/>
              <a:t>1</a:t>
            </a:r>
            <a:r>
              <a:rPr lang="en"/>
              <a:t>, </a:t>
            </a:r>
            <a:r>
              <a:rPr i="1" lang="en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β</a:t>
            </a:r>
            <a:r>
              <a:rPr baseline="-25000" lang="en"/>
              <a:t>2</a:t>
            </a:r>
            <a:r>
              <a:rPr lang="en"/>
              <a:t>, </a:t>
            </a:r>
            <a:r>
              <a:rPr i="1" lang="en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β</a:t>
            </a:r>
            <a:r>
              <a:rPr baseline="-25000" lang="en"/>
              <a:t>3</a:t>
            </a:r>
            <a:r>
              <a:rPr lang="en"/>
              <a:t>, </a:t>
            </a:r>
            <a:r>
              <a:rPr i="1" lang="en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β</a:t>
            </a:r>
            <a:r>
              <a:rPr baseline="-25000" lang="en"/>
              <a:t>4</a:t>
            </a:r>
            <a:r>
              <a:rPr lang="en"/>
              <a:t>, </a:t>
            </a:r>
            <a:r>
              <a:rPr i="1" lang="en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β</a:t>
            </a:r>
            <a:r>
              <a:rPr baseline="-25000" lang="en"/>
              <a:t>5</a:t>
            </a:r>
            <a:r>
              <a:rPr lang="en"/>
              <a:t>) will indicate the expected change in air quality given a one unit change in each predictor variable</a:t>
            </a:r>
            <a:endParaRPr/>
          </a:p>
          <a:p>
            <a:pPr indent="-342900" lvl="0" marL="457200" rtl="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Assumptions for unbiasedness:</a:t>
            </a:r>
            <a:endParaRPr/>
          </a:p>
          <a:p>
            <a:pPr indent="-317500" lvl="1" marL="914400" rtl="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Examine MLR.1 - MLR.4 to ensure that the OLS estimates are unbiased</a:t>
            </a:r>
            <a:endParaRPr/>
          </a:p>
          <a:p>
            <a:pPr indent="-342900" lvl="0" marL="457200" rtl="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 statistical significance tests:</a:t>
            </a:r>
            <a:endParaRPr/>
          </a:p>
          <a:p>
            <a:pPr indent="-317500" lvl="1" marL="914400" rtl="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1400"/>
              <a:buChar char="○"/>
            </a:pPr>
            <a:r>
              <a:rPr lang="en" u="sng"/>
              <a:t>T-test</a:t>
            </a:r>
            <a:r>
              <a:rPr lang="en"/>
              <a:t>: determine whether each variable has a statistically significant relationship with air quality</a:t>
            </a:r>
            <a:endParaRPr/>
          </a:p>
          <a:p>
            <a:pPr indent="-317500" lvl="1" marL="914400" rtl="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1400"/>
              <a:buChar char="○"/>
            </a:pPr>
            <a:r>
              <a:rPr lang="en" u="sng"/>
              <a:t>F-test</a:t>
            </a:r>
            <a:r>
              <a:rPr lang="en"/>
              <a:t>: determine if the variables are jointly statistically significant at the appropriate significance level</a:t>
            </a:r>
            <a:endParaRPr/>
          </a:p>
          <a:p>
            <a:pPr indent="-317500" lvl="1" marL="914400" rtl="0" algn="l">
              <a:lnSpc>
                <a:spcPct val="95000"/>
              </a:lnSpc>
              <a:spcBef>
                <a:spcPts val="700"/>
              </a:spcBef>
              <a:spcAft>
                <a:spcPts val="700"/>
              </a:spcAft>
              <a:buSzPts val="1400"/>
              <a:buChar char="○"/>
            </a:pPr>
            <a:r>
              <a:rPr lang="en" u="sng"/>
              <a:t>R-squared</a:t>
            </a:r>
            <a:r>
              <a:rPr lang="en"/>
              <a:t>: understand the variation in air quality explained by the model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4250" y="546025"/>
            <a:ext cx="4051425" cy="405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 txBox="1"/>
          <p:nvPr/>
        </p:nvSpPr>
        <p:spPr>
          <a:xfrm>
            <a:off x="205050" y="3152750"/>
            <a:ext cx="4800300" cy="10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Any Questions</a:t>
            </a:r>
            <a:endParaRPr sz="51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571975" y="1611050"/>
            <a:ext cx="2808000" cy="14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Agenda</a:t>
            </a:r>
            <a:endParaRPr sz="3400"/>
          </a:p>
        </p:txBody>
      </p:sp>
      <p:grpSp>
        <p:nvGrpSpPr>
          <p:cNvPr id="68" name="Google Shape;68;p14"/>
          <p:cNvGrpSpPr/>
          <p:nvPr/>
        </p:nvGrpSpPr>
        <p:grpSpPr>
          <a:xfrm>
            <a:off x="4212502" y="403173"/>
            <a:ext cx="4371722" cy="4168415"/>
            <a:chOff x="4517454" y="555599"/>
            <a:chExt cx="3928225" cy="3857500"/>
          </a:xfrm>
        </p:grpSpPr>
        <p:sp>
          <p:nvSpPr>
            <p:cNvPr id="69" name="Google Shape;69;p14"/>
            <p:cNvSpPr/>
            <p:nvPr/>
          </p:nvSpPr>
          <p:spPr>
            <a:xfrm flipH="1">
              <a:off x="5439477" y="2558326"/>
              <a:ext cx="2464500" cy="8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 rot="-5400000">
              <a:off x="7070571" y="2037143"/>
              <a:ext cx="853935" cy="1896281"/>
            </a:xfrm>
            <a:prstGeom prst="flowChartOffpageConnector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519111" y="2661028"/>
              <a:ext cx="2593200" cy="658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Empirical</a:t>
              </a:r>
              <a:r>
                <a:rPr lang="en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Relationship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4517454" y="2558316"/>
              <a:ext cx="921900" cy="85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4517454" y="2558326"/>
              <a:ext cx="921900" cy="8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 flipH="1">
              <a:off x="5439477" y="3559173"/>
              <a:ext cx="2464500" cy="8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 rot="-5400000">
              <a:off x="7070571" y="3037991"/>
              <a:ext cx="853935" cy="1896281"/>
            </a:xfrm>
            <a:prstGeom prst="flowChartOffpageConnector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5519111" y="3661875"/>
              <a:ext cx="2593200" cy="658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Estimation </a:t>
              </a:r>
              <a:r>
                <a:rPr lang="en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Strategy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517454" y="3559164"/>
              <a:ext cx="921900" cy="85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517454" y="3559173"/>
              <a:ext cx="921900" cy="8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04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 flipH="1">
              <a:off x="5439477" y="555608"/>
              <a:ext cx="2464500" cy="8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 rot="-5400000">
              <a:off x="7070571" y="34426"/>
              <a:ext cx="853935" cy="1896281"/>
            </a:xfrm>
            <a:prstGeom prst="flowChartOffpageConnector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5519111" y="658310"/>
              <a:ext cx="2593200" cy="658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Topic Intro and Importance 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517454" y="555599"/>
              <a:ext cx="921900" cy="85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517454" y="555608"/>
              <a:ext cx="921900" cy="8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 flipH="1">
              <a:off x="5439477" y="1557465"/>
              <a:ext cx="2464500" cy="8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 rot="-5400000">
              <a:off x="7070571" y="1036282"/>
              <a:ext cx="853935" cy="1896281"/>
            </a:xfrm>
            <a:prstGeom prst="flowChartOffpageConnector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5519111" y="1660167"/>
              <a:ext cx="2593200" cy="658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Data </a:t>
              </a:r>
              <a:r>
                <a:rPr lang="en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Availability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517454" y="1557455"/>
              <a:ext cx="921900" cy="85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517454" y="1557465"/>
              <a:ext cx="921900" cy="8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pic>
          <p:nvPicPr>
            <p:cNvPr id="89" name="Google Shape;89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97250" y="637136"/>
              <a:ext cx="690925" cy="700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56499" y="1597700"/>
              <a:ext cx="772425" cy="7724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181758" y="2523825"/>
              <a:ext cx="921900" cy="921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97243" y="3652200"/>
              <a:ext cx="690925" cy="68146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3" name="Google Shape;93;p14"/>
          <p:cNvCxnSpPr/>
          <p:nvPr/>
        </p:nvCxnSpPr>
        <p:spPr>
          <a:xfrm flipH="1">
            <a:off x="3745825" y="354075"/>
            <a:ext cx="9300" cy="430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pic>
        <p:nvPicPr>
          <p:cNvPr id="94" name="Google Shape;94;p14"/>
          <p:cNvPicPr preferRelativeResize="0"/>
          <p:nvPr/>
        </p:nvPicPr>
        <p:blipFill rotWithShape="1">
          <a:blip r:embed="rId7">
            <a:alphaModFix/>
          </a:blip>
          <a:srcRect b="18593" l="33333" r="34823" t="22752"/>
          <a:stretch/>
        </p:blipFill>
        <p:spPr>
          <a:xfrm>
            <a:off x="7609025" y="854175"/>
            <a:ext cx="137075" cy="1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111400" y="169050"/>
            <a:ext cx="8922300" cy="47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48" u="sng"/>
              <a:t>Topic Importance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Reduction in the number of individual cars on campus roads and university. 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Reduction in private vehicle usage may lead to decreased emissions of pollutants.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Mitigation of Traffic Congestion 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Bus routes help in managing traffic congestion on campus roads by offering an organized and efficient mode of transportation.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Integration with Sustainability Initiatives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By prioritizing environmentally friendly transportation solutions, universities demonstrate their commitment to reducing greenhouse gas emissions and fostering a campus culture that values sustainability.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28" u="sng"/>
              <a:t>Prior Research</a:t>
            </a:r>
            <a:endParaRPr sz="2228" u="sng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"Does urban bus route assignment improve air quality?" by Àlex Sanz and Jordi Perdiguer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Investigates the impact of Barcelona's new bus route (NXB) design on air quality. 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Concerns over air pollution, with on-road traffic being a major urban contributor.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findings reveal that the NXB has significantly enhanced air quality in Barcelona, with notable pollution reductions near main roads where the new routes were implemented.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32049" l="1176" r="3203" t="35052"/>
          <a:stretch/>
        </p:blipFill>
        <p:spPr>
          <a:xfrm>
            <a:off x="5597200" y="37425"/>
            <a:ext cx="3475250" cy="814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15"/>
          <p:cNvGrpSpPr/>
          <p:nvPr/>
        </p:nvGrpSpPr>
        <p:grpSpPr>
          <a:xfrm>
            <a:off x="31036" y="4597720"/>
            <a:ext cx="668621" cy="622302"/>
            <a:chOff x="1364766" y="2826639"/>
            <a:chExt cx="2061100" cy="2029025"/>
          </a:xfrm>
        </p:grpSpPr>
        <p:pic>
          <p:nvPicPr>
            <p:cNvPr id="102" name="Google Shape;102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64766" y="2826639"/>
              <a:ext cx="2061100" cy="2029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5"/>
            <p:cNvPicPr preferRelativeResize="0"/>
            <p:nvPr/>
          </p:nvPicPr>
          <p:blipFill rotWithShape="1">
            <a:blip r:embed="rId5">
              <a:alphaModFix/>
            </a:blip>
            <a:srcRect b="18593" l="33333" r="34823" t="22752"/>
            <a:stretch/>
          </p:blipFill>
          <p:spPr>
            <a:xfrm>
              <a:off x="2251413" y="3843700"/>
              <a:ext cx="287826" cy="331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19897" l="0" r="0" t="0"/>
          <a:stretch/>
        </p:blipFill>
        <p:spPr>
          <a:xfrm>
            <a:off x="838200" y="76200"/>
            <a:ext cx="7416827" cy="50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00" y="0"/>
            <a:ext cx="798022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311700" y="161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Availability</a:t>
            </a:r>
            <a:endParaRPr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371350" y="794650"/>
            <a:ext cx="8520600" cy="7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Appalcart Route Data Source: Appalcart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Boone’s </a:t>
            </a:r>
            <a:r>
              <a:rPr lang="en"/>
              <a:t>Temperature</a:t>
            </a:r>
            <a:r>
              <a:rPr lang="en"/>
              <a:t> Data Source: North Carolina State Climate Office</a:t>
            </a:r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6385800" y="734450"/>
            <a:ext cx="24465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We are analyzing monthly </a:t>
            </a: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average data</a:t>
            </a: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for the year 2015 - 2020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b="10492" l="1710" r="9668" t="35476"/>
          <a:stretch/>
        </p:blipFill>
        <p:spPr>
          <a:xfrm>
            <a:off x="371350" y="1764450"/>
            <a:ext cx="8520600" cy="309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409850" y="119275"/>
            <a:ext cx="8520600" cy="3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Visualization with Tableau</a:t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5615" l="0" r="12876" t="0"/>
          <a:stretch/>
        </p:blipFill>
        <p:spPr>
          <a:xfrm>
            <a:off x="1063475" y="672200"/>
            <a:ext cx="7213349" cy="439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4">
            <a:alphaModFix/>
          </a:blip>
          <a:srcRect b="73993" l="78043" r="9502" t="17389"/>
          <a:stretch/>
        </p:blipFill>
        <p:spPr>
          <a:xfrm rot="-5400000">
            <a:off x="8130764" y="3378825"/>
            <a:ext cx="1138723" cy="44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311700" y="117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Visualization (Cont.)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11700" y="1599750"/>
            <a:ext cx="1407900" cy="22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June and July have the highest temperatures, even though number of passengers drops due to summer school closure.</a:t>
            </a:r>
            <a:endParaRPr sz="1400"/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3865" l="872" r="55269" t="4542"/>
          <a:stretch/>
        </p:blipFill>
        <p:spPr>
          <a:xfrm>
            <a:off x="1719500" y="627450"/>
            <a:ext cx="5546074" cy="446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b="80556" l="86757" r="0" t="0"/>
          <a:stretch/>
        </p:blipFill>
        <p:spPr>
          <a:xfrm>
            <a:off x="7265575" y="2088588"/>
            <a:ext cx="1566725" cy="129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Required</a:t>
            </a:r>
            <a:endParaRPr/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Number of buses operating each day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Bus route details during different operating hours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Average daily </a:t>
            </a:r>
            <a:r>
              <a:rPr lang="en" sz="2000"/>
              <a:t>temperature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Air pollution data (such as ground-level ozone, particle pollution of PM2.5 and PM10, carbon monoxide, sulfur dioxide, nitrogen dioxide)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Air Quality Index for Boone for the year 2015 - 2020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