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slide" Target="slides/slide6.xml"/><Relationship Id="rId10" Type="http://schemas.openxmlformats.org/officeDocument/2006/relationships/slide" Target="slides/slide5.xml"/><Relationship Id="rId12" Type="http://schemas.openxmlformats.org/officeDocument/2006/relationships/slide" Target="slides/slide7.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Other</a:t>
            </a:r>
            <a:r>
              <a:rPr lang="en"/>
              <a:t> ways to rename this?</a:t>
            </a:r>
            <a:endParaRPr/>
          </a:p>
          <a:p>
            <a:pPr indent="0" lvl="0" marL="0" rtl="0" algn="l">
              <a:spcBef>
                <a:spcPts val="0"/>
              </a:spcBef>
              <a:spcAft>
                <a:spcPts val="0"/>
              </a:spcAft>
              <a:buNone/>
            </a:pPr>
            <a:r>
              <a:t/>
            </a:r>
            <a:endParaRPr/>
          </a:p>
          <a:p>
            <a:pPr indent="0" lvl="0" marL="0" rtl="0" algn="l">
              <a:lnSpc>
                <a:spcPct val="115000"/>
              </a:lnSpc>
              <a:spcBef>
                <a:spcPts val="0"/>
              </a:spcBef>
              <a:spcAft>
                <a:spcPts val="0"/>
              </a:spcAft>
              <a:buNone/>
            </a:pPr>
            <a:r>
              <a:rPr b="1" lang="en" sz="1700">
                <a:solidFill>
                  <a:schemeClr val="dk1"/>
                </a:solidFill>
              </a:rPr>
              <a:t>The Effects of AI Learning on Student Outcomes</a:t>
            </a:r>
            <a:endParaRPr b="1" sz="1700">
              <a:solidFill>
                <a:schemeClr val="dk1"/>
              </a:solidFill>
            </a:endParaRPr>
          </a:p>
          <a:p>
            <a:pPr indent="0" lvl="0" marL="0" rtl="0" algn="l">
              <a:lnSpc>
                <a:spcPct val="115000"/>
              </a:lnSpc>
              <a:spcBef>
                <a:spcPts val="0"/>
              </a:spcBef>
              <a:spcAft>
                <a:spcPts val="0"/>
              </a:spcAft>
              <a:buNone/>
            </a:pPr>
            <a:r>
              <a:rPr b="1" lang="en" sz="1700">
                <a:solidFill>
                  <a:schemeClr val="dk1"/>
                </a:solidFill>
              </a:rPr>
              <a:t>The Impact of AI on Learners' Performance</a:t>
            </a:r>
            <a:endParaRPr b="1" sz="1700">
              <a:solidFill>
                <a:schemeClr val="dk1"/>
              </a:solidFill>
            </a:endParaRPr>
          </a:p>
          <a:p>
            <a:pPr indent="0" lvl="0" marL="0" rtl="0" algn="l">
              <a:lnSpc>
                <a:spcPct val="115000"/>
              </a:lnSpc>
              <a:spcBef>
                <a:spcPts val="0"/>
              </a:spcBef>
              <a:spcAft>
                <a:spcPts val="0"/>
              </a:spcAft>
              <a:buClr>
                <a:schemeClr val="dk1"/>
              </a:buClr>
              <a:buSzPts val="1100"/>
              <a:buFont typeface="Arial"/>
              <a:buNone/>
            </a:pPr>
            <a:r>
              <a:rPr b="1" lang="en" sz="1700">
                <a:solidFill>
                  <a:schemeClr val="dk1"/>
                </a:solidFill>
              </a:rPr>
              <a:t>The Impact of AI on Test Scores</a:t>
            </a:r>
            <a:endParaRPr b="1" sz="1700">
              <a:solidFill>
                <a:schemeClr val="dk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c94ef5e8cf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c94ef5e8c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2c94ef5e8cf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2c94ef5e8cf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23850" lvl="0" marL="457200" rtl="0" algn="l">
              <a:lnSpc>
                <a:spcPct val="115000"/>
              </a:lnSpc>
              <a:spcBef>
                <a:spcPts val="0"/>
              </a:spcBef>
              <a:spcAft>
                <a:spcPts val="0"/>
              </a:spcAft>
              <a:buClr>
                <a:schemeClr val="dk1"/>
              </a:buClr>
              <a:buSzPts val="1500"/>
              <a:buChar char="●"/>
            </a:pPr>
            <a:r>
              <a:rPr lang="en" sz="1500">
                <a:solidFill>
                  <a:schemeClr val="dk1"/>
                </a:solidFill>
              </a:rPr>
              <a:t>Knewton (AI to tailor educational content to the needs of individual students) was able to show that demonstrating mastery of subjects by completing its program’s assignments was directly tied to better performance in courses overall. </a:t>
            </a:r>
            <a:endParaRPr sz="1500">
              <a:solidFill>
                <a:schemeClr val="dk1"/>
              </a:solidFill>
            </a:endParaRPr>
          </a:p>
          <a:p>
            <a:pPr indent="-323850" lvl="0" marL="457200" rtl="0" algn="l">
              <a:lnSpc>
                <a:spcPct val="115000"/>
              </a:lnSpc>
              <a:spcBef>
                <a:spcPts val="0"/>
              </a:spcBef>
              <a:spcAft>
                <a:spcPts val="0"/>
              </a:spcAft>
              <a:buClr>
                <a:schemeClr val="dk1"/>
              </a:buClr>
              <a:buSzPts val="1500"/>
              <a:buChar char="●"/>
            </a:pPr>
            <a:r>
              <a:rPr lang="en" sz="1500">
                <a:solidFill>
                  <a:schemeClr val="dk1"/>
                </a:solidFill>
              </a:rPr>
              <a:t>In a study of more than 10k students, Knewton was able to show that demonstrating mastery of subjects by completing its program’s assignments was directly tied to better performance in courses overall. This benefit was even larger for students who were struggling, persisted over time to future assessments, and increased the pace of learning.</a:t>
            </a:r>
            <a:endParaRPr sz="1500">
              <a:solidFill>
                <a:schemeClr val="dk1"/>
              </a:solidFill>
            </a:endParaRPr>
          </a:p>
          <a:p>
            <a:pPr indent="0" lvl="0" marL="0" rtl="0" algn="l">
              <a:lnSpc>
                <a:spcPct val="115000"/>
              </a:lnSpc>
              <a:spcBef>
                <a:spcPts val="0"/>
              </a:spcBef>
              <a:spcAft>
                <a:spcPts val="0"/>
              </a:spcAft>
              <a:buNone/>
            </a:pPr>
            <a:r>
              <a:t/>
            </a:r>
            <a:endParaRPr sz="1500">
              <a:solidFill>
                <a:schemeClr val="dk1"/>
              </a:solidFill>
            </a:endParaRPr>
          </a:p>
          <a:p>
            <a:pPr indent="0" lvl="0" marL="0" rtl="0" algn="l">
              <a:lnSpc>
                <a:spcPct val="115000"/>
              </a:lnSpc>
              <a:spcBef>
                <a:spcPts val="0"/>
              </a:spcBef>
              <a:spcAft>
                <a:spcPts val="0"/>
              </a:spcAft>
              <a:buNone/>
            </a:pPr>
            <a:r>
              <a:rPr b="1" lang="en" sz="1500">
                <a:solidFill>
                  <a:schemeClr val="dk1"/>
                </a:solidFill>
              </a:rPr>
              <a:t>https://d3.harvard.edu/platform-digit/submission/knewton-personalizes-learning-with-the-power-of-ai/</a:t>
            </a:r>
            <a:endParaRPr b="1" sz="1500">
              <a:solidFill>
                <a:schemeClr val="dk1"/>
              </a:solidFill>
            </a:endParaRPr>
          </a:p>
          <a:p>
            <a:pPr indent="0" lvl="0" marL="0" rtl="0" algn="l">
              <a:lnSpc>
                <a:spcPct val="115000"/>
              </a:lnSpc>
              <a:spcBef>
                <a:spcPts val="0"/>
              </a:spcBef>
              <a:spcAft>
                <a:spcPts val="0"/>
              </a:spcAft>
              <a:buNone/>
            </a:pPr>
            <a:r>
              <a:t/>
            </a:r>
            <a:endParaRPr sz="1500">
              <a:solidFill>
                <a:schemeClr val="dk1"/>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2c9ec40adb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2c9ec40adb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b="1" lang="en" sz="1500">
                <a:solidFill>
                  <a:schemeClr val="dk1"/>
                </a:solidFill>
              </a:rPr>
              <a:t>https://www.researchgate.net/publication/373424876_The_Impact_of_AI-Driven_Personalization_on_Learners'_Performance</a:t>
            </a:r>
            <a:endParaRPr b="1" sz="1500">
              <a:solidFill>
                <a:schemeClr val="dk1"/>
              </a:solidFill>
            </a:endParaRPr>
          </a:p>
          <a:p>
            <a:pPr indent="-323850" lvl="0" marL="457200" rtl="0" algn="l">
              <a:lnSpc>
                <a:spcPct val="115000"/>
              </a:lnSpc>
              <a:spcBef>
                <a:spcPts val="0"/>
              </a:spcBef>
              <a:spcAft>
                <a:spcPts val="0"/>
              </a:spcAft>
              <a:buClr>
                <a:schemeClr val="dk1"/>
              </a:buClr>
              <a:buSzPts val="1500"/>
              <a:buChar char="●"/>
            </a:pPr>
            <a:r>
              <a:rPr lang="en" sz="1500">
                <a:solidFill>
                  <a:schemeClr val="dk1"/>
                </a:solidFill>
              </a:rPr>
              <a:t>The research demonstrates a positive correlation between personalized AI-based adaptive learning and improved academic achievement, engagement, and satisfaction</a:t>
            </a:r>
            <a:endParaRPr sz="1500">
              <a:solidFill>
                <a:schemeClr val="dk1"/>
              </a:solidFill>
            </a:endParaRPr>
          </a:p>
          <a:p>
            <a:pPr indent="-323850" lvl="0" marL="457200" rtl="0" algn="l">
              <a:lnSpc>
                <a:spcPct val="115000"/>
              </a:lnSpc>
              <a:spcBef>
                <a:spcPts val="0"/>
              </a:spcBef>
              <a:spcAft>
                <a:spcPts val="0"/>
              </a:spcAft>
              <a:buClr>
                <a:schemeClr val="dk1"/>
              </a:buClr>
              <a:buSzPts val="1500"/>
              <a:buChar char="●"/>
            </a:pPr>
            <a:r>
              <a:rPr lang="en" sz="1500">
                <a:solidFill>
                  <a:schemeClr val="dk1"/>
                </a:solidFill>
              </a:rPr>
              <a:t>There was use of quantitative and qualitative methods</a:t>
            </a:r>
            <a:endParaRPr sz="1500">
              <a:solidFill>
                <a:schemeClr val="dk1"/>
              </a:solidFill>
            </a:endParaRPr>
          </a:p>
          <a:p>
            <a:pPr indent="-323850" lvl="0" marL="457200" rtl="0" algn="l">
              <a:lnSpc>
                <a:spcPct val="115000"/>
              </a:lnSpc>
              <a:spcBef>
                <a:spcPts val="0"/>
              </a:spcBef>
              <a:spcAft>
                <a:spcPts val="0"/>
              </a:spcAft>
              <a:buClr>
                <a:schemeClr val="dk1"/>
              </a:buClr>
              <a:buSzPts val="1500"/>
              <a:buChar char="●"/>
            </a:pPr>
            <a:r>
              <a:rPr lang="en" sz="1500">
                <a:solidFill>
                  <a:schemeClr val="dk1"/>
                </a:solidFill>
              </a:rPr>
              <a:t>This objective aims to compare the academic performance of students who experience AI-driven personalized learning with those in traditional learning environments</a:t>
            </a:r>
            <a:endParaRPr sz="1500">
              <a:solidFill>
                <a:schemeClr val="dk1"/>
              </a:solidFill>
            </a:endParaRPr>
          </a:p>
          <a:p>
            <a:pPr indent="-323850" lvl="0" marL="457200" rtl="0" algn="l">
              <a:lnSpc>
                <a:spcPct val="115000"/>
              </a:lnSpc>
              <a:spcBef>
                <a:spcPts val="0"/>
              </a:spcBef>
              <a:spcAft>
                <a:spcPts val="0"/>
              </a:spcAft>
              <a:buClr>
                <a:schemeClr val="dk1"/>
              </a:buClr>
              <a:buSzPts val="1500"/>
              <a:buChar char="●"/>
            </a:pPr>
            <a:r>
              <a:rPr lang="en" sz="1500">
                <a:solidFill>
                  <a:schemeClr val="dk1"/>
                </a:solidFill>
              </a:rPr>
              <a:t>The study will involve a diverse group of learners from different educational settings, such as schools, colleges, or online learning platforms.</a:t>
            </a:r>
            <a:endParaRPr sz="1500">
              <a:solidFill>
                <a:schemeClr val="dk1"/>
              </a:solidFill>
            </a:endParaRPr>
          </a:p>
          <a:p>
            <a:pPr indent="0" lvl="0" marL="0" rtl="0" algn="l">
              <a:lnSpc>
                <a:spcPct val="115000"/>
              </a:lnSpc>
              <a:spcBef>
                <a:spcPts val="0"/>
              </a:spcBef>
              <a:spcAft>
                <a:spcPts val="0"/>
              </a:spcAft>
              <a:buNone/>
            </a:pPr>
            <a:r>
              <a:t/>
            </a:r>
            <a:endParaRPr sz="1500">
              <a:solidFill>
                <a:schemeClr val="dk1"/>
              </a:solidFill>
            </a:endParaRPr>
          </a:p>
          <a:p>
            <a:pPr indent="0" lvl="0" marL="0" rtl="0" algn="l">
              <a:lnSpc>
                <a:spcPct val="115000"/>
              </a:lnSpc>
              <a:spcBef>
                <a:spcPts val="0"/>
              </a:spcBef>
              <a:spcAft>
                <a:spcPts val="0"/>
              </a:spcAft>
              <a:buNone/>
            </a:pPr>
            <a:r>
              <a:t/>
            </a:r>
            <a:endParaRPr sz="1500">
              <a:solidFill>
                <a:schemeClr val="dk1"/>
              </a:solidFill>
            </a:endParaRPr>
          </a:p>
          <a:p>
            <a:pPr indent="0" lvl="0" marL="0" rtl="0" algn="l">
              <a:lnSpc>
                <a:spcPct val="115000"/>
              </a:lnSpc>
              <a:spcBef>
                <a:spcPts val="0"/>
              </a:spcBef>
              <a:spcAft>
                <a:spcPts val="0"/>
              </a:spcAft>
              <a:buNone/>
            </a:pPr>
            <a:r>
              <a:rPr lang="en" sz="1500">
                <a:solidFill>
                  <a:schemeClr val="dk1"/>
                </a:solidFill>
              </a:rPr>
              <a:t>Experiment</a:t>
            </a:r>
            <a:endParaRPr sz="1500">
              <a:solidFill>
                <a:schemeClr val="dk1"/>
              </a:solidFill>
            </a:endParaRPr>
          </a:p>
          <a:p>
            <a:pPr indent="-323850" lvl="0" marL="457200" rtl="0" algn="l">
              <a:lnSpc>
                <a:spcPct val="115000"/>
              </a:lnSpc>
              <a:spcBef>
                <a:spcPts val="0"/>
              </a:spcBef>
              <a:spcAft>
                <a:spcPts val="0"/>
              </a:spcAft>
              <a:buClr>
                <a:schemeClr val="dk1"/>
              </a:buClr>
              <a:buSzPts val="1500"/>
              <a:buChar char="-"/>
            </a:pPr>
            <a:r>
              <a:rPr lang="en" sz="1500">
                <a:solidFill>
                  <a:schemeClr val="dk1"/>
                </a:solidFill>
              </a:rPr>
              <a:t>1. Pre- and Post-Assessments: Academic performance data, such as test scores, grades, or course completion rates, will be collected from both the experimental group (exposed to AI-driven personalized learning) and the control group (non-personalized learning) </a:t>
            </a:r>
            <a:endParaRPr sz="1500">
              <a:solidFill>
                <a:schemeClr val="dk1"/>
              </a:solidFill>
            </a:endParaRPr>
          </a:p>
          <a:p>
            <a:pPr indent="-323850" lvl="0" marL="457200" rtl="0" algn="l">
              <a:lnSpc>
                <a:spcPct val="115000"/>
              </a:lnSpc>
              <a:spcBef>
                <a:spcPts val="0"/>
              </a:spcBef>
              <a:spcAft>
                <a:spcPts val="0"/>
              </a:spcAft>
              <a:buClr>
                <a:schemeClr val="dk1"/>
              </a:buClr>
              <a:buSzPts val="1500"/>
              <a:buChar char="-"/>
            </a:pPr>
            <a:r>
              <a:rPr lang="en" sz="1500">
                <a:solidFill>
                  <a:schemeClr val="dk1"/>
                </a:solidFill>
              </a:rPr>
              <a:t>2. Learner Engagement Metrics: Data on learners' engagement levels, such as time spent on the platform, frequency of interactions, and completion rates of learning activities, will be collected</a:t>
            </a:r>
            <a:endParaRPr sz="15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1500">
              <a:solidFill>
                <a:schemeClr val="dk1"/>
              </a:solidFill>
            </a:endParaRPr>
          </a:p>
          <a:p>
            <a:pPr indent="0" lvl="0" marL="457200" rtl="0" algn="l">
              <a:lnSpc>
                <a:spcPct val="115000"/>
              </a:lnSpc>
              <a:spcBef>
                <a:spcPts val="0"/>
              </a:spcBef>
              <a:spcAft>
                <a:spcPts val="0"/>
              </a:spcAft>
              <a:buNone/>
            </a:pPr>
            <a:r>
              <a:rPr lang="en" sz="1500">
                <a:solidFill>
                  <a:schemeClr val="dk1"/>
                </a:solidFill>
              </a:rPr>
              <a:t>Surveys and Questionnaires</a:t>
            </a:r>
            <a:endParaRPr sz="1500">
              <a:solidFill>
                <a:schemeClr val="dk1"/>
              </a:solidFill>
            </a:endParaRPr>
          </a:p>
          <a:p>
            <a:pPr indent="-323850" lvl="0" marL="457200" rtl="0" algn="l">
              <a:lnSpc>
                <a:spcPct val="115000"/>
              </a:lnSpc>
              <a:spcBef>
                <a:spcPts val="0"/>
              </a:spcBef>
              <a:spcAft>
                <a:spcPts val="0"/>
              </a:spcAft>
              <a:buClr>
                <a:schemeClr val="dk1"/>
              </a:buClr>
              <a:buSzPts val="1500"/>
              <a:buChar char="-"/>
            </a:pPr>
            <a:r>
              <a:rPr lang="en" sz="1500">
                <a:solidFill>
                  <a:schemeClr val="dk1"/>
                </a:solidFill>
              </a:rPr>
              <a:t>Learners will be asked to complete surveys to gather their perceptions, attitudes, and satisfaction regarding the personalized learning experience.</a:t>
            </a:r>
            <a:endParaRPr sz="1500">
              <a:solidFill>
                <a:schemeClr val="dk1"/>
              </a:solidFill>
            </a:endParaRPr>
          </a:p>
          <a:p>
            <a:pPr indent="-323850" lvl="0" marL="457200" rtl="0" algn="l">
              <a:lnSpc>
                <a:spcPct val="115000"/>
              </a:lnSpc>
              <a:spcBef>
                <a:spcPts val="0"/>
              </a:spcBef>
              <a:spcAft>
                <a:spcPts val="0"/>
              </a:spcAft>
              <a:buClr>
                <a:schemeClr val="dk1"/>
              </a:buClr>
              <a:buSzPts val="1500"/>
              <a:buChar char="-"/>
            </a:pPr>
            <a:r>
              <a:rPr lang="en" sz="1500">
                <a:solidFill>
                  <a:schemeClr val="dk1"/>
                </a:solidFill>
              </a:rPr>
              <a:t>Interviews or Focus Groups: In-depth interviews or focus group discussions with a subset of participants will further explore their experiences, challenges, and preferences related to AI-driven personalization</a:t>
            </a:r>
            <a:endParaRPr sz="1500">
              <a:solidFill>
                <a:schemeClr val="dk1"/>
              </a:solidFill>
            </a:endParaRPr>
          </a:p>
          <a:p>
            <a:pPr indent="0" lvl="0" marL="0" rtl="0" algn="l">
              <a:lnSpc>
                <a:spcPct val="115000"/>
              </a:lnSpc>
              <a:spcBef>
                <a:spcPts val="0"/>
              </a:spcBef>
              <a:spcAft>
                <a:spcPts val="0"/>
              </a:spcAft>
              <a:buNone/>
            </a:pPr>
            <a:r>
              <a:t/>
            </a:r>
            <a:endParaRPr sz="1500">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2c94ef5e8cf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2c94ef5e8cf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2c94ef5e8cf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2c94ef5e8cf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2ca8e2c62c4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2ca8e2c62c4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3.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4.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b="1" lang="en">
                <a:solidFill>
                  <a:schemeClr val="lt1"/>
                </a:solidFill>
              </a:rPr>
              <a:t>Impact of AI on Student Performance </a:t>
            </a:r>
            <a:endParaRPr b="1">
              <a:solidFill>
                <a:schemeClr val="lt1"/>
              </a:solidFill>
            </a:endParaRPr>
          </a:p>
        </p:txBody>
      </p:sp>
      <p:sp>
        <p:nvSpPr>
          <p:cNvPr id="55" name="Google Shape;55;p13"/>
          <p:cNvSpPr txBox="1"/>
          <p:nvPr>
            <p:ph idx="1" type="subTitle"/>
          </p:nvPr>
        </p:nvSpPr>
        <p:spPr>
          <a:xfrm>
            <a:off x="311700" y="3305350"/>
            <a:ext cx="8520600" cy="792600"/>
          </a:xfrm>
          <a:prstGeom prst="rect">
            <a:avLst/>
          </a:prstGeom>
        </p:spPr>
        <p:txBody>
          <a:bodyPr anchorCtr="0" anchor="t" bIns="91425" lIns="91425" spcFirstLastPara="1" rIns="91425" wrap="square" tIns="91425">
            <a:noAutofit/>
          </a:bodyPr>
          <a:lstStyle/>
          <a:p>
            <a:pPr indent="0" lvl="0" marL="0" rtl="0" algn="ctr">
              <a:lnSpc>
                <a:spcPct val="80000"/>
              </a:lnSpc>
              <a:spcBef>
                <a:spcPts val="0"/>
              </a:spcBef>
              <a:spcAft>
                <a:spcPts val="0"/>
              </a:spcAft>
              <a:buSzPts val="605"/>
              <a:buNone/>
            </a:pPr>
            <a:r>
              <a:rPr lang="en" sz="1740">
                <a:solidFill>
                  <a:schemeClr val="lt1"/>
                </a:solidFill>
              </a:rPr>
              <a:t>Alan </a:t>
            </a:r>
            <a:r>
              <a:rPr lang="en" sz="1740">
                <a:solidFill>
                  <a:schemeClr val="lt1"/>
                </a:solidFill>
              </a:rPr>
              <a:t>Sonato</a:t>
            </a:r>
            <a:r>
              <a:rPr lang="en" sz="1740">
                <a:solidFill>
                  <a:schemeClr val="lt1"/>
                </a:solidFill>
              </a:rPr>
              <a:t>- Ruiz, Giselle E. Gonzalez-Garcia, </a:t>
            </a:r>
            <a:endParaRPr sz="1740">
              <a:solidFill>
                <a:schemeClr val="lt1"/>
              </a:solidFill>
            </a:endParaRPr>
          </a:p>
          <a:p>
            <a:pPr indent="0" lvl="0" marL="0" rtl="0" algn="ctr">
              <a:lnSpc>
                <a:spcPct val="80000"/>
              </a:lnSpc>
              <a:spcBef>
                <a:spcPts val="0"/>
              </a:spcBef>
              <a:spcAft>
                <a:spcPts val="0"/>
              </a:spcAft>
              <a:buSzPts val="605"/>
              <a:buNone/>
            </a:pPr>
            <a:r>
              <a:rPr lang="en" sz="1740">
                <a:solidFill>
                  <a:schemeClr val="lt1"/>
                </a:solidFill>
              </a:rPr>
              <a:t>Tristan Williamson, Roland Grant</a:t>
            </a:r>
            <a:endParaRPr sz="1740">
              <a:solidFill>
                <a:schemeClr val="lt1"/>
              </a:solidFill>
            </a:endParaRPr>
          </a:p>
          <a:p>
            <a:pPr indent="0" lvl="0" marL="0" rtl="0" algn="ctr">
              <a:lnSpc>
                <a:spcPct val="80000"/>
              </a:lnSpc>
              <a:spcBef>
                <a:spcPts val="0"/>
              </a:spcBef>
              <a:spcAft>
                <a:spcPts val="0"/>
              </a:spcAft>
              <a:buSzPts val="605"/>
              <a:buNone/>
            </a:pPr>
            <a:r>
              <a:t/>
            </a:r>
            <a:endParaRPr sz="1740">
              <a:solidFill>
                <a:schemeClr val="lt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chemeClr val="lt1"/>
                </a:solidFill>
              </a:rPr>
              <a:t>Why is the topic of AI interesting?</a:t>
            </a:r>
            <a:endParaRPr>
              <a:solidFill>
                <a:schemeClr val="lt1"/>
              </a:solidFill>
            </a:endParaRPr>
          </a:p>
          <a:p>
            <a:pPr indent="0" lvl="0" marL="0" rtl="0" algn="l">
              <a:spcBef>
                <a:spcPts val="0"/>
              </a:spcBef>
              <a:spcAft>
                <a:spcPts val="0"/>
              </a:spcAft>
              <a:buNone/>
            </a:pPr>
            <a:r>
              <a:t/>
            </a:r>
            <a:endParaRPr/>
          </a:p>
        </p:txBody>
      </p:sp>
      <p:sp>
        <p:nvSpPr>
          <p:cNvPr id="61" name="Google Shape;61;p14"/>
          <p:cNvSpPr txBox="1"/>
          <p:nvPr>
            <p:ph idx="1" type="body"/>
          </p:nvPr>
        </p:nvSpPr>
        <p:spPr>
          <a:xfrm>
            <a:off x="311700" y="1152475"/>
            <a:ext cx="4417200" cy="33666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Clr>
                <a:schemeClr val="lt1"/>
              </a:buClr>
              <a:buSzPts val="1800"/>
              <a:buChar char="●"/>
            </a:pPr>
            <a:r>
              <a:rPr lang="en">
                <a:solidFill>
                  <a:schemeClr val="lt1"/>
                </a:solidFill>
              </a:rPr>
              <a:t>AI’s introduction and evolution</a:t>
            </a:r>
            <a:endParaRPr>
              <a:solidFill>
                <a:schemeClr val="lt1"/>
              </a:solidFill>
            </a:endParaRPr>
          </a:p>
          <a:p>
            <a:pPr indent="0" lvl="0" marL="457200" rtl="0" algn="l">
              <a:spcBef>
                <a:spcPts val="1200"/>
              </a:spcBef>
              <a:spcAft>
                <a:spcPts val="0"/>
              </a:spcAft>
              <a:buNone/>
            </a:pPr>
            <a:r>
              <a:t/>
            </a:r>
            <a:endParaRPr>
              <a:solidFill>
                <a:schemeClr val="lt1"/>
              </a:solidFill>
            </a:endParaRPr>
          </a:p>
          <a:p>
            <a:pPr indent="-342900" lvl="0" marL="457200" rtl="0" algn="l">
              <a:spcBef>
                <a:spcPts val="1200"/>
              </a:spcBef>
              <a:spcAft>
                <a:spcPts val="0"/>
              </a:spcAft>
              <a:buClr>
                <a:schemeClr val="lt1"/>
              </a:buClr>
              <a:buSzPts val="1800"/>
              <a:buChar char="●"/>
            </a:pPr>
            <a:r>
              <a:rPr lang="en">
                <a:solidFill>
                  <a:schemeClr val="lt1"/>
                </a:solidFill>
              </a:rPr>
              <a:t>46% usage rate among grades 10-12</a:t>
            </a:r>
            <a:endParaRPr>
              <a:solidFill>
                <a:schemeClr val="lt1"/>
              </a:solidFill>
            </a:endParaRPr>
          </a:p>
          <a:p>
            <a:pPr indent="0" lvl="0" marL="0" rtl="0" algn="l">
              <a:spcBef>
                <a:spcPts val="1200"/>
              </a:spcBef>
              <a:spcAft>
                <a:spcPts val="0"/>
              </a:spcAft>
              <a:buNone/>
            </a:pPr>
            <a:r>
              <a:t/>
            </a:r>
            <a:endParaRPr>
              <a:solidFill>
                <a:schemeClr val="lt1"/>
              </a:solidFill>
            </a:endParaRPr>
          </a:p>
          <a:p>
            <a:pPr indent="-342900" lvl="0" marL="457200" rtl="0" algn="l">
              <a:spcBef>
                <a:spcPts val="1200"/>
              </a:spcBef>
              <a:spcAft>
                <a:spcPts val="0"/>
              </a:spcAft>
              <a:buClr>
                <a:schemeClr val="lt1"/>
              </a:buClr>
              <a:buSzPts val="1800"/>
              <a:buChar char="●"/>
            </a:pPr>
            <a:r>
              <a:rPr lang="en">
                <a:solidFill>
                  <a:schemeClr val="lt1"/>
                </a:solidFill>
              </a:rPr>
              <a:t> 54% usage in college</a:t>
            </a:r>
            <a:endParaRPr>
              <a:solidFill>
                <a:schemeClr val="lt1"/>
              </a:solidFill>
            </a:endParaRPr>
          </a:p>
          <a:p>
            <a:pPr indent="-317500" lvl="1" marL="914400" rtl="0" algn="l">
              <a:spcBef>
                <a:spcPts val="0"/>
              </a:spcBef>
              <a:spcAft>
                <a:spcPts val="0"/>
              </a:spcAft>
              <a:buClr>
                <a:schemeClr val="lt1"/>
              </a:buClr>
              <a:buSzPts val="1400"/>
              <a:buChar char="○"/>
            </a:pPr>
            <a:r>
              <a:rPr lang="en">
                <a:solidFill>
                  <a:schemeClr val="lt1"/>
                </a:solidFill>
              </a:rPr>
              <a:t>56% used to complete assignments/exams</a:t>
            </a:r>
            <a:endParaRPr>
              <a:solidFill>
                <a:schemeClr val="lt1"/>
              </a:solidFill>
            </a:endParaRPr>
          </a:p>
          <a:p>
            <a:pPr indent="-317500" lvl="1" marL="914400" rtl="0" algn="l">
              <a:spcBef>
                <a:spcPts val="0"/>
              </a:spcBef>
              <a:spcAft>
                <a:spcPts val="0"/>
              </a:spcAft>
              <a:buClr>
                <a:schemeClr val="lt1"/>
              </a:buClr>
              <a:buSzPts val="1400"/>
              <a:buChar char="○"/>
            </a:pPr>
            <a:r>
              <a:rPr lang="en">
                <a:solidFill>
                  <a:schemeClr val="lt1"/>
                </a:solidFill>
              </a:rPr>
              <a:t>53% had coursework where it was required to be used</a:t>
            </a:r>
            <a:endParaRPr>
              <a:solidFill>
                <a:schemeClr val="lt1"/>
              </a:solidFill>
            </a:endParaRPr>
          </a:p>
          <a:p>
            <a:pPr indent="-317500" lvl="1" marL="914400" rtl="0" algn="l">
              <a:spcBef>
                <a:spcPts val="0"/>
              </a:spcBef>
              <a:spcAft>
                <a:spcPts val="0"/>
              </a:spcAft>
              <a:buClr>
                <a:schemeClr val="lt1"/>
              </a:buClr>
              <a:buSzPts val="1400"/>
              <a:buChar char="○"/>
            </a:pPr>
            <a:r>
              <a:rPr lang="en">
                <a:solidFill>
                  <a:schemeClr val="lt1"/>
                </a:solidFill>
              </a:rPr>
              <a:t>79% had at least one professor discuss ethics of AI in the classroom</a:t>
            </a:r>
            <a:endParaRPr>
              <a:solidFill>
                <a:schemeClr val="lt1"/>
              </a:solidFill>
            </a:endParaRPr>
          </a:p>
        </p:txBody>
      </p:sp>
      <p:pic>
        <p:nvPicPr>
          <p:cNvPr id="62" name="Google Shape;62;p14"/>
          <p:cNvPicPr preferRelativeResize="0"/>
          <p:nvPr/>
        </p:nvPicPr>
        <p:blipFill>
          <a:blip r:embed="rId3">
            <a:alphaModFix/>
          </a:blip>
          <a:stretch>
            <a:fillRect/>
          </a:stretch>
        </p:blipFill>
        <p:spPr>
          <a:xfrm>
            <a:off x="4728900" y="1030475"/>
            <a:ext cx="4335999" cy="3082549"/>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66" name="Shape 66"/>
        <p:cNvGrpSpPr/>
        <p:nvPr/>
      </p:nvGrpSpPr>
      <p:grpSpPr>
        <a:xfrm>
          <a:off x="0" y="0"/>
          <a:ext cx="0" cy="0"/>
          <a:chOff x="0" y="0"/>
          <a:chExt cx="0" cy="0"/>
        </a:xfrm>
      </p:grpSpPr>
      <p:sp>
        <p:nvSpPr>
          <p:cNvPr id="67" name="Google Shape;67;p15"/>
          <p:cNvSpPr txBox="1"/>
          <p:nvPr>
            <p:ph type="title"/>
          </p:nvPr>
        </p:nvSpPr>
        <p:spPr>
          <a:xfrm>
            <a:off x="1524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u="sng">
                <a:solidFill>
                  <a:schemeClr val="lt1"/>
                </a:solidFill>
              </a:rPr>
              <a:t>What data are available to conduct the analysis</a:t>
            </a:r>
            <a:endParaRPr b="1" u="sng">
              <a:solidFill>
                <a:schemeClr val="lt1"/>
              </a:solidFill>
            </a:endParaRPr>
          </a:p>
        </p:txBody>
      </p:sp>
      <p:pic>
        <p:nvPicPr>
          <p:cNvPr id="68" name="Google Shape;68;p15"/>
          <p:cNvPicPr preferRelativeResize="0"/>
          <p:nvPr/>
        </p:nvPicPr>
        <p:blipFill>
          <a:blip r:embed="rId3">
            <a:alphaModFix/>
          </a:blip>
          <a:stretch>
            <a:fillRect/>
          </a:stretch>
        </p:blipFill>
        <p:spPr>
          <a:xfrm>
            <a:off x="152400" y="1703025"/>
            <a:ext cx="8839200" cy="2958575"/>
          </a:xfrm>
          <a:prstGeom prst="rect">
            <a:avLst/>
          </a:prstGeom>
          <a:noFill/>
          <a:ln>
            <a:noFill/>
          </a:ln>
        </p:spPr>
      </p:pic>
      <p:sp>
        <p:nvSpPr>
          <p:cNvPr id="69" name="Google Shape;69;p15"/>
          <p:cNvSpPr txBox="1"/>
          <p:nvPr>
            <p:ph type="title"/>
          </p:nvPr>
        </p:nvSpPr>
        <p:spPr>
          <a:xfrm>
            <a:off x="152400" y="1074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SzPts val="990"/>
              <a:buNone/>
            </a:pPr>
            <a:r>
              <a:rPr lang="en" sz="1920">
                <a:solidFill>
                  <a:schemeClr val="lt1"/>
                </a:solidFill>
              </a:rPr>
              <a:t>Knewton Study</a:t>
            </a:r>
            <a:endParaRPr sz="1920">
              <a:solidFill>
                <a:schemeClr val="lt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73" name="Shape 73"/>
        <p:cNvGrpSpPr/>
        <p:nvPr/>
      </p:nvGrpSpPr>
      <p:grpSpPr>
        <a:xfrm>
          <a:off x="0" y="0"/>
          <a:ext cx="0" cy="0"/>
          <a:chOff x="0" y="0"/>
          <a:chExt cx="0" cy="0"/>
        </a:xfrm>
      </p:grpSpPr>
      <p:sp>
        <p:nvSpPr>
          <p:cNvPr id="74" name="Google Shape;74;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75" name="Google Shape;75;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76" name="Google Shape;76;p16"/>
          <p:cNvPicPr preferRelativeResize="0"/>
          <p:nvPr/>
        </p:nvPicPr>
        <p:blipFill>
          <a:blip r:embed="rId3">
            <a:alphaModFix/>
          </a:blip>
          <a:stretch>
            <a:fillRect/>
          </a:stretch>
        </p:blipFill>
        <p:spPr>
          <a:xfrm>
            <a:off x="223838" y="1281800"/>
            <a:ext cx="4438650" cy="2762250"/>
          </a:xfrm>
          <a:prstGeom prst="rect">
            <a:avLst/>
          </a:prstGeom>
          <a:noFill/>
          <a:ln>
            <a:noFill/>
          </a:ln>
        </p:spPr>
      </p:pic>
      <p:pic>
        <p:nvPicPr>
          <p:cNvPr id="77" name="Google Shape;77;p16"/>
          <p:cNvPicPr preferRelativeResize="0"/>
          <p:nvPr/>
        </p:nvPicPr>
        <p:blipFill>
          <a:blip r:embed="rId4">
            <a:alphaModFix/>
          </a:blip>
          <a:stretch>
            <a:fillRect/>
          </a:stretch>
        </p:blipFill>
        <p:spPr>
          <a:xfrm>
            <a:off x="5110163" y="1152475"/>
            <a:ext cx="3810000" cy="3181350"/>
          </a:xfrm>
          <a:prstGeom prst="rect">
            <a:avLst/>
          </a:prstGeom>
          <a:noFill/>
          <a:ln>
            <a:noFill/>
          </a:ln>
        </p:spPr>
      </p:pic>
      <p:sp>
        <p:nvSpPr>
          <p:cNvPr id="78" name="Google Shape;78;p16"/>
          <p:cNvSpPr txBox="1"/>
          <p:nvPr/>
        </p:nvSpPr>
        <p:spPr>
          <a:xfrm>
            <a:off x="217075" y="346625"/>
            <a:ext cx="5320200" cy="769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900">
                <a:solidFill>
                  <a:schemeClr val="lt1"/>
                </a:solidFill>
              </a:rPr>
              <a:t>The Impact of AI-Driven Personalization on Learners' Performance Study</a:t>
            </a:r>
            <a:endParaRPr sz="1900">
              <a:solidFill>
                <a:schemeClr val="lt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82" name="Shape 82"/>
        <p:cNvGrpSpPr/>
        <p:nvPr/>
      </p:nvGrpSpPr>
      <p:grpSpPr>
        <a:xfrm>
          <a:off x="0" y="0"/>
          <a:ext cx="0" cy="0"/>
          <a:chOff x="0" y="0"/>
          <a:chExt cx="0" cy="0"/>
        </a:xfrm>
      </p:grpSpPr>
      <p:sp>
        <p:nvSpPr>
          <p:cNvPr id="83" name="Google Shape;83;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chemeClr val="lt1"/>
                </a:solidFill>
              </a:rPr>
              <a:t>Precise empirical relationship</a:t>
            </a:r>
            <a:endParaRPr b="1">
              <a:solidFill>
                <a:schemeClr val="lt1"/>
              </a:solidFill>
            </a:endParaRPr>
          </a:p>
        </p:txBody>
      </p:sp>
      <p:sp>
        <p:nvSpPr>
          <p:cNvPr id="84" name="Google Shape;84;p17"/>
          <p:cNvSpPr txBox="1"/>
          <p:nvPr>
            <p:ph idx="1" type="body"/>
          </p:nvPr>
        </p:nvSpPr>
        <p:spPr>
          <a:xfrm>
            <a:off x="311700" y="1140975"/>
            <a:ext cx="8520600" cy="3416400"/>
          </a:xfrm>
          <a:prstGeom prst="rect">
            <a:avLst/>
          </a:prstGeom>
        </p:spPr>
        <p:txBody>
          <a:bodyPr anchorCtr="0" anchor="t" bIns="91425" lIns="91425" spcFirstLastPara="1" rIns="91425" wrap="square" tIns="91425">
            <a:normAutofit/>
          </a:bodyPr>
          <a:lstStyle/>
          <a:p>
            <a:pPr indent="0" lvl="0" marL="0" rtl="0" algn="l">
              <a:lnSpc>
                <a:spcPct val="100000"/>
              </a:lnSpc>
              <a:spcBef>
                <a:spcPts val="0"/>
              </a:spcBef>
              <a:spcAft>
                <a:spcPts val="0"/>
              </a:spcAft>
              <a:buClr>
                <a:schemeClr val="dk1"/>
              </a:buClr>
              <a:buSzPts val="1100"/>
              <a:buFont typeface="Arial"/>
              <a:buNone/>
            </a:pPr>
            <a:r>
              <a:rPr lang="en" sz="2100">
                <a:solidFill>
                  <a:schemeClr val="lt1"/>
                </a:solidFill>
                <a:latin typeface="Times New Roman"/>
                <a:ea typeface="Times New Roman"/>
                <a:cs typeface="Times New Roman"/>
                <a:sym typeface="Times New Roman"/>
              </a:rPr>
              <a:t>Regression Model:</a:t>
            </a:r>
            <a:endParaRPr sz="2100">
              <a:solidFill>
                <a:schemeClr val="lt1"/>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2100">
              <a:solidFill>
                <a:schemeClr val="lt1"/>
              </a:solidFill>
              <a:latin typeface="Times New Roman"/>
              <a:ea typeface="Times New Roman"/>
              <a:cs typeface="Times New Roman"/>
              <a:sym typeface="Times New Roman"/>
            </a:endParaRPr>
          </a:p>
          <a:p>
            <a:pPr indent="0" lvl="0" marL="457200" rtl="0" algn="l">
              <a:lnSpc>
                <a:spcPct val="100000"/>
              </a:lnSpc>
              <a:spcBef>
                <a:spcPts val="0"/>
              </a:spcBef>
              <a:spcAft>
                <a:spcPts val="0"/>
              </a:spcAft>
              <a:buNone/>
            </a:pPr>
            <a:r>
              <a:t/>
            </a:r>
            <a:endParaRPr sz="2100">
              <a:solidFill>
                <a:schemeClr val="lt1"/>
              </a:solidFill>
              <a:latin typeface="Times New Roman"/>
              <a:ea typeface="Times New Roman"/>
              <a:cs typeface="Times New Roman"/>
              <a:sym typeface="Times New Roman"/>
            </a:endParaRPr>
          </a:p>
          <a:p>
            <a:pPr indent="0" lvl="0" marL="457200" rtl="0" algn="l">
              <a:lnSpc>
                <a:spcPct val="100000"/>
              </a:lnSpc>
              <a:spcBef>
                <a:spcPts val="0"/>
              </a:spcBef>
              <a:spcAft>
                <a:spcPts val="0"/>
              </a:spcAft>
              <a:buNone/>
            </a:pPr>
            <a:r>
              <a:t/>
            </a:r>
            <a:endParaRPr sz="2100">
              <a:solidFill>
                <a:schemeClr val="lt1"/>
              </a:solidFill>
              <a:latin typeface="Times New Roman"/>
              <a:ea typeface="Times New Roman"/>
              <a:cs typeface="Times New Roman"/>
              <a:sym typeface="Times New Roman"/>
            </a:endParaRPr>
          </a:p>
          <a:p>
            <a:pPr indent="-304800" lvl="0" marL="457200" rtl="0" algn="l">
              <a:lnSpc>
                <a:spcPct val="100000"/>
              </a:lnSpc>
              <a:spcBef>
                <a:spcPts val="0"/>
              </a:spcBef>
              <a:spcAft>
                <a:spcPts val="0"/>
              </a:spcAft>
              <a:buClr>
                <a:schemeClr val="lt1"/>
              </a:buClr>
              <a:buSzPts val="1200"/>
              <a:buFont typeface="Times New Roman"/>
              <a:buChar char="●"/>
            </a:pPr>
            <a:r>
              <a:rPr lang="en" sz="2100">
                <a:solidFill>
                  <a:schemeClr val="lt1"/>
                </a:solidFill>
                <a:latin typeface="Times New Roman"/>
                <a:ea typeface="Times New Roman"/>
                <a:cs typeface="Times New Roman"/>
                <a:sym typeface="Times New Roman"/>
              </a:rPr>
              <a:t>TScores = 𝛽₀ + </a:t>
            </a:r>
            <a:r>
              <a:rPr lang="en" sz="2100">
                <a:solidFill>
                  <a:schemeClr val="lt1"/>
                </a:solidFill>
                <a:latin typeface="Times New Roman"/>
                <a:ea typeface="Times New Roman"/>
                <a:cs typeface="Times New Roman"/>
                <a:sym typeface="Times New Roman"/>
              </a:rPr>
              <a:t>𝛽₁</a:t>
            </a:r>
            <a:r>
              <a:rPr lang="en" sz="2100">
                <a:solidFill>
                  <a:schemeClr val="lt1"/>
                </a:solidFill>
                <a:latin typeface="Times New Roman"/>
                <a:ea typeface="Times New Roman"/>
                <a:cs typeface="Times New Roman"/>
                <a:sym typeface="Times New Roman"/>
              </a:rPr>
              <a:t>AI + </a:t>
            </a:r>
            <a:r>
              <a:rPr lang="en" sz="2100">
                <a:solidFill>
                  <a:schemeClr val="lt1"/>
                </a:solidFill>
                <a:latin typeface="Times New Roman"/>
                <a:ea typeface="Times New Roman"/>
                <a:cs typeface="Times New Roman"/>
                <a:sym typeface="Times New Roman"/>
              </a:rPr>
              <a:t>𝛽₂</a:t>
            </a:r>
            <a:r>
              <a:rPr lang="en" sz="2100">
                <a:solidFill>
                  <a:schemeClr val="lt1"/>
                </a:solidFill>
                <a:latin typeface="Times New Roman"/>
                <a:ea typeface="Times New Roman"/>
                <a:cs typeface="Times New Roman"/>
                <a:sym typeface="Times New Roman"/>
              </a:rPr>
              <a:t>StudyHrs + </a:t>
            </a:r>
            <a:r>
              <a:rPr lang="en" sz="2100">
                <a:solidFill>
                  <a:schemeClr val="lt1"/>
                </a:solidFill>
                <a:latin typeface="Times New Roman"/>
                <a:ea typeface="Times New Roman"/>
                <a:cs typeface="Times New Roman"/>
                <a:sym typeface="Times New Roman"/>
              </a:rPr>
              <a:t>𝛽₃</a:t>
            </a:r>
            <a:r>
              <a:rPr lang="en" sz="2100">
                <a:solidFill>
                  <a:schemeClr val="lt1"/>
                </a:solidFill>
                <a:latin typeface="Times New Roman"/>
                <a:ea typeface="Times New Roman"/>
                <a:cs typeface="Times New Roman"/>
                <a:sym typeface="Times New Roman"/>
              </a:rPr>
              <a:t>(StudyHrs)∙(AI) + u</a:t>
            </a:r>
            <a:endParaRPr sz="2100">
              <a:solidFill>
                <a:schemeClr val="lt1"/>
              </a:solidFill>
              <a:latin typeface="Times New Roman"/>
              <a:ea typeface="Times New Roman"/>
              <a:cs typeface="Times New Roman"/>
              <a:sym typeface="Times New Roman"/>
            </a:endParaRPr>
          </a:p>
          <a:p>
            <a:pPr indent="0" lvl="0" marL="0" rtl="0" algn="ctr">
              <a:lnSpc>
                <a:spcPct val="100000"/>
              </a:lnSpc>
              <a:spcBef>
                <a:spcPts val="0"/>
              </a:spcBef>
              <a:spcAft>
                <a:spcPts val="0"/>
              </a:spcAft>
              <a:buClr>
                <a:schemeClr val="dk1"/>
              </a:buClr>
              <a:buSzPts val="1100"/>
              <a:buFont typeface="Arial"/>
              <a:buNone/>
            </a:pPr>
            <a:r>
              <a:t/>
            </a:r>
            <a:endParaRPr sz="2100">
              <a:solidFill>
                <a:schemeClr val="lt1"/>
              </a:solidFill>
              <a:latin typeface="Times New Roman"/>
              <a:ea typeface="Times New Roman"/>
              <a:cs typeface="Times New Roman"/>
              <a:sym typeface="Times New Roman"/>
            </a:endParaRPr>
          </a:p>
          <a:p>
            <a:pPr indent="0" lvl="0" marL="0" rtl="0" algn="l">
              <a:spcBef>
                <a:spcPts val="0"/>
              </a:spcBef>
              <a:spcAft>
                <a:spcPts val="1200"/>
              </a:spcAft>
              <a:buNone/>
            </a:pPr>
            <a:r>
              <a:t/>
            </a:r>
            <a:endParaRPr>
              <a:solidFill>
                <a:schemeClr val="lt1"/>
              </a:solidFill>
              <a:latin typeface="Times New Roman"/>
              <a:ea typeface="Times New Roman"/>
              <a:cs typeface="Times New Roman"/>
              <a:sym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88" name="Shape 88"/>
        <p:cNvGrpSpPr/>
        <p:nvPr/>
      </p:nvGrpSpPr>
      <p:grpSpPr>
        <a:xfrm>
          <a:off x="0" y="0"/>
          <a:ext cx="0" cy="0"/>
          <a:chOff x="0" y="0"/>
          <a:chExt cx="0" cy="0"/>
        </a:xfrm>
      </p:grpSpPr>
      <p:sp>
        <p:nvSpPr>
          <p:cNvPr id="89" name="Google Shape;89;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chemeClr val="lt1"/>
                </a:solidFill>
              </a:rPr>
              <a:t>E</a:t>
            </a:r>
            <a:r>
              <a:rPr b="1" lang="en">
                <a:solidFill>
                  <a:schemeClr val="lt1"/>
                </a:solidFill>
              </a:rPr>
              <a:t>stimation </a:t>
            </a:r>
            <a:r>
              <a:rPr b="1" lang="en">
                <a:solidFill>
                  <a:schemeClr val="lt1"/>
                </a:solidFill>
              </a:rPr>
              <a:t>approach</a:t>
            </a:r>
            <a:endParaRPr b="1">
              <a:solidFill>
                <a:schemeClr val="lt1"/>
              </a:solidFill>
            </a:endParaRPr>
          </a:p>
        </p:txBody>
      </p:sp>
      <p:sp>
        <p:nvSpPr>
          <p:cNvPr id="90" name="Google Shape;90;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342900" lvl="0" marL="457200" rtl="0" algn="l">
              <a:spcBef>
                <a:spcPts val="0"/>
              </a:spcBef>
              <a:spcAft>
                <a:spcPts val="0"/>
              </a:spcAft>
              <a:buClr>
                <a:schemeClr val="lt1"/>
              </a:buClr>
              <a:buSzPts val="1800"/>
              <a:buChar char="●"/>
            </a:pPr>
            <a:r>
              <a:rPr lang="en">
                <a:solidFill>
                  <a:schemeClr val="lt1"/>
                </a:solidFill>
              </a:rPr>
              <a:t>MLR</a:t>
            </a:r>
            <a:endParaRPr>
              <a:solidFill>
                <a:schemeClr val="lt1"/>
              </a:solidFill>
            </a:endParaRPr>
          </a:p>
          <a:p>
            <a:pPr indent="-342900" lvl="0" marL="457200" rtl="0" algn="l">
              <a:spcBef>
                <a:spcPts val="0"/>
              </a:spcBef>
              <a:spcAft>
                <a:spcPts val="0"/>
              </a:spcAft>
              <a:buClr>
                <a:schemeClr val="lt1"/>
              </a:buClr>
              <a:buSzPts val="1800"/>
              <a:buChar char="●"/>
            </a:pPr>
            <a:r>
              <a:rPr lang="en">
                <a:solidFill>
                  <a:schemeClr val="lt1"/>
                </a:solidFill>
              </a:rPr>
              <a:t>OLS/MLE</a:t>
            </a:r>
            <a:endParaRPr>
              <a:solidFill>
                <a:schemeClr val="lt1"/>
              </a:solidFill>
            </a:endParaRPr>
          </a:p>
          <a:p>
            <a:pPr indent="-342900" lvl="0" marL="457200" rtl="0" algn="l">
              <a:spcBef>
                <a:spcPts val="0"/>
              </a:spcBef>
              <a:spcAft>
                <a:spcPts val="0"/>
              </a:spcAft>
              <a:buClr>
                <a:schemeClr val="lt1"/>
              </a:buClr>
              <a:buSzPts val="1800"/>
              <a:buChar char="●"/>
            </a:pPr>
            <a:r>
              <a:rPr lang="en" sz="2100">
                <a:solidFill>
                  <a:schemeClr val="lt1"/>
                </a:solidFill>
                <a:latin typeface="Times New Roman"/>
                <a:ea typeface="Times New Roman"/>
                <a:cs typeface="Times New Roman"/>
                <a:sym typeface="Times New Roman"/>
              </a:rPr>
              <a:t>E(TScores | AI, Shrs) =  𝛽₀ + 𝛽₁AI + 𝛽₂StudyHrs + 𝛽₃(StudyHrs)∙(AI) + u</a:t>
            </a:r>
            <a:endParaRPr>
              <a:solidFill>
                <a:schemeClr val="lt1"/>
              </a:solidFill>
            </a:endParaRPr>
          </a:p>
          <a:p>
            <a:pPr indent="457200" lvl="0" marL="0" rtl="0" algn="l">
              <a:spcBef>
                <a:spcPts val="1200"/>
              </a:spcBef>
              <a:spcAft>
                <a:spcPts val="0"/>
              </a:spcAft>
              <a:buNone/>
            </a:pPr>
            <a:r>
              <a:rPr lang="en">
                <a:solidFill>
                  <a:schemeClr val="lt1"/>
                </a:solidFill>
                <a:latin typeface="Times New Roman"/>
                <a:ea typeface="Times New Roman"/>
                <a:cs typeface="Times New Roman"/>
                <a:sym typeface="Times New Roman"/>
              </a:rPr>
              <a:t>AI = 0 				𝛽₀ + 𝛽₂StudyHrs</a:t>
            </a:r>
            <a:endParaRPr>
              <a:solidFill>
                <a:schemeClr val="lt1"/>
              </a:solidFill>
              <a:latin typeface="Times New Roman"/>
              <a:ea typeface="Times New Roman"/>
              <a:cs typeface="Times New Roman"/>
              <a:sym typeface="Times New Roman"/>
            </a:endParaRPr>
          </a:p>
          <a:p>
            <a:pPr indent="0" lvl="0" marL="0" rtl="0" algn="l">
              <a:spcBef>
                <a:spcPts val="1200"/>
              </a:spcBef>
              <a:spcAft>
                <a:spcPts val="0"/>
              </a:spcAft>
              <a:buNone/>
            </a:pPr>
            <a:r>
              <a:rPr lang="en">
                <a:solidFill>
                  <a:schemeClr val="lt1"/>
                </a:solidFill>
                <a:latin typeface="Times New Roman"/>
                <a:ea typeface="Times New Roman"/>
                <a:cs typeface="Times New Roman"/>
                <a:sym typeface="Times New Roman"/>
              </a:rPr>
              <a:t>	AI = 1 				𝛽₀  + 𝛽₁ + (𝛽₂ + 𝛽₃)StudyHrs</a:t>
            </a:r>
            <a:endParaRPr>
              <a:solidFill>
                <a:schemeClr val="lt1"/>
              </a:solidFill>
              <a:latin typeface="Times New Roman"/>
              <a:ea typeface="Times New Roman"/>
              <a:cs typeface="Times New Roman"/>
              <a:sym typeface="Times New Roman"/>
            </a:endParaRPr>
          </a:p>
          <a:p>
            <a:pPr indent="0" lvl="0" marL="0" rtl="0" algn="l">
              <a:spcBef>
                <a:spcPts val="1200"/>
              </a:spcBef>
              <a:spcAft>
                <a:spcPts val="0"/>
              </a:spcAft>
              <a:buNone/>
            </a:pPr>
            <a:r>
              <a:rPr lang="en">
                <a:solidFill>
                  <a:schemeClr val="lt1"/>
                </a:solidFill>
                <a:latin typeface="Times New Roman"/>
                <a:ea typeface="Times New Roman"/>
                <a:cs typeface="Times New Roman"/>
                <a:sym typeface="Times New Roman"/>
              </a:rPr>
              <a:t>							∆⁡Tscores /∆AI = 𝛽₁ + 𝛽₃ StudyHrs</a:t>
            </a:r>
            <a:endParaRPr>
              <a:solidFill>
                <a:schemeClr val="lt1"/>
              </a:solidFill>
              <a:latin typeface="Times New Roman"/>
              <a:ea typeface="Times New Roman"/>
              <a:cs typeface="Times New Roman"/>
              <a:sym typeface="Times New Roman"/>
            </a:endParaRPr>
          </a:p>
          <a:p>
            <a:pPr indent="0" lvl="0" marL="0" rtl="0" algn="l">
              <a:spcBef>
                <a:spcPts val="1200"/>
              </a:spcBef>
              <a:spcAft>
                <a:spcPts val="0"/>
              </a:spcAft>
              <a:buNone/>
            </a:pPr>
            <a:r>
              <a:t/>
            </a:r>
            <a:endParaRPr>
              <a:solidFill>
                <a:schemeClr val="lt1"/>
              </a:solidFill>
              <a:latin typeface="Times New Roman"/>
              <a:ea typeface="Times New Roman"/>
              <a:cs typeface="Times New Roman"/>
              <a:sym typeface="Times New Roman"/>
            </a:endParaRPr>
          </a:p>
          <a:p>
            <a:pPr indent="0" lvl="0" marL="0" rtl="0" algn="l">
              <a:spcBef>
                <a:spcPts val="1200"/>
              </a:spcBef>
              <a:spcAft>
                <a:spcPts val="1200"/>
              </a:spcAft>
              <a:buNone/>
            </a:pPr>
            <a:r>
              <a:rPr lang="en">
                <a:solidFill>
                  <a:schemeClr val="lt1"/>
                </a:solidFill>
                <a:latin typeface="Times New Roman"/>
                <a:ea typeface="Times New Roman"/>
                <a:cs typeface="Times New Roman"/>
                <a:sym typeface="Times New Roman"/>
              </a:rPr>
              <a:t>	</a:t>
            </a:r>
            <a:endParaRPr>
              <a:solidFill>
                <a:schemeClr val="lt1"/>
              </a:solidFill>
              <a:latin typeface="Times New Roman"/>
              <a:ea typeface="Times New Roman"/>
              <a:cs typeface="Times New Roman"/>
              <a:sym typeface="Times New Roman"/>
            </a:endParaRPr>
          </a:p>
        </p:txBody>
      </p:sp>
      <p:cxnSp>
        <p:nvCxnSpPr>
          <p:cNvPr id="91" name="Google Shape;91;p18"/>
          <p:cNvCxnSpPr/>
          <p:nvPr/>
        </p:nvCxnSpPr>
        <p:spPr>
          <a:xfrm>
            <a:off x="1916400" y="2571750"/>
            <a:ext cx="704700" cy="0"/>
          </a:xfrm>
          <a:prstGeom prst="straightConnector1">
            <a:avLst/>
          </a:prstGeom>
          <a:noFill/>
          <a:ln cap="flat" cmpd="sng" w="9525">
            <a:solidFill>
              <a:srgbClr val="00FFFF"/>
            </a:solidFill>
            <a:prstDash val="solid"/>
            <a:round/>
            <a:headEnd len="med" w="med" type="none"/>
            <a:tailEnd len="med" w="med" type="triangle"/>
          </a:ln>
        </p:spPr>
      </p:cxnSp>
      <p:cxnSp>
        <p:nvCxnSpPr>
          <p:cNvPr id="92" name="Google Shape;92;p18"/>
          <p:cNvCxnSpPr/>
          <p:nvPr/>
        </p:nvCxnSpPr>
        <p:spPr>
          <a:xfrm>
            <a:off x="1916400" y="2994525"/>
            <a:ext cx="704700" cy="0"/>
          </a:xfrm>
          <a:prstGeom prst="straightConnector1">
            <a:avLst/>
          </a:prstGeom>
          <a:noFill/>
          <a:ln cap="flat" cmpd="sng" w="9525">
            <a:solidFill>
              <a:srgbClr val="00FFFF"/>
            </a:solidFill>
            <a:prstDash val="solid"/>
            <a:round/>
            <a:headEnd len="med" w="med" type="none"/>
            <a:tailEnd len="med" w="med" type="triangle"/>
          </a:ln>
        </p:spPr>
      </p:cxnSp>
      <p:pic>
        <p:nvPicPr>
          <p:cNvPr id="93" name="Google Shape;93;p18"/>
          <p:cNvPicPr preferRelativeResize="0"/>
          <p:nvPr/>
        </p:nvPicPr>
        <p:blipFill>
          <a:blip r:embed="rId3">
            <a:alphaModFix/>
          </a:blip>
          <a:stretch>
            <a:fillRect/>
          </a:stretch>
        </p:blipFill>
        <p:spPr>
          <a:xfrm>
            <a:off x="6428825" y="3616227"/>
            <a:ext cx="2715174" cy="1527275"/>
          </a:xfrm>
          <a:prstGeom prst="rect">
            <a:avLst/>
          </a:prstGeom>
          <a:noFill/>
          <a:ln>
            <a:noFill/>
          </a:ln>
        </p:spPr>
      </p:pic>
      <p:cxnSp>
        <p:nvCxnSpPr>
          <p:cNvPr id="94" name="Google Shape;94;p18"/>
          <p:cNvCxnSpPr/>
          <p:nvPr/>
        </p:nvCxnSpPr>
        <p:spPr>
          <a:xfrm>
            <a:off x="3126650" y="3052475"/>
            <a:ext cx="429000" cy="362100"/>
          </a:xfrm>
          <a:prstGeom prst="curvedConnector3">
            <a:avLst>
              <a:gd fmla="val -6253" name="adj1"/>
            </a:avLst>
          </a:prstGeom>
          <a:noFill/>
          <a:ln cap="flat" cmpd="sng" w="9525">
            <a:solidFill>
              <a:srgbClr val="00FFFF"/>
            </a:solidFill>
            <a:prstDash val="solid"/>
            <a:round/>
            <a:headEnd len="med" w="med" type="none"/>
            <a:tailEnd len="med" w="med" type="none"/>
          </a:ln>
          <a:effectLst>
            <a:outerShdw blurRad="57150" rotWithShape="0" algn="bl" dir="5400000" dist="19050">
              <a:srgbClr val="000000">
                <a:alpha val="50000"/>
              </a:srgbClr>
            </a:outerShdw>
          </a:effectLst>
        </p:spPr>
      </p:cxn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98" name="Shape 98"/>
        <p:cNvGrpSpPr/>
        <p:nvPr/>
      </p:nvGrpSpPr>
      <p:grpSpPr>
        <a:xfrm>
          <a:off x="0" y="0"/>
          <a:ext cx="0" cy="0"/>
          <a:chOff x="0" y="0"/>
          <a:chExt cx="0" cy="0"/>
        </a:xfrm>
      </p:grpSpPr>
      <p:sp>
        <p:nvSpPr>
          <p:cNvPr id="99" name="Google Shape;99;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chemeClr val="lt1"/>
                </a:solidFill>
              </a:rPr>
              <a:t>Sources</a:t>
            </a:r>
            <a:endParaRPr>
              <a:solidFill>
                <a:schemeClr val="lt1"/>
              </a:solidFill>
            </a:endParaRPr>
          </a:p>
        </p:txBody>
      </p:sp>
      <p:sp>
        <p:nvSpPr>
          <p:cNvPr id="100" name="Google Shape;100;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solidFill>
                  <a:schemeClr val="accent5"/>
                </a:solidFill>
              </a:rPr>
              <a:t>ACT. (2023, December 13). Half of high school students already use AI tools. https://leadershipblog.act.org/2023/12/students-ai-research.html#:~:text=Key%20findings%3A,they%20had%20used%20AI%20tools. </a:t>
            </a:r>
            <a:endParaRPr sz="1400">
              <a:solidFill>
                <a:schemeClr val="accent5"/>
              </a:solidFill>
            </a:endParaRPr>
          </a:p>
          <a:p>
            <a:pPr indent="0" lvl="0" marL="0" rtl="0" algn="l">
              <a:spcBef>
                <a:spcPts val="1200"/>
              </a:spcBef>
              <a:spcAft>
                <a:spcPts val="0"/>
              </a:spcAft>
              <a:buNone/>
            </a:pPr>
            <a:r>
              <a:rPr lang="en" sz="1400">
                <a:solidFill>
                  <a:schemeClr val="accent5"/>
                </a:solidFill>
              </a:rPr>
              <a:t>Mmd. (2021, April 19). Knewton personalizes learning with the power of ai. Digital Innovation and Transformation. https://d3.harvard.edu/platform-digit/submission/knewton-personalizes-learning-with-the-power-of-ai/ </a:t>
            </a:r>
            <a:endParaRPr sz="1400">
              <a:solidFill>
                <a:schemeClr val="accent5"/>
              </a:solidFill>
            </a:endParaRPr>
          </a:p>
          <a:p>
            <a:pPr indent="0" lvl="0" marL="0" rtl="0" algn="l">
              <a:spcBef>
                <a:spcPts val="1200"/>
              </a:spcBef>
              <a:spcAft>
                <a:spcPts val="0"/>
              </a:spcAft>
              <a:buNone/>
            </a:pPr>
            <a:r>
              <a:rPr lang="en" sz="1400">
                <a:solidFill>
                  <a:schemeClr val="accent5"/>
                </a:solidFill>
              </a:rPr>
              <a:t>Das, Amit &amp; Malaviya, Sanjeev &amp; Singh, Manpreet. (2023). The impact of AI-Driven personalization on learners' Performance. International Journal of Computer Sciences and Engineering. 11. 15-22. 10.26438/ijcse/v11i8.1522. </a:t>
            </a:r>
            <a:endParaRPr sz="1400">
              <a:solidFill>
                <a:schemeClr val="accent5"/>
              </a:solidFill>
            </a:endParaRPr>
          </a:p>
          <a:p>
            <a:pPr indent="0" lvl="0" marL="0" rtl="0" algn="l">
              <a:spcBef>
                <a:spcPts val="1200"/>
              </a:spcBef>
              <a:spcAft>
                <a:spcPts val="1200"/>
              </a:spcAft>
              <a:buNone/>
            </a:pPr>
            <a:r>
              <a:rPr lang="en" sz="1400">
                <a:solidFill>
                  <a:schemeClr val="accent5"/>
                </a:solidFill>
              </a:rPr>
              <a:t>56% of college students have used AI on assignments or exams: BestColleges. BestColleges. (2023, November 22). https://www.bestcolleges.com/research/most-college-students-have-used-ai-survey/ </a:t>
            </a:r>
            <a:endParaRPr sz="14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