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Economica"/>
      <p:regular r:id="rId19"/>
      <p:bold r:id="rId20"/>
      <p:italic r:id="rId21"/>
      <p:boldItalic r:id="rId22"/>
    </p:embeddedFont>
    <p:embeddedFont>
      <p:font typeface="Roboto"/>
      <p:regular r:id="rId23"/>
      <p:bold r:id="rId24"/>
      <p:italic r:id="rId25"/>
      <p:boldItalic r:id="rId26"/>
    </p:embeddedFont>
    <p:embeddedFont>
      <p:font typeface="Open Sa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Economica-bold.fntdata"/><Relationship Id="rId22" Type="http://schemas.openxmlformats.org/officeDocument/2006/relationships/font" Target="fonts/Economica-boldItalic.fntdata"/><Relationship Id="rId21" Type="http://schemas.openxmlformats.org/officeDocument/2006/relationships/font" Target="fonts/Economica-italic.fntdata"/><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OpenSans-bold.fntdata"/><Relationship Id="rId27" Type="http://schemas.openxmlformats.org/officeDocument/2006/relationships/font" Target="fonts/OpenSans-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Open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Economica-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bd0faf545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bd0faf545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bbc365784c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bbc365784c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bbc365784c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bbc365784c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bbc365784c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bbc365784c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bd668fdd44_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bd668fdd44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bbc365784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bbc365784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bbc365784c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bbc365784c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bbc365784c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bbc365784c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rPr>
              <a:t>Before getting into the actual data to measure our hyp.</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The first data displays the trend of total fatalities per 100,000 population (solid line, left axis) from the year 1975 to 2004 in the United States.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bd40fc032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bd40fc032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The second data was the displays the 5-year frequencies of the adoption by the states since 1980 of two important types of alcohol control legislation laws BAC ( blood alcohol content) laws and ALR laws  (Administrative License Revocation)</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To read this graph, the shades areas are states who adopted ALR in that time frame. The cross hatch is BAC laws with .10 % amount of alcohol and the white is the .08 amount of alcohol.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Explain what the data lacked…</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seat belt, and speed limit laws mileage traveled (accounts for traffic intensity), unemployment rates, population age 14 -24</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bd40fc0321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bd40fc0321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rPr>
              <a:t>The main data has more indep variables. Included was fatality data which is data gathered from state employees who record the data, time, days, week, road conditions, age of the victim, vehicle speed. The data used fatalities per 100,000 population in 48 states. This data also a pooled time series.</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xNOTE:  </a:t>
            </a:r>
            <a:r>
              <a:rPr lang="en">
                <a:solidFill>
                  <a:schemeClr val="dk1"/>
                </a:solidFill>
              </a:rPr>
              <a:t>Fatalities in states </a:t>
            </a:r>
            <a:r>
              <a:rPr i="1" lang="en">
                <a:solidFill>
                  <a:schemeClr val="dk1"/>
                </a:solidFill>
              </a:rPr>
              <a:t>with </a:t>
            </a:r>
            <a:r>
              <a:rPr lang="en">
                <a:solidFill>
                  <a:schemeClr val="dk1"/>
                </a:solidFill>
              </a:rPr>
              <a:t>legislation </a:t>
            </a:r>
            <a:r>
              <a:rPr b="1" lang="en">
                <a:solidFill>
                  <a:schemeClr val="dk1"/>
                </a:solidFill>
              </a:rPr>
              <a:t>(the treatment group),</a:t>
            </a:r>
            <a:r>
              <a:rPr lang="en">
                <a:solidFill>
                  <a:schemeClr val="dk1"/>
                </a:solidFill>
              </a:rPr>
              <a:t> to those in contiguous states </a:t>
            </a:r>
            <a:r>
              <a:rPr i="1" lang="en">
                <a:solidFill>
                  <a:schemeClr val="dk1"/>
                </a:solidFill>
              </a:rPr>
              <a:t>without </a:t>
            </a:r>
            <a:r>
              <a:rPr lang="en">
                <a:solidFill>
                  <a:schemeClr val="dk1"/>
                </a:solidFill>
              </a:rPr>
              <a:t>legislation </a:t>
            </a:r>
            <a:r>
              <a:rPr b="1" lang="en">
                <a:solidFill>
                  <a:schemeClr val="dk1"/>
                </a:solidFill>
              </a:rPr>
              <a:t>(the control group)</a:t>
            </a:r>
            <a:r>
              <a:rPr lang="en">
                <a:solidFill>
                  <a:schemeClr val="dk1"/>
                </a:solidFill>
              </a:rPr>
              <a:t>.</a:t>
            </a:r>
            <a:endParaRPr sz="1200">
              <a:solidFill>
                <a:schemeClr val="dk1"/>
              </a:solidFill>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List independent variables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The independent variables included control legislation, BAC, ALR, GDL, seat belt, and speed limit laws. Other control variables were mileage traveled, unemployment rates, population age 14 -24 (this age bracket are twice as likely to be involved in a fatal accident). There were three tables used, one of them excluded the time series, and the everything from the year, weekend night accidents, and day time. </a:t>
            </a:r>
            <a:endParaRPr sz="12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bd40fc0321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bd40fc0321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bd40fc0321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bd40fc0321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bbc365784c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bbc365784c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rtl="0"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rtl="0"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rtl="0"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rtl="0"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rtl="0"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rtl="0"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rtl="0"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rtl="0"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lt2"/>
              </a:buClr>
              <a:buSzPts val="16000"/>
              <a:buNone/>
              <a:defRPr sz="16000">
                <a:solidFill>
                  <a:schemeClr val="lt2"/>
                </a:solidFill>
              </a:defRPr>
            </a:lvl1pPr>
            <a:lvl2pPr lvl="1" rtl="0" algn="ctr">
              <a:spcBef>
                <a:spcPts val="0"/>
              </a:spcBef>
              <a:spcAft>
                <a:spcPts val="0"/>
              </a:spcAft>
              <a:buClr>
                <a:schemeClr val="lt2"/>
              </a:buClr>
              <a:buSzPts val="16000"/>
              <a:buNone/>
              <a:defRPr sz="16000">
                <a:solidFill>
                  <a:schemeClr val="lt2"/>
                </a:solidFill>
              </a:defRPr>
            </a:lvl2pPr>
            <a:lvl3pPr lvl="2" rtl="0" algn="ctr">
              <a:spcBef>
                <a:spcPts val="0"/>
              </a:spcBef>
              <a:spcAft>
                <a:spcPts val="0"/>
              </a:spcAft>
              <a:buClr>
                <a:schemeClr val="lt2"/>
              </a:buClr>
              <a:buSzPts val="16000"/>
              <a:buNone/>
              <a:defRPr sz="16000">
                <a:solidFill>
                  <a:schemeClr val="lt2"/>
                </a:solidFill>
              </a:defRPr>
            </a:lvl3pPr>
            <a:lvl4pPr lvl="3" rtl="0" algn="ctr">
              <a:spcBef>
                <a:spcPts val="0"/>
              </a:spcBef>
              <a:spcAft>
                <a:spcPts val="0"/>
              </a:spcAft>
              <a:buClr>
                <a:schemeClr val="lt2"/>
              </a:buClr>
              <a:buSzPts val="16000"/>
              <a:buNone/>
              <a:defRPr sz="16000">
                <a:solidFill>
                  <a:schemeClr val="lt2"/>
                </a:solidFill>
              </a:defRPr>
            </a:lvl4pPr>
            <a:lvl5pPr lvl="4" rtl="0" algn="ctr">
              <a:spcBef>
                <a:spcPts val="0"/>
              </a:spcBef>
              <a:spcAft>
                <a:spcPts val="0"/>
              </a:spcAft>
              <a:buClr>
                <a:schemeClr val="lt2"/>
              </a:buClr>
              <a:buSzPts val="16000"/>
              <a:buNone/>
              <a:defRPr sz="16000">
                <a:solidFill>
                  <a:schemeClr val="lt2"/>
                </a:solidFill>
              </a:defRPr>
            </a:lvl5pPr>
            <a:lvl6pPr lvl="5" rtl="0" algn="ctr">
              <a:spcBef>
                <a:spcPts val="0"/>
              </a:spcBef>
              <a:spcAft>
                <a:spcPts val="0"/>
              </a:spcAft>
              <a:buClr>
                <a:schemeClr val="lt2"/>
              </a:buClr>
              <a:buSzPts val="16000"/>
              <a:buNone/>
              <a:defRPr sz="16000">
                <a:solidFill>
                  <a:schemeClr val="lt2"/>
                </a:solidFill>
              </a:defRPr>
            </a:lvl6pPr>
            <a:lvl7pPr lvl="6" rtl="0" algn="ctr">
              <a:spcBef>
                <a:spcPts val="0"/>
              </a:spcBef>
              <a:spcAft>
                <a:spcPts val="0"/>
              </a:spcAft>
              <a:buClr>
                <a:schemeClr val="lt2"/>
              </a:buClr>
              <a:buSzPts val="16000"/>
              <a:buNone/>
              <a:defRPr sz="16000">
                <a:solidFill>
                  <a:schemeClr val="lt2"/>
                </a:solidFill>
              </a:defRPr>
            </a:lvl7pPr>
            <a:lvl8pPr lvl="7" rtl="0" algn="ctr">
              <a:spcBef>
                <a:spcPts val="0"/>
              </a:spcBef>
              <a:spcAft>
                <a:spcPts val="0"/>
              </a:spcAft>
              <a:buClr>
                <a:schemeClr val="lt2"/>
              </a:buClr>
              <a:buSzPts val="16000"/>
              <a:buNone/>
              <a:defRPr sz="16000">
                <a:solidFill>
                  <a:schemeClr val="lt2"/>
                </a:solidFill>
              </a:defRPr>
            </a:lvl8pPr>
            <a:lvl9pPr lvl="8" rtl="0"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lt2"/>
              </a:buClr>
              <a:buSzPts val="4200"/>
              <a:buNone/>
              <a:defRPr>
                <a:solidFill>
                  <a:schemeClr val="lt2"/>
                </a:solidFill>
              </a:defRPr>
            </a:lvl1pPr>
            <a:lvl2pPr lvl="1" rtl="0" algn="ctr">
              <a:spcBef>
                <a:spcPts val="0"/>
              </a:spcBef>
              <a:spcAft>
                <a:spcPts val="0"/>
              </a:spcAft>
              <a:buClr>
                <a:schemeClr val="lt2"/>
              </a:buClr>
              <a:buSzPts val="4200"/>
              <a:buNone/>
              <a:defRPr>
                <a:solidFill>
                  <a:schemeClr val="lt2"/>
                </a:solidFill>
              </a:defRPr>
            </a:lvl2pPr>
            <a:lvl3pPr lvl="2" rtl="0" algn="ctr">
              <a:spcBef>
                <a:spcPts val="0"/>
              </a:spcBef>
              <a:spcAft>
                <a:spcPts val="0"/>
              </a:spcAft>
              <a:buClr>
                <a:schemeClr val="lt2"/>
              </a:buClr>
              <a:buSzPts val="4200"/>
              <a:buNone/>
              <a:defRPr>
                <a:solidFill>
                  <a:schemeClr val="lt2"/>
                </a:solidFill>
              </a:defRPr>
            </a:lvl3pPr>
            <a:lvl4pPr lvl="3" rtl="0" algn="ctr">
              <a:spcBef>
                <a:spcPts val="0"/>
              </a:spcBef>
              <a:spcAft>
                <a:spcPts val="0"/>
              </a:spcAft>
              <a:buClr>
                <a:schemeClr val="lt2"/>
              </a:buClr>
              <a:buSzPts val="4200"/>
              <a:buNone/>
              <a:defRPr>
                <a:solidFill>
                  <a:schemeClr val="lt2"/>
                </a:solidFill>
              </a:defRPr>
            </a:lvl4pPr>
            <a:lvl5pPr lvl="4" rtl="0" algn="ctr">
              <a:spcBef>
                <a:spcPts val="0"/>
              </a:spcBef>
              <a:spcAft>
                <a:spcPts val="0"/>
              </a:spcAft>
              <a:buClr>
                <a:schemeClr val="lt2"/>
              </a:buClr>
              <a:buSzPts val="4200"/>
              <a:buNone/>
              <a:defRPr>
                <a:solidFill>
                  <a:schemeClr val="lt2"/>
                </a:solidFill>
              </a:defRPr>
            </a:lvl5pPr>
            <a:lvl6pPr lvl="5" rtl="0" algn="ctr">
              <a:spcBef>
                <a:spcPts val="0"/>
              </a:spcBef>
              <a:spcAft>
                <a:spcPts val="0"/>
              </a:spcAft>
              <a:buClr>
                <a:schemeClr val="lt2"/>
              </a:buClr>
              <a:buSzPts val="4200"/>
              <a:buNone/>
              <a:defRPr>
                <a:solidFill>
                  <a:schemeClr val="lt2"/>
                </a:solidFill>
              </a:defRPr>
            </a:lvl6pPr>
            <a:lvl7pPr lvl="6" rtl="0" algn="ctr">
              <a:spcBef>
                <a:spcPts val="0"/>
              </a:spcBef>
              <a:spcAft>
                <a:spcPts val="0"/>
              </a:spcAft>
              <a:buClr>
                <a:schemeClr val="lt2"/>
              </a:buClr>
              <a:buSzPts val="4200"/>
              <a:buNone/>
              <a:defRPr>
                <a:solidFill>
                  <a:schemeClr val="lt2"/>
                </a:solidFill>
              </a:defRPr>
            </a:lvl7pPr>
            <a:lvl8pPr lvl="7" rtl="0" algn="ctr">
              <a:spcBef>
                <a:spcPts val="0"/>
              </a:spcBef>
              <a:spcAft>
                <a:spcPts val="0"/>
              </a:spcAft>
              <a:buClr>
                <a:schemeClr val="lt2"/>
              </a:buClr>
              <a:buSzPts val="4200"/>
              <a:buNone/>
              <a:defRPr>
                <a:solidFill>
                  <a:schemeClr val="lt2"/>
                </a:solidFill>
              </a:defRPr>
            </a:lvl8pPr>
            <a:lvl9pPr lvl="8" rtl="0"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rtl="0"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rtl="0"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rtl="0"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rtl="0"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rtl="0"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rtl="0"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rtl="0"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rtl="0"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1"/>
                </a:solidFill>
                <a:latin typeface="Economica"/>
                <a:ea typeface="Economica"/>
                <a:cs typeface="Economica"/>
                <a:sym typeface="Economica"/>
              </a:defRPr>
            </a:lvl1pPr>
            <a:lvl2pPr lvl="1" rtl="0" algn="r">
              <a:buNone/>
              <a:defRPr sz="1000">
                <a:solidFill>
                  <a:schemeClr val="dk1"/>
                </a:solidFill>
                <a:latin typeface="Economica"/>
                <a:ea typeface="Economica"/>
                <a:cs typeface="Economica"/>
                <a:sym typeface="Economica"/>
              </a:defRPr>
            </a:lvl2pPr>
            <a:lvl3pPr lvl="2" rtl="0" algn="r">
              <a:buNone/>
              <a:defRPr sz="1000">
                <a:solidFill>
                  <a:schemeClr val="dk1"/>
                </a:solidFill>
                <a:latin typeface="Economica"/>
                <a:ea typeface="Economica"/>
                <a:cs typeface="Economica"/>
                <a:sym typeface="Economica"/>
              </a:defRPr>
            </a:lvl3pPr>
            <a:lvl4pPr lvl="3" rtl="0" algn="r">
              <a:buNone/>
              <a:defRPr sz="1000">
                <a:solidFill>
                  <a:schemeClr val="dk1"/>
                </a:solidFill>
                <a:latin typeface="Economica"/>
                <a:ea typeface="Economica"/>
                <a:cs typeface="Economica"/>
                <a:sym typeface="Economica"/>
              </a:defRPr>
            </a:lvl4pPr>
            <a:lvl5pPr lvl="4" rtl="0" algn="r">
              <a:buNone/>
              <a:defRPr sz="1000">
                <a:solidFill>
                  <a:schemeClr val="dk1"/>
                </a:solidFill>
                <a:latin typeface="Economica"/>
                <a:ea typeface="Economica"/>
                <a:cs typeface="Economica"/>
                <a:sym typeface="Economica"/>
              </a:defRPr>
            </a:lvl5pPr>
            <a:lvl6pPr lvl="5" rtl="0" algn="r">
              <a:buNone/>
              <a:defRPr sz="1000">
                <a:solidFill>
                  <a:schemeClr val="dk1"/>
                </a:solidFill>
                <a:latin typeface="Economica"/>
                <a:ea typeface="Economica"/>
                <a:cs typeface="Economica"/>
                <a:sym typeface="Economica"/>
              </a:defRPr>
            </a:lvl6pPr>
            <a:lvl7pPr lvl="6" rtl="0" algn="r">
              <a:buNone/>
              <a:defRPr sz="1000">
                <a:solidFill>
                  <a:schemeClr val="dk1"/>
                </a:solidFill>
                <a:latin typeface="Economica"/>
                <a:ea typeface="Economica"/>
                <a:cs typeface="Economica"/>
                <a:sym typeface="Economica"/>
              </a:defRPr>
            </a:lvl7pPr>
            <a:lvl8pPr lvl="7" rtl="0" algn="r">
              <a:buNone/>
              <a:defRPr sz="1000">
                <a:solidFill>
                  <a:schemeClr val="dk1"/>
                </a:solidFill>
                <a:latin typeface="Economica"/>
                <a:ea typeface="Economica"/>
                <a:cs typeface="Economica"/>
                <a:sym typeface="Economica"/>
              </a:defRPr>
            </a:lvl8pPr>
            <a:lvl9pPr lvl="8" rtl="0"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61" name="Shape 61"/>
        <p:cNvGrpSpPr/>
        <p:nvPr/>
      </p:nvGrpSpPr>
      <p:grpSpPr>
        <a:xfrm>
          <a:off x="0" y="0"/>
          <a:ext cx="0" cy="0"/>
          <a:chOff x="0" y="0"/>
          <a:chExt cx="0" cy="0"/>
        </a:xfrm>
      </p:grpSpPr>
      <p:sp>
        <p:nvSpPr>
          <p:cNvPr id="62" name="Google Shape;62;p13"/>
          <p:cNvSpPr txBox="1"/>
          <p:nvPr/>
        </p:nvSpPr>
        <p:spPr>
          <a:xfrm>
            <a:off x="467900" y="719325"/>
            <a:ext cx="8355300" cy="2770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5600">
                <a:solidFill>
                  <a:srgbClr val="FFFFFF"/>
                </a:solidFill>
                <a:latin typeface="Economica"/>
                <a:ea typeface="Economica"/>
                <a:cs typeface="Economica"/>
                <a:sym typeface="Economica"/>
              </a:rPr>
              <a:t>DRUNK DRIVING LEGISLATION AND TRAFFIC FATALITIES: NEW</a:t>
            </a:r>
            <a:endParaRPr b="1" sz="5600">
              <a:solidFill>
                <a:srgbClr val="FFFFFF"/>
              </a:solidFill>
              <a:latin typeface="Economica"/>
              <a:ea typeface="Economica"/>
              <a:cs typeface="Economica"/>
              <a:sym typeface="Economica"/>
            </a:endParaRPr>
          </a:p>
          <a:p>
            <a:pPr indent="0" lvl="0" marL="0" rtl="0" algn="ctr">
              <a:spcBef>
                <a:spcPts val="0"/>
              </a:spcBef>
              <a:spcAft>
                <a:spcPts val="0"/>
              </a:spcAft>
              <a:buNone/>
            </a:pPr>
            <a:r>
              <a:rPr b="1" lang="en" sz="5600">
                <a:solidFill>
                  <a:srgbClr val="FFFFFF"/>
                </a:solidFill>
                <a:latin typeface="Economica"/>
                <a:ea typeface="Economica"/>
                <a:cs typeface="Economica"/>
                <a:sym typeface="Economica"/>
              </a:rPr>
              <a:t>EVIDENCE ON BAC 08 LAWS</a:t>
            </a:r>
            <a:endParaRPr b="1" sz="5600">
              <a:solidFill>
                <a:srgbClr val="FFFFFF"/>
              </a:solidFill>
              <a:latin typeface="Economica"/>
              <a:ea typeface="Economica"/>
              <a:cs typeface="Economica"/>
              <a:sym typeface="Economica"/>
            </a:endParaRPr>
          </a:p>
        </p:txBody>
      </p:sp>
      <p:sp>
        <p:nvSpPr>
          <p:cNvPr id="63" name="Google Shape;63;p13"/>
          <p:cNvSpPr txBox="1"/>
          <p:nvPr/>
        </p:nvSpPr>
        <p:spPr>
          <a:xfrm>
            <a:off x="2281350" y="3795850"/>
            <a:ext cx="45813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100">
                <a:solidFill>
                  <a:schemeClr val="lt1"/>
                </a:solidFill>
                <a:latin typeface="Economica"/>
                <a:ea typeface="Economica"/>
                <a:cs typeface="Economica"/>
                <a:sym typeface="Economica"/>
              </a:rPr>
              <a:t>Roland Grant, Alan Sonato, Giselle E. Gonzalez-Garcia, Tristen Williamson, </a:t>
            </a:r>
            <a:r>
              <a:rPr lang="en" sz="2100">
                <a:solidFill>
                  <a:schemeClr val="lt1"/>
                </a:solidFill>
                <a:latin typeface="Economica"/>
                <a:ea typeface="Economica"/>
                <a:cs typeface="Economica"/>
                <a:sym typeface="Economica"/>
              </a:rPr>
              <a:t>David</a:t>
            </a:r>
            <a:r>
              <a:rPr lang="en" sz="2100">
                <a:solidFill>
                  <a:schemeClr val="lt1"/>
                </a:solidFill>
                <a:latin typeface="Economica"/>
                <a:ea typeface="Economica"/>
                <a:cs typeface="Economica"/>
                <a:sym typeface="Economica"/>
              </a:rPr>
              <a:t> Hernandez</a:t>
            </a:r>
            <a:endParaRPr sz="2100">
              <a:solidFill>
                <a:schemeClr val="lt1"/>
              </a:solidFill>
              <a:latin typeface="Economica"/>
              <a:ea typeface="Economica"/>
              <a:cs typeface="Economica"/>
              <a:sym typeface="Economica"/>
            </a:endParaRPr>
          </a:p>
        </p:txBody>
      </p:sp>
      <p:cxnSp>
        <p:nvCxnSpPr>
          <p:cNvPr id="64" name="Google Shape;64;p13"/>
          <p:cNvCxnSpPr/>
          <p:nvPr/>
        </p:nvCxnSpPr>
        <p:spPr>
          <a:xfrm flipH="1" rot="10800000">
            <a:off x="0" y="-85875"/>
            <a:ext cx="4093200" cy="719400"/>
          </a:xfrm>
          <a:prstGeom prst="straightConnector1">
            <a:avLst/>
          </a:prstGeom>
          <a:noFill/>
          <a:ln cap="flat" cmpd="sng" w="76200">
            <a:solidFill>
              <a:srgbClr val="FFFF00"/>
            </a:solidFill>
            <a:prstDash val="dash"/>
            <a:round/>
            <a:headEnd len="med" w="med" type="none"/>
            <a:tailEnd len="med" w="med" type="none"/>
          </a:ln>
        </p:spPr>
      </p:cxnSp>
      <p:pic>
        <p:nvPicPr>
          <p:cNvPr id="65" name="Google Shape;65;p13"/>
          <p:cNvPicPr preferRelativeResize="0"/>
          <p:nvPr/>
        </p:nvPicPr>
        <p:blipFill>
          <a:blip r:embed="rId3">
            <a:alphaModFix/>
          </a:blip>
          <a:stretch>
            <a:fillRect/>
          </a:stretch>
        </p:blipFill>
        <p:spPr>
          <a:xfrm>
            <a:off x="8572800" y="3585976"/>
            <a:ext cx="344151" cy="13476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118" name="Shape 118"/>
        <p:cNvGrpSpPr/>
        <p:nvPr/>
      </p:nvGrpSpPr>
      <p:grpSpPr>
        <a:xfrm>
          <a:off x="0" y="0"/>
          <a:ext cx="0" cy="0"/>
          <a:chOff x="0" y="0"/>
          <a:chExt cx="0" cy="0"/>
        </a:xfrm>
      </p:grpSpPr>
      <p:sp>
        <p:nvSpPr>
          <p:cNvPr id="119" name="Google Shape;119;p22"/>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ctr">
              <a:lnSpc>
                <a:spcPct val="115000"/>
              </a:lnSpc>
              <a:spcBef>
                <a:spcPts val="1200"/>
              </a:spcBef>
              <a:spcAft>
                <a:spcPts val="1200"/>
              </a:spcAft>
              <a:buNone/>
            </a:pPr>
            <a:r>
              <a:rPr b="1" lang="en" sz="3600">
                <a:solidFill>
                  <a:schemeClr val="lt1"/>
                </a:solidFill>
              </a:rPr>
              <a:t>Concluding The Hypothesis</a:t>
            </a:r>
            <a:endParaRPr b="1" sz="3600">
              <a:solidFill>
                <a:schemeClr val="lt1"/>
              </a:solidFill>
            </a:endParaRPr>
          </a:p>
        </p:txBody>
      </p:sp>
      <p:sp>
        <p:nvSpPr>
          <p:cNvPr id="120" name="Google Shape;120;p22"/>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lt1"/>
              </a:buClr>
              <a:buSzPts val="1800"/>
              <a:buChar char="●"/>
            </a:pPr>
            <a:r>
              <a:rPr lang="en">
                <a:solidFill>
                  <a:schemeClr val="lt1"/>
                </a:solidFill>
              </a:rPr>
              <a:t>Final Conclusion: </a:t>
            </a:r>
            <a:endParaRPr>
              <a:solidFill>
                <a:schemeClr val="lt1"/>
              </a:solidFill>
            </a:endParaRPr>
          </a:p>
          <a:p>
            <a:pPr indent="-317500" lvl="1" marL="914400" rtl="0" algn="l">
              <a:spcBef>
                <a:spcPts val="0"/>
              </a:spcBef>
              <a:spcAft>
                <a:spcPts val="0"/>
              </a:spcAft>
              <a:buClr>
                <a:schemeClr val="lt1"/>
              </a:buClr>
              <a:buSzPts val="1400"/>
              <a:buChar char="○"/>
            </a:pPr>
            <a:r>
              <a:rPr lang="en">
                <a:solidFill>
                  <a:schemeClr val="lt1"/>
                </a:solidFill>
              </a:rPr>
              <a:t>BAC 08 from BAC 10 show no correlation to reduction in traffic fatalities.</a:t>
            </a:r>
            <a:endParaRPr>
              <a:solidFill>
                <a:schemeClr val="lt1"/>
              </a:solidFill>
            </a:endParaRPr>
          </a:p>
          <a:p>
            <a:pPr indent="-317500" lvl="1" marL="914400" rtl="0" algn="l">
              <a:spcBef>
                <a:spcPts val="0"/>
              </a:spcBef>
              <a:spcAft>
                <a:spcPts val="0"/>
              </a:spcAft>
              <a:buClr>
                <a:schemeClr val="lt1"/>
              </a:buClr>
              <a:buSzPts val="1400"/>
              <a:buChar char="○"/>
            </a:pPr>
            <a:r>
              <a:rPr lang="en">
                <a:solidFill>
                  <a:schemeClr val="lt1"/>
                </a:solidFill>
              </a:rPr>
              <a:t>More ALR laws are effective in reducing traffic deaths when BAC standards are present.</a:t>
            </a:r>
            <a:endParaRPr>
              <a:solidFill>
                <a:schemeClr val="lt1"/>
              </a:solidFill>
            </a:endParaRPr>
          </a:p>
          <a:p>
            <a:pPr indent="0" lvl="0" marL="0" rtl="0" algn="l">
              <a:spcBef>
                <a:spcPts val="0"/>
              </a:spcBef>
              <a:spcAft>
                <a:spcPts val="0"/>
              </a:spcAft>
              <a:buNone/>
            </a:pPr>
            <a:r>
              <a:t/>
            </a:r>
            <a:endParaRPr>
              <a:solidFill>
                <a:schemeClr val="lt1"/>
              </a:solidFill>
            </a:endParaRPr>
          </a:p>
          <a:p>
            <a:pPr indent="-342900" lvl="0" marL="457200" rtl="0" algn="l">
              <a:spcBef>
                <a:spcPts val="0"/>
              </a:spcBef>
              <a:spcAft>
                <a:spcPts val="0"/>
              </a:spcAft>
              <a:buClr>
                <a:schemeClr val="lt1"/>
              </a:buClr>
              <a:buSzPts val="1800"/>
              <a:buChar char="●"/>
            </a:pPr>
            <a:r>
              <a:rPr lang="en" sz="1700">
                <a:solidFill>
                  <a:schemeClr val="lt1"/>
                </a:solidFill>
              </a:rPr>
              <a:t>Role of societal attitudes and behavior changes:</a:t>
            </a:r>
            <a:endParaRPr sz="1700">
              <a:solidFill>
                <a:schemeClr val="lt1"/>
              </a:solidFill>
            </a:endParaRPr>
          </a:p>
          <a:p>
            <a:pPr indent="-317500" lvl="1" marL="914400" rtl="0" algn="l">
              <a:spcBef>
                <a:spcPts val="0"/>
              </a:spcBef>
              <a:spcAft>
                <a:spcPts val="0"/>
              </a:spcAft>
              <a:buClr>
                <a:schemeClr val="lt1"/>
              </a:buClr>
              <a:buSzPts val="1400"/>
              <a:buChar char="○"/>
            </a:pPr>
            <a:r>
              <a:rPr lang="en">
                <a:solidFill>
                  <a:schemeClr val="lt1"/>
                </a:solidFill>
              </a:rPr>
              <a:t>Strong evidence of </a:t>
            </a:r>
            <a:r>
              <a:rPr b="1" lang="en">
                <a:solidFill>
                  <a:schemeClr val="lt1"/>
                </a:solidFill>
              </a:rPr>
              <a:t>serial correlation </a:t>
            </a:r>
            <a:r>
              <a:rPr lang="en">
                <a:solidFill>
                  <a:schemeClr val="lt1"/>
                </a:solidFill>
              </a:rPr>
              <a:t>driving and drinking behaviors.</a:t>
            </a:r>
            <a:endParaRPr>
              <a:solidFill>
                <a:schemeClr val="lt1"/>
              </a:solidFill>
            </a:endParaRPr>
          </a:p>
          <a:p>
            <a:pPr indent="0" lvl="0" marL="0" rtl="0" algn="l">
              <a:spcBef>
                <a:spcPts val="0"/>
              </a:spcBef>
              <a:spcAft>
                <a:spcPts val="0"/>
              </a:spcAft>
              <a:buNone/>
            </a:pPr>
            <a:r>
              <a:t/>
            </a:r>
            <a:endParaRPr>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124" name="Shape 124"/>
        <p:cNvGrpSpPr/>
        <p:nvPr/>
      </p:nvGrpSpPr>
      <p:grpSpPr>
        <a:xfrm>
          <a:off x="0" y="0"/>
          <a:ext cx="0" cy="0"/>
          <a:chOff x="0" y="0"/>
          <a:chExt cx="0" cy="0"/>
        </a:xfrm>
      </p:grpSpPr>
      <p:sp>
        <p:nvSpPr>
          <p:cNvPr id="125" name="Google Shape;125;p23"/>
          <p:cNvSpPr txBox="1"/>
          <p:nvPr>
            <p:ph type="title"/>
          </p:nvPr>
        </p:nvSpPr>
        <p:spPr>
          <a:xfrm>
            <a:off x="311700" y="315925"/>
            <a:ext cx="8520600" cy="831300"/>
          </a:xfrm>
          <a:prstGeom prst="rect">
            <a:avLst/>
          </a:prstGeom>
        </p:spPr>
        <p:txBody>
          <a:bodyPr anchorCtr="0" anchor="b" bIns="91425" lIns="91425" spcFirstLastPara="1" rIns="91425" wrap="square" tIns="91425">
            <a:normAutofit fontScale="90000"/>
          </a:bodyPr>
          <a:lstStyle/>
          <a:p>
            <a:pPr indent="0" lvl="0" marL="457200" rtl="0" algn="l">
              <a:lnSpc>
                <a:spcPct val="115000"/>
              </a:lnSpc>
              <a:spcBef>
                <a:spcPts val="1200"/>
              </a:spcBef>
              <a:spcAft>
                <a:spcPts val="0"/>
              </a:spcAft>
              <a:buNone/>
            </a:pPr>
            <a:r>
              <a:t/>
            </a:r>
            <a:endParaRPr sz="1655">
              <a:latin typeface="Arial"/>
              <a:ea typeface="Arial"/>
              <a:cs typeface="Arial"/>
              <a:sym typeface="Arial"/>
            </a:endParaRPr>
          </a:p>
          <a:p>
            <a:pPr indent="0" lvl="0" marL="0" rtl="0" algn="l">
              <a:spcBef>
                <a:spcPts val="1200"/>
              </a:spcBef>
              <a:spcAft>
                <a:spcPts val="0"/>
              </a:spcAft>
              <a:buNone/>
            </a:pPr>
            <a:r>
              <a:rPr lang="en">
                <a:solidFill>
                  <a:schemeClr val="lt1"/>
                </a:solidFill>
              </a:rPr>
              <a:t>Possible Direction for future research</a:t>
            </a:r>
            <a:endParaRPr>
              <a:solidFill>
                <a:schemeClr val="lt1"/>
              </a:solidFill>
            </a:endParaRPr>
          </a:p>
        </p:txBody>
      </p:sp>
      <p:sp>
        <p:nvSpPr>
          <p:cNvPr id="126" name="Google Shape;126;p23"/>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100">
                <a:solidFill>
                  <a:schemeClr val="lt1"/>
                </a:solidFill>
              </a:rPr>
              <a:t>International comparisons:</a:t>
            </a:r>
            <a:endParaRPr sz="2100">
              <a:solidFill>
                <a:schemeClr val="lt1"/>
              </a:solidFill>
            </a:endParaRPr>
          </a:p>
          <a:p>
            <a:pPr indent="-361950" lvl="0" marL="457200" rtl="0" algn="l">
              <a:spcBef>
                <a:spcPts val="1200"/>
              </a:spcBef>
              <a:spcAft>
                <a:spcPts val="0"/>
              </a:spcAft>
              <a:buClr>
                <a:schemeClr val="lt1"/>
              </a:buClr>
              <a:buSzPts val="2100"/>
              <a:buChar char="●"/>
            </a:pPr>
            <a:r>
              <a:rPr lang="en" sz="2100">
                <a:solidFill>
                  <a:schemeClr val="lt1"/>
                </a:solidFill>
              </a:rPr>
              <a:t>BAC limits</a:t>
            </a:r>
            <a:endParaRPr sz="2100">
              <a:solidFill>
                <a:schemeClr val="lt1"/>
              </a:solidFill>
            </a:endParaRPr>
          </a:p>
          <a:p>
            <a:pPr indent="0" lvl="0" marL="457200" rtl="0" algn="l">
              <a:spcBef>
                <a:spcPts val="1200"/>
              </a:spcBef>
              <a:spcAft>
                <a:spcPts val="0"/>
              </a:spcAft>
              <a:buNone/>
            </a:pPr>
            <a:r>
              <a:t/>
            </a:r>
            <a:endParaRPr sz="2100">
              <a:solidFill>
                <a:schemeClr val="lt1"/>
              </a:solidFill>
            </a:endParaRPr>
          </a:p>
          <a:p>
            <a:pPr indent="-361950" lvl="0" marL="457200" rtl="0" algn="l">
              <a:spcBef>
                <a:spcPts val="1200"/>
              </a:spcBef>
              <a:spcAft>
                <a:spcPts val="0"/>
              </a:spcAft>
              <a:buClr>
                <a:schemeClr val="lt1"/>
              </a:buClr>
              <a:buSzPts val="2100"/>
              <a:buChar char="●"/>
            </a:pPr>
            <a:r>
              <a:rPr lang="en" sz="2100">
                <a:solidFill>
                  <a:schemeClr val="lt1"/>
                </a:solidFill>
              </a:rPr>
              <a:t>Best practices</a:t>
            </a:r>
            <a:endParaRPr sz="2100">
              <a:solidFill>
                <a:schemeClr val="lt1"/>
              </a:solidFill>
            </a:endParaRPr>
          </a:p>
          <a:p>
            <a:pPr indent="0" lvl="0" marL="0" rtl="0" algn="l">
              <a:spcBef>
                <a:spcPts val="1200"/>
              </a:spcBef>
              <a:spcAft>
                <a:spcPts val="0"/>
              </a:spcAft>
              <a:buNone/>
            </a:pPr>
            <a:r>
              <a:t/>
            </a:r>
            <a:endParaRPr sz="2100">
              <a:solidFill>
                <a:schemeClr val="lt1"/>
              </a:solidFill>
            </a:endParaRPr>
          </a:p>
          <a:p>
            <a:pPr indent="-361950" lvl="0" marL="457200" rtl="0" algn="l">
              <a:spcBef>
                <a:spcPts val="1200"/>
              </a:spcBef>
              <a:spcAft>
                <a:spcPts val="0"/>
              </a:spcAft>
              <a:buClr>
                <a:schemeClr val="lt1"/>
              </a:buClr>
              <a:buSzPts val="2100"/>
              <a:buChar char="●"/>
            </a:pPr>
            <a:r>
              <a:rPr lang="en" sz="2100">
                <a:solidFill>
                  <a:schemeClr val="lt1"/>
                </a:solidFill>
              </a:rPr>
              <a:t>Enforcement level</a:t>
            </a:r>
            <a:endParaRPr sz="2100">
              <a:solidFill>
                <a:schemeClr val="lt1"/>
              </a:solidFill>
            </a:endParaRPr>
          </a:p>
        </p:txBody>
      </p:sp>
      <p:pic>
        <p:nvPicPr>
          <p:cNvPr id="127" name="Google Shape;127;p23"/>
          <p:cNvPicPr preferRelativeResize="0"/>
          <p:nvPr/>
        </p:nvPicPr>
        <p:blipFill>
          <a:blip r:embed="rId3">
            <a:alphaModFix/>
          </a:blip>
          <a:stretch>
            <a:fillRect/>
          </a:stretch>
        </p:blipFill>
        <p:spPr>
          <a:xfrm>
            <a:off x="5452700" y="1371975"/>
            <a:ext cx="3379601" cy="3060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131" name="Shape 131"/>
        <p:cNvGrpSpPr/>
        <p:nvPr/>
      </p:nvGrpSpPr>
      <p:grpSpPr>
        <a:xfrm>
          <a:off x="0" y="0"/>
          <a:ext cx="0" cy="0"/>
          <a:chOff x="0" y="0"/>
          <a:chExt cx="0" cy="0"/>
        </a:xfrm>
      </p:grpSpPr>
      <p:sp>
        <p:nvSpPr>
          <p:cNvPr id="132" name="Google Shape;132;p2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457200" rtl="0" algn="l">
              <a:lnSpc>
                <a:spcPct val="115000"/>
              </a:lnSpc>
              <a:spcBef>
                <a:spcPts val="1200"/>
              </a:spcBef>
              <a:spcAft>
                <a:spcPts val="0"/>
              </a:spcAft>
              <a:buNone/>
            </a:pPr>
            <a:r>
              <a:t/>
            </a:r>
            <a:endParaRPr sz="1490">
              <a:latin typeface="Arial"/>
              <a:ea typeface="Arial"/>
              <a:cs typeface="Arial"/>
              <a:sym typeface="Arial"/>
            </a:endParaRPr>
          </a:p>
          <a:p>
            <a:pPr indent="0" lvl="0" marL="0" rtl="0" algn="l">
              <a:spcBef>
                <a:spcPts val="1200"/>
              </a:spcBef>
              <a:spcAft>
                <a:spcPts val="0"/>
              </a:spcAft>
              <a:buSzPts val="990"/>
              <a:buNone/>
            </a:pPr>
            <a:r>
              <a:rPr lang="en" sz="3780">
                <a:solidFill>
                  <a:schemeClr val="lt1"/>
                </a:solidFill>
              </a:rPr>
              <a:t>Possible Direction for </a:t>
            </a:r>
            <a:r>
              <a:rPr lang="en" sz="3780">
                <a:solidFill>
                  <a:schemeClr val="lt1"/>
                </a:solidFill>
              </a:rPr>
              <a:t>future</a:t>
            </a:r>
            <a:r>
              <a:rPr lang="en" sz="3780">
                <a:solidFill>
                  <a:schemeClr val="lt1"/>
                </a:solidFill>
              </a:rPr>
              <a:t> research (cont.)</a:t>
            </a:r>
            <a:endParaRPr sz="3780">
              <a:solidFill>
                <a:schemeClr val="lt1"/>
              </a:solidFill>
            </a:endParaRPr>
          </a:p>
        </p:txBody>
      </p:sp>
      <p:sp>
        <p:nvSpPr>
          <p:cNvPr id="133" name="Google Shape;133;p2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fontScale="92500" lnSpcReduction="20000"/>
          </a:bodyPr>
          <a:lstStyle/>
          <a:p>
            <a:pPr indent="-359811" lvl="0" marL="457200" rtl="0" algn="l">
              <a:spcBef>
                <a:spcPts val="0"/>
              </a:spcBef>
              <a:spcAft>
                <a:spcPts val="0"/>
              </a:spcAft>
              <a:buClr>
                <a:schemeClr val="lt1"/>
              </a:buClr>
              <a:buSzPct val="100000"/>
              <a:buChar char="●"/>
            </a:pPr>
            <a:r>
              <a:rPr lang="en" sz="2233">
                <a:solidFill>
                  <a:schemeClr val="lt1"/>
                </a:solidFill>
              </a:rPr>
              <a:t>China’s approach</a:t>
            </a:r>
            <a:endParaRPr sz="2233">
              <a:solidFill>
                <a:schemeClr val="lt1"/>
              </a:solidFill>
            </a:endParaRPr>
          </a:p>
          <a:p>
            <a:pPr indent="-359811" lvl="1" marL="914400" rtl="0" algn="l">
              <a:spcBef>
                <a:spcPts val="0"/>
              </a:spcBef>
              <a:spcAft>
                <a:spcPts val="0"/>
              </a:spcAft>
              <a:buClr>
                <a:schemeClr val="lt1"/>
              </a:buClr>
              <a:buSzPct val="100000"/>
              <a:buChar char="○"/>
            </a:pPr>
            <a:r>
              <a:rPr lang="en" sz="2233">
                <a:solidFill>
                  <a:schemeClr val="lt1"/>
                </a:solidFill>
              </a:rPr>
              <a:t>Strict legislation &amp; penalty focus </a:t>
            </a:r>
            <a:endParaRPr sz="2233">
              <a:solidFill>
                <a:schemeClr val="lt1"/>
              </a:solidFill>
            </a:endParaRPr>
          </a:p>
          <a:p>
            <a:pPr indent="0" lvl="0" marL="0" rtl="0" algn="l">
              <a:spcBef>
                <a:spcPts val="1200"/>
              </a:spcBef>
              <a:spcAft>
                <a:spcPts val="0"/>
              </a:spcAft>
              <a:buNone/>
            </a:pPr>
            <a:r>
              <a:t/>
            </a:r>
            <a:endParaRPr sz="2233">
              <a:solidFill>
                <a:schemeClr val="lt1"/>
              </a:solidFill>
            </a:endParaRPr>
          </a:p>
          <a:p>
            <a:pPr indent="-359811" lvl="0" marL="457200" rtl="0" algn="l">
              <a:spcBef>
                <a:spcPts val="1200"/>
              </a:spcBef>
              <a:spcAft>
                <a:spcPts val="0"/>
              </a:spcAft>
              <a:buClr>
                <a:schemeClr val="lt1"/>
              </a:buClr>
              <a:buSzPct val="100000"/>
              <a:buChar char="●"/>
            </a:pPr>
            <a:r>
              <a:rPr lang="en" sz="2233">
                <a:solidFill>
                  <a:schemeClr val="lt1"/>
                </a:solidFill>
              </a:rPr>
              <a:t>India’s approach</a:t>
            </a:r>
            <a:endParaRPr sz="2233">
              <a:solidFill>
                <a:schemeClr val="lt1"/>
              </a:solidFill>
            </a:endParaRPr>
          </a:p>
          <a:p>
            <a:pPr indent="-359811" lvl="1" marL="914400" rtl="0" algn="l">
              <a:spcBef>
                <a:spcPts val="0"/>
              </a:spcBef>
              <a:spcAft>
                <a:spcPts val="0"/>
              </a:spcAft>
              <a:buClr>
                <a:schemeClr val="lt1"/>
              </a:buClr>
              <a:buSzPct val="100000"/>
              <a:buChar char="○"/>
            </a:pPr>
            <a:r>
              <a:rPr lang="en" sz="2233">
                <a:solidFill>
                  <a:schemeClr val="lt1"/>
                </a:solidFill>
              </a:rPr>
              <a:t>Penalty focus</a:t>
            </a:r>
            <a:endParaRPr sz="2233">
              <a:solidFill>
                <a:schemeClr val="lt1"/>
              </a:solidFill>
            </a:endParaRPr>
          </a:p>
          <a:p>
            <a:pPr indent="0" lvl="0" marL="0" rtl="0" algn="l">
              <a:spcBef>
                <a:spcPts val="1200"/>
              </a:spcBef>
              <a:spcAft>
                <a:spcPts val="0"/>
              </a:spcAft>
              <a:buNone/>
            </a:pPr>
            <a:r>
              <a:t/>
            </a:r>
            <a:endParaRPr sz="2233">
              <a:solidFill>
                <a:schemeClr val="lt1"/>
              </a:solidFill>
            </a:endParaRPr>
          </a:p>
          <a:p>
            <a:pPr indent="0" lvl="0" marL="457200" rtl="0" algn="l">
              <a:spcBef>
                <a:spcPts val="1200"/>
              </a:spcBef>
              <a:spcAft>
                <a:spcPts val="0"/>
              </a:spcAft>
              <a:buNone/>
            </a:pPr>
            <a:r>
              <a:t/>
            </a:r>
            <a:endParaRPr sz="2233">
              <a:solidFill>
                <a:schemeClr val="lt1"/>
              </a:solidFill>
            </a:endParaRPr>
          </a:p>
          <a:p>
            <a:pPr indent="0" lvl="0" marL="0" rtl="0" algn="l">
              <a:spcBef>
                <a:spcPts val="1200"/>
              </a:spcBef>
              <a:spcAft>
                <a:spcPts val="1200"/>
              </a:spcAft>
              <a:buNone/>
            </a:pPr>
            <a:r>
              <a:t/>
            </a:r>
            <a:endParaRPr sz="1500">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137" name="Shape 137"/>
        <p:cNvGrpSpPr/>
        <p:nvPr/>
      </p:nvGrpSpPr>
      <p:grpSpPr>
        <a:xfrm>
          <a:off x="0" y="0"/>
          <a:ext cx="0" cy="0"/>
          <a:chOff x="0" y="0"/>
          <a:chExt cx="0" cy="0"/>
        </a:xfrm>
      </p:grpSpPr>
      <p:sp>
        <p:nvSpPr>
          <p:cNvPr id="138" name="Google Shape;138;p2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chemeClr val="lt1"/>
                </a:solidFill>
              </a:rPr>
              <a:t>Citations</a:t>
            </a:r>
            <a:endParaRPr>
              <a:solidFill>
                <a:schemeClr val="lt1"/>
              </a:solidFill>
            </a:endParaRPr>
          </a:p>
        </p:txBody>
      </p:sp>
      <p:sp>
        <p:nvSpPr>
          <p:cNvPr id="139" name="Google Shape;139;p25"/>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rPr>
              <a:t>International Drunk Driving chart:</a:t>
            </a:r>
            <a:endParaRPr>
              <a:solidFill>
                <a:schemeClr val="lt1"/>
              </a:solidFill>
            </a:endParaRPr>
          </a:p>
          <a:p>
            <a:pPr indent="0" lvl="0" marL="0" rtl="0" algn="l">
              <a:spcBef>
                <a:spcPts val="1200"/>
              </a:spcBef>
              <a:spcAft>
                <a:spcPts val="1200"/>
              </a:spcAft>
              <a:buNone/>
            </a:pPr>
            <a:r>
              <a:rPr lang="en" sz="1500">
                <a:solidFill>
                  <a:schemeClr val="lt1"/>
                </a:solidFill>
                <a:highlight>
                  <a:srgbClr val="434343"/>
                </a:highlight>
              </a:rPr>
              <a:t>McCarthy, N. (August 16, 2016). The Worst Countries In The World For Drunk Driving [Digital image]. Retrieved February 28, 2024, from https://www.statista.com/chart/5504/the-worst-countries-in-the-world-for-drunk-driving/</a:t>
            </a:r>
            <a:br>
              <a:rPr lang="en">
                <a:solidFill>
                  <a:schemeClr val="lt1"/>
                </a:solidFill>
              </a:rPr>
            </a:b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69" name="Shape 69"/>
        <p:cNvGrpSpPr/>
        <p:nvPr/>
      </p:nvGrpSpPr>
      <p:grpSpPr>
        <a:xfrm>
          <a:off x="0" y="0"/>
          <a:ext cx="0" cy="0"/>
          <a:chOff x="0" y="0"/>
          <a:chExt cx="0" cy="0"/>
        </a:xfrm>
      </p:grpSpPr>
      <p:sp>
        <p:nvSpPr>
          <p:cNvPr id="70" name="Google Shape;70;p14"/>
          <p:cNvSpPr txBox="1"/>
          <p:nvPr>
            <p:ph type="title"/>
          </p:nvPr>
        </p:nvSpPr>
        <p:spPr>
          <a:xfrm>
            <a:off x="311700" y="348550"/>
            <a:ext cx="8520600" cy="831300"/>
          </a:xfrm>
          <a:prstGeom prst="rect">
            <a:avLst/>
          </a:prstGeom>
        </p:spPr>
        <p:txBody>
          <a:bodyPr anchorCtr="0" anchor="b" bIns="91425" lIns="91425" spcFirstLastPara="1" rIns="91425" wrap="square" tIns="91425">
            <a:normAutofit fontScale="90000"/>
          </a:bodyPr>
          <a:lstStyle/>
          <a:p>
            <a:pPr indent="0" lvl="0" marL="0" rtl="0" algn="l">
              <a:lnSpc>
                <a:spcPct val="115000"/>
              </a:lnSpc>
              <a:spcBef>
                <a:spcPts val="1200"/>
              </a:spcBef>
              <a:spcAft>
                <a:spcPts val="0"/>
              </a:spcAft>
              <a:buNone/>
            </a:pPr>
            <a:r>
              <a:t/>
            </a:r>
            <a:endParaRPr sz="1655">
              <a:latin typeface="Arial"/>
              <a:ea typeface="Arial"/>
              <a:cs typeface="Arial"/>
              <a:sym typeface="Arial"/>
            </a:endParaRPr>
          </a:p>
          <a:p>
            <a:pPr indent="0" lvl="0" marL="0" rtl="0" algn="ctr">
              <a:spcBef>
                <a:spcPts val="1200"/>
              </a:spcBef>
              <a:spcAft>
                <a:spcPts val="0"/>
              </a:spcAft>
              <a:buNone/>
            </a:pPr>
            <a:r>
              <a:rPr lang="en">
                <a:solidFill>
                  <a:schemeClr val="lt1"/>
                </a:solidFill>
              </a:rPr>
              <a:t>WHY IS THIS IMPORTANT?</a:t>
            </a:r>
            <a:endParaRPr>
              <a:solidFill>
                <a:schemeClr val="lt1"/>
              </a:solidFill>
            </a:endParaRPr>
          </a:p>
        </p:txBody>
      </p:sp>
      <p:sp>
        <p:nvSpPr>
          <p:cNvPr id="71" name="Google Shape;71;p14"/>
          <p:cNvSpPr txBox="1"/>
          <p:nvPr>
            <p:ph idx="1" type="body"/>
          </p:nvPr>
        </p:nvSpPr>
        <p:spPr>
          <a:xfrm>
            <a:off x="311700" y="2107450"/>
            <a:ext cx="8520600" cy="13464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2000">
                <a:solidFill>
                  <a:schemeClr val="lt1"/>
                </a:solidFill>
              </a:rPr>
              <a:t>Does legislation </a:t>
            </a:r>
            <a:r>
              <a:rPr lang="en" sz="2000">
                <a:solidFill>
                  <a:schemeClr val="lt1"/>
                </a:solidFill>
              </a:rPr>
              <a:t>restricting blood alcohol concentration to a limit of .08 reduce traffic fatalities caused?</a:t>
            </a:r>
            <a:endParaRPr sz="20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75" name="Shape 75"/>
        <p:cNvGrpSpPr/>
        <p:nvPr/>
      </p:nvGrpSpPr>
      <p:grpSpPr>
        <a:xfrm>
          <a:off x="0" y="0"/>
          <a:ext cx="0" cy="0"/>
          <a:chOff x="0" y="0"/>
          <a:chExt cx="0" cy="0"/>
        </a:xfrm>
      </p:grpSpPr>
      <p:sp>
        <p:nvSpPr>
          <p:cNvPr id="76" name="Google Shape;76;p15"/>
          <p:cNvSpPr txBox="1"/>
          <p:nvPr>
            <p:ph type="title"/>
          </p:nvPr>
        </p:nvSpPr>
        <p:spPr>
          <a:xfrm>
            <a:off x="311700" y="315925"/>
            <a:ext cx="8520600" cy="831300"/>
          </a:xfrm>
          <a:prstGeom prst="rect">
            <a:avLst/>
          </a:prstGeom>
        </p:spPr>
        <p:txBody>
          <a:bodyPr anchorCtr="0" anchor="b" bIns="91425" lIns="91425" spcFirstLastPara="1" rIns="91425" wrap="square" tIns="91425">
            <a:normAutofit fontScale="90000"/>
          </a:bodyPr>
          <a:lstStyle/>
          <a:p>
            <a:pPr indent="0" lvl="0" marL="0" rtl="0" algn="l">
              <a:lnSpc>
                <a:spcPct val="115000"/>
              </a:lnSpc>
              <a:spcBef>
                <a:spcPts val="1200"/>
              </a:spcBef>
              <a:spcAft>
                <a:spcPts val="0"/>
              </a:spcAft>
              <a:buNone/>
            </a:pPr>
            <a:r>
              <a:t/>
            </a:r>
            <a:endParaRPr sz="1655">
              <a:latin typeface="Arial"/>
              <a:ea typeface="Arial"/>
              <a:cs typeface="Arial"/>
              <a:sym typeface="Arial"/>
            </a:endParaRPr>
          </a:p>
          <a:p>
            <a:pPr indent="0" lvl="0" marL="0" rtl="0" algn="ctr">
              <a:spcBef>
                <a:spcPts val="1200"/>
              </a:spcBef>
              <a:spcAft>
                <a:spcPts val="0"/>
              </a:spcAft>
              <a:buNone/>
            </a:pPr>
            <a:r>
              <a:rPr lang="en">
                <a:solidFill>
                  <a:schemeClr val="lt1"/>
                </a:solidFill>
              </a:rPr>
              <a:t>Key Questions and Considerations</a:t>
            </a:r>
            <a:endParaRPr>
              <a:solidFill>
                <a:schemeClr val="lt1"/>
              </a:solidFill>
            </a:endParaRPr>
          </a:p>
        </p:txBody>
      </p:sp>
      <p:sp>
        <p:nvSpPr>
          <p:cNvPr id="77" name="Google Shape;77;p15"/>
          <p:cNvSpPr txBox="1"/>
          <p:nvPr>
            <p:ph idx="1" type="body"/>
          </p:nvPr>
        </p:nvSpPr>
        <p:spPr>
          <a:xfrm>
            <a:off x="4572000" y="1225225"/>
            <a:ext cx="4260300" cy="33540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Clr>
                <a:schemeClr val="lt1"/>
              </a:buClr>
              <a:buSzPts val="1600"/>
              <a:buChar char="●"/>
            </a:pPr>
            <a:r>
              <a:rPr lang="en" sz="1600">
                <a:solidFill>
                  <a:schemeClr val="lt1"/>
                </a:solidFill>
              </a:rPr>
              <a:t>Does lowering BAC limit from 0.10 to 0.08 reduce traffic fatalities?</a:t>
            </a:r>
            <a:endParaRPr sz="1600">
              <a:solidFill>
                <a:schemeClr val="lt1"/>
              </a:solidFill>
            </a:endParaRPr>
          </a:p>
          <a:p>
            <a:pPr indent="-330200" lvl="0" marL="457200" rtl="0" algn="l">
              <a:lnSpc>
                <a:spcPct val="150000"/>
              </a:lnSpc>
              <a:spcBef>
                <a:spcPts val="0"/>
              </a:spcBef>
              <a:spcAft>
                <a:spcPts val="0"/>
              </a:spcAft>
              <a:buClr>
                <a:schemeClr val="lt1"/>
              </a:buClr>
              <a:buSzPts val="1600"/>
              <a:buChar char="●"/>
            </a:pPr>
            <a:r>
              <a:rPr lang="en" sz="1600">
                <a:solidFill>
                  <a:schemeClr val="lt1"/>
                </a:solidFill>
              </a:rPr>
              <a:t>Other legislations vs. BAC laws</a:t>
            </a:r>
            <a:endParaRPr sz="1600">
              <a:solidFill>
                <a:schemeClr val="lt1"/>
              </a:solidFill>
            </a:endParaRPr>
          </a:p>
          <a:p>
            <a:pPr indent="-330200" lvl="0" marL="457200" rtl="0" algn="l">
              <a:lnSpc>
                <a:spcPct val="150000"/>
              </a:lnSpc>
              <a:spcBef>
                <a:spcPts val="0"/>
              </a:spcBef>
              <a:spcAft>
                <a:spcPts val="0"/>
              </a:spcAft>
              <a:buClr>
                <a:schemeClr val="lt1"/>
              </a:buClr>
              <a:buSzPts val="1600"/>
              <a:buChar char="●"/>
            </a:pPr>
            <a:r>
              <a:rPr lang="en" sz="1600">
                <a:solidFill>
                  <a:schemeClr val="lt1"/>
                </a:solidFill>
              </a:rPr>
              <a:t>Impact on creation and enforcement of laws</a:t>
            </a:r>
            <a:endParaRPr sz="1600">
              <a:solidFill>
                <a:schemeClr val="lt1"/>
              </a:solidFill>
            </a:endParaRPr>
          </a:p>
          <a:p>
            <a:pPr indent="-330200" lvl="0" marL="457200" rtl="0" algn="l">
              <a:lnSpc>
                <a:spcPct val="150000"/>
              </a:lnSpc>
              <a:spcBef>
                <a:spcPts val="0"/>
              </a:spcBef>
              <a:spcAft>
                <a:spcPts val="0"/>
              </a:spcAft>
              <a:buClr>
                <a:schemeClr val="lt1"/>
              </a:buClr>
              <a:buSzPts val="1600"/>
              <a:buChar char="●"/>
            </a:pPr>
            <a:r>
              <a:rPr lang="en" sz="1600">
                <a:solidFill>
                  <a:schemeClr val="lt1"/>
                </a:solidFill>
              </a:rPr>
              <a:t>Role of societal attitudes and behavior changes</a:t>
            </a:r>
            <a:endParaRPr sz="1600">
              <a:solidFill>
                <a:schemeClr val="lt1"/>
              </a:solidFill>
            </a:endParaRPr>
          </a:p>
          <a:p>
            <a:pPr indent="-330200" lvl="0" marL="457200" rtl="0" algn="l">
              <a:lnSpc>
                <a:spcPct val="150000"/>
              </a:lnSpc>
              <a:spcBef>
                <a:spcPts val="0"/>
              </a:spcBef>
              <a:spcAft>
                <a:spcPts val="0"/>
              </a:spcAft>
              <a:buClr>
                <a:schemeClr val="lt1"/>
              </a:buClr>
              <a:buSzPts val="1600"/>
              <a:buChar char="●"/>
            </a:pPr>
            <a:r>
              <a:rPr lang="en" sz="1600">
                <a:solidFill>
                  <a:schemeClr val="lt1"/>
                </a:solidFill>
              </a:rPr>
              <a:t>Costs of enforcement vs. benefits</a:t>
            </a:r>
            <a:endParaRPr sz="1600">
              <a:solidFill>
                <a:schemeClr val="lt1"/>
              </a:solidFill>
            </a:endParaRPr>
          </a:p>
        </p:txBody>
      </p:sp>
      <p:pic>
        <p:nvPicPr>
          <p:cNvPr id="78" name="Google Shape;78;p15"/>
          <p:cNvPicPr preferRelativeResize="0"/>
          <p:nvPr/>
        </p:nvPicPr>
        <p:blipFill>
          <a:blip r:embed="rId3">
            <a:alphaModFix/>
          </a:blip>
          <a:stretch>
            <a:fillRect/>
          </a:stretch>
        </p:blipFill>
        <p:spPr>
          <a:xfrm>
            <a:off x="924475" y="1805400"/>
            <a:ext cx="2821925" cy="2193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82" name="Shape 82"/>
        <p:cNvGrpSpPr/>
        <p:nvPr/>
      </p:nvGrpSpPr>
      <p:grpSpPr>
        <a:xfrm>
          <a:off x="0" y="0"/>
          <a:ext cx="0" cy="0"/>
          <a:chOff x="0" y="0"/>
          <a:chExt cx="0" cy="0"/>
        </a:xfrm>
      </p:grpSpPr>
      <p:sp>
        <p:nvSpPr>
          <p:cNvPr id="83" name="Google Shape;83;p16"/>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lnSpc>
                <a:spcPct val="115000"/>
              </a:lnSpc>
              <a:spcBef>
                <a:spcPts val="1200"/>
              </a:spcBef>
              <a:spcAft>
                <a:spcPts val="0"/>
              </a:spcAft>
              <a:buNone/>
            </a:pPr>
            <a:r>
              <a:t/>
            </a:r>
            <a:endParaRPr sz="1490">
              <a:latin typeface="Arial"/>
              <a:ea typeface="Arial"/>
              <a:cs typeface="Arial"/>
              <a:sym typeface="Arial"/>
            </a:endParaRPr>
          </a:p>
          <a:p>
            <a:pPr indent="0" lvl="0" marL="0" rtl="0" algn="l">
              <a:spcBef>
                <a:spcPts val="1200"/>
              </a:spcBef>
              <a:spcAft>
                <a:spcPts val="0"/>
              </a:spcAft>
              <a:buSzPts val="990"/>
              <a:buNone/>
            </a:pPr>
            <a:r>
              <a:t/>
            </a:r>
            <a:endParaRPr sz="3780"/>
          </a:p>
        </p:txBody>
      </p:sp>
      <p:pic>
        <p:nvPicPr>
          <p:cNvPr id="84" name="Google Shape;84;p16"/>
          <p:cNvPicPr preferRelativeResize="0"/>
          <p:nvPr/>
        </p:nvPicPr>
        <p:blipFill>
          <a:blip r:embed="rId3">
            <a:alphaModFix/>
          </a:blip>
          <a:stretch>
            <a:fillRect/>
          </a:stretch>
        </p:blipFill>
        <p:spPr>
          <a:xfrm>
            <a:off x="1425314" y="520964"/>
            <a:ext cx="6293374" cy="4101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88" name="Shape 88"/>
        <p:cNvGrpSpPr/>
        <p:nvPr/>
      </p:nvGrpSpPr>
      <p:grpSpPr>
        <a:xfrm>
          <a:off x="0" y="0"/>
          <a:ext cx="0" cy="0"/>
          <a:chOff x="0" y="0"/>
          <a:chExt cx="0" cy="0"/>
        </a:xfrm>
      </p:grpSpPr>
      <p:sp>
        <p:nvSpPr>
          <p:cNvPr id="89" name="Google Shape;89;p17"/>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lnSpc>
                <a:spcPct val="115000"/>
              </a:lnSpc>
              <a:spcBef>
                <a:spcPts val="1200"/>
              </a:spcBef>
              <a:spcAft>
                <a:spcPts val="0"/>
              </a:spcAft>
              <a:buNone/>
            </a:pPr>
            <a:r>
              <a:t/>
            </a:r>
            <a:endParaRPr sz="1490">
              <a:latin typeface="Arial"/>
              <a:ea typeface="Arial"/>
              <a:cs typeface="Arial"/>
              <a:sym typeface="Arial"/>
            </a:endParaRPr>
          </a:p>
          <a:p>
            <a:pPr indent="0" lvl="0" marL="0" rtl="0" algn="l">
              <a:spcBef>
                <a:spcPts val="1200"/>
              </a:spcBef>
              <a:spcAft>
                <a:spcPts val="0"/>
              </a:spcAft>
              <a:buSzPts val="990"/>
              <a:buNone/>
            </a:pPr>
            <a:r>
              <a:t/>
            </a:r>
            <a:endParaRPr sz="3780"/>
          </a:p>
        </p:txBody>
      </p:sp>
      <p:pic>
        <p:nvPicPr>
          <p:cNvPr id="90" name="Google Shape;90;p17"/>
          <p:cNvPicPr preferRelativeResize="0"/>
          <p:nvPr/>
        </p:nvPicPr>
        <p:blipFill rotWithShape="1">
          <a:blip r:embed="rId3">
            <a:alphaModFix/>
          </a:blip>
          <a:srcRect b="8366" l="4942" r="0" t="9854"/>
          <a:stretch/>
        </p:blipFill>
        <p:spPr>
          <a:xfrm>
            <a:off x="1320925" y="478438"/>
            <a:ext cx="6502150" cy="4186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94" name="Shape 94"/>
        <p:cNvGrpSpPr/>
        <p:nvPr/>
      </p:nvGrpSpPr>
      <p:grpSpPr>
        <a:xfrm>
          <a:off x="0" y="0"/>
          <a:ext cx="0" cy="0"/>
          <a:chOff x="0" y="0"/>
          <a:chExt cx="0" cy="0"/>
        </a:xfrm>
      </p:grpSpPr>
      <p:sp>
        <p:nvSpPr>
          <p:cNvPr id="95" name="Google Shape;95;p18"/>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lnSpc>
                <a:spcPct val="115000"/>
              </a:lnSpc>
              <a:spcBef>
                <a:spcPts val="1200"/>
              </a:spcBef>
              <a:spcAft>
                <a:spcPts val="0"/>
              </a:spcAft>
              <a:buNone/>
            </a:pPr>
            <a:r>
              <a:t/>
            </a:r>
            <a:endParaRPr sz="1490">
              <a:latin typeface="Arial"/>
              <a:ea typeface="Arial"/>
              <a:cs typeface="Arial"/>
              <a:sym typeface="Arial"/>
            </a:endParaRPr>
          </a:p>
          <a:p>
            <a:pPr indent="0" lvl="0" marL="0" rtl="0" algn="l">
              <a:spcBef>
                <a:spcPts val="1200"/>
              </a:spcBef>
              <a:spcAft>
                <a:spcPts val="0"/>
              </a:spcAft>
              <a:buSzPts val="990"/>
              <a:buNone/>
            </a:pPr>
            <a:r>
              <a:t/>
            </a:r>
            <a:endParaRPr sz="3780"/>
          </a:p>
        </p:txBody>
      </p:sp>
      <p:pic>
        <p:nvPicPr>
          <p:cNvPr id="96" name="Google Shape;96;p18"/>
          <p:cNvPicPr preferRelativeResize="0"/>
          <p:nvPr/>
        </p:nvPicPr>
        <p:blipFill>
          <a:blip r:embed="rId3">
            <a:alphaModFix/>
          </a:blip>
          <a:stretch>
            <a:fillRect/>
          </a:stretch>
        </p:blipFill>
        <p:spPr>
          <a:xfrm>
            <a:off x="1577638" y="273750"/>
            <a:ext cx="5988725" cy="4596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100" name="Shape 100"/>
        <p:cNvGrpSpPr/>
        <p:nvPr/>
      </p:nvGrpSpPr>
      <p:grpSpPr>
        <a:xfrm>
          <a:off x="0" y="0"/>
          <a:ext cx="0" cy="0"/>
          <a:chOff x="0" y="0"/>
          <a:chExt cx="0" cy="0"/>
        </a:xfrm>
      </p:grpSpPr>
      <p:sp>
        <p:nvSpPr>
          <p:cNvPr id="101" name="Google Shape;101;p19"/>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lnSpc>
                <a:spcPct val="115000"/>
              </a:lnSpc>
              <a:spcBef>
                <a:spcPts val="1200"/>
              </a:spcBef>
              <a:spcAft>
                <a:spcPts val="0"/>
              </a:spcAft>
              <a:buNone/>
            </a:pPr>
            <a:r>
              <a:t/>
            </a:r>
            <a:endParaRPr sz="1490">
              <a:latin typeface="Arial"/>
              <a:ea typeface="Arial"/>
              <a:cs typeface="Arial"/>
              <a:sym typeface="Arial"/>
            </a:endParaRPr>
          </a:p>
          <a:p>
            <a:pPr indent="0" lvl="0" marL="0" rtl="0" algn="l">
              <a:spcBef>
                <a:spcPts val="1200"/>
              </a:spcBef>
              <a:spcAft>
                <a:spcPts val="0"/>
              </a:spcAft>
              <a:buSzPts val="990"/>
              <a:buNone/>
            </a:pPr>
            <a:r>
              <a:t/>
            </a:r>
            <a:endParaRPr sz="3780"/>
          </a:p>
        </p:txBody>
      </p:sp>
      <p:pic>
        <p:nvPicPr>
          <p:cNvPr id="102" name="Google Shape;102;p19"/>
          <p:cNvPicPr preferRelativeResize="0"/>
          <p:nvPr/>
        </p:nvPicPr>
        <p:blipFill>
          <a:blip r:embed="rId3">
            <a:alphaModFix/>
          </a:blip>
          <a:stretch>
            <a:fillRect/>
          </a:stretch>
        </p:blipFill>
        <p:spPr>
          <a:xfrm>
            <a:off x="622763" y="886025"/>
            <a:ext cx="7898476" cy="3371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106" name="Shape 106"/>
        <p:cNvGrpSpPr/>
        <p:nvPr/>
      </p:nvGrpSpPr>
      <p:grpSpPr>
        <a:xfrm>
          <a:off x="0" y="0"/>
          <a:ext cx="0" cy="0"/>
          <a:chOff x="0" y="0"/>
          <a:chExt cx="0" cy="0"/>
        </a:xfrm>
      </p:grpSpPr>
      <p:sp>
        <p:nvSpPr>
          <p:cNvPr id="107" name="Google Shape;107;p20"/>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lnSpc>
                <a:spcPct val="115000"/>
              </a:lnSpc>
              <a:spcBef>
                <a:spcPts val="1200"/>
              </a:spcBef>
              <a:spcAft>
                <a:spcPts val="0"/>
              </a:spcAft>
              <a:buNone/>
            </a:pPr>
            <a:r>
              <a:t/>
            </a:r>
            <a:endParaRPr sz="1490">
              <a:latin typeface="Arial"/>
              <a:ea typeface="Arial"/>
              <a:cs typeface="Arial"/>
              <a:sym typeface="Arial"/>
            </a:endParaRPr>
          </a:p>
          <a:p>
            <a:pPr indent="0" lvl="0" marL="0" rtl="0" algn="l">
              <a:spcBef>
                <a:spcPts val="1200"/>
              </a:spcBef>
              <a:spcAft>
                <a:spcPts val="0"/>
              </a:spcAft>
              <a:buSzPts val="990"/>
              <a:buNone/>
            </a:pPr>
            <a:r>
              <a:t/>
            </a:r>
            <a:endParaRPr sz="3780"/>
          </a:p>
        </p:txBody>
      </p:sp>
      <p:pic>
        <p:nvPicPr>
          <p:cNvPr id="108" name="Google Shape;108;p20"/>
          <p:cNvPicPr preferRelativeResize="0"/>
          <p:nvPr/>
        </p:nvPicPr>
        <p:blipFill>
          <a:blip r:embed="rId3">
            <a:alphaModFix/>
          </a:blip>
          <a:stretch>
            <a:fillRect/>
          </a:stretch>
        </p:blipFill>
        <p:spPr>
          <a:xfrm>
            <a:off x="152400" y="363850"/>
            <a:ext cx="8839198" cy="351748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112" name="Shape 112"/>
        <p:cNvGrpSpPr/>
        <p:nvPr/>
      </p:nvGrpSpPr>
      <p:grpSpPr>
        <a:xfrm>
          <a:off x="0" y="0"/>
          <a:ext cx="0" cy="0"/>
          <a:chOff x="0" y="0"/>
          <a:chExt cx="0" cy="0"/>
        </a:xfrm>
      </p:grpSpPr>
      <p:sp>
        <p:nvSpPr>
          <p:cNvPr id="113" name="Google Shape;113;p21"/>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ctr">
              <a:lnSpc>
                <a:spcPct val="115000"/>
              </a:lnSpc>
              <a:spcBef>
                <a:spcPts val="1200"/>
              </a:spcBef>
              <a:spcAft>
                <a:spcPts val="1200"/>
              </a:spcAft>
              <a:buNone/>
            </a:pPr>
            <a:r>
              <a:rPr lang="en" sz="3600">
                <a:solidFill>
                  <a:schemeClr val="lt1"/>
                </a:solidFill>
              </a:rPr>
              <a:t>Analysis Performed </a:t>
            </a:r>
            <a:endParaRPr sz="3600">
              <a:solidFill>
                <a:schemeClr val="lt1"/>
              </a:solidFill>
            </a:endParaRPr>
          </a:p>
        </p:txBody>
      </p:sp>
      <p:sp>
        <p:nvSpPr>
          <p:cNvPr id="114" name="Google Shape;114;p21"/>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1500"/>
              </a:spcBef>
              <a:spcAft>
                <a:spcPts val="0"/>
              </a:spcAft>
              <a:buNone/>
            </a:pPr>
            <a:r>
              <a:rPr lang="en" sz="1150">
                <a:solidFill>
                  <a:schemeClr val="lt1"/>
                </a:solidFill>
                <a:latin typeface="Roboto"/>
                <a:ea typeface="Roboto"/>
                <a:cs typeface="Roboto"/>
                <a:sym typeface="Roboto"/>
              </a:rPr>
              <a:t>Using </a:t>
            </a:r>
            <a:r>
              <a:rPr b="1" lang="en" sz="1150">
                <a:solidFill>
                  <a:schemeClr val="lt1"/>
                </a:solidFill>
                <a:latin typeface="Roboto"/>
                <a:ea typeface="Roboto"/>
                <a:cs typeface="Roboto"/>
                <a:sym typeface="Roboto"/>
              </a:rPr>
              <a:t>differences-in-differences approach</a:t>
            </a:r>
            <a:r>
              <a:rPr lang="en" sz="1150">
                <a:solidFill>
                  <a:schemeClr val="lt1"/>
                </a:solidFill>
                <a:latin typeface="Roboto"/>
                <a:ea typeface="Roboto"/>
                <a:cs typeface="Roboto"/>
                <a:sym typeface="Roboto"/>
              </a:rPr>
              <a:t>:</a:t>
            </a:r>
            <a:endParaRPr sz="1150">
              <a:solidFill>
                <a:schemeClr val="lt1"/>
              </a:solidFill>
              <a:latin typeface="Roboto"/>
              <a:ea typeface="Roboto"/>
              <a:cs typeface="Roboto"/>
              <a:sym typeface="Roboto"/>
            </a:endParaRPr>
          </a:p>
          <a:p>
            <a:pPr indent="-301625" lvl="0" marL="457200" rtl="0" algn="l">
              <a:spcBef>
                <a:spcPts val="1500"/>
              </a:spcBef>
              <a:spcAft>
                <a:spcPts val="0"/>
              </a:spcAft>
              <a:buClr>
                <a:schemeClr val="lt1"/>
              </a:buClr>
              <a:buSzPts val="1150"/>
              <a:buFont typeface="Roboto"/>
              <a:buChar char="-"/>
            </a:pPr>
            <a:r>
              <a:rPr lang="en" sz="1150">
                <a:solidFill>
                  <a:schemeClr val="lt1"/>
                </a:solidFill>
                <a:latin typeface="Roboto"/>
                <a:ea typeface="Roboto"/>
                <a:cs typeface="Roboto"/>
                <a:sym typeface="Roboto"/>
              </a:rPr>
              <a:t>Eisenberg finds evidence </a:t>
            </a:r>
            <a:r>
              <a:rPr b="1" lang="en" sz="1150">
                <a:solidFill>
                  <a:schemeClr val="lt1"/>
                </a:solidFill>
                <a:latin typeface="Roboto"/>
                <a:ea typeface="Roboto"/>
                <a:cs typeface="Roboto"/>
                <a:sym typeface="Roboto"/>
              </a:rPr>
              <a:t>confirming the hypothesis</a:t>
            </a:r>
            <a:r>
              <a:rPr lang="en" sz="1150">
                <a:solidFill>
                  <a:schemeClr val="lt1"/>
                </a:solidFill>
                <a:latin typeface="Roboto"/>
                <a:ea typeface="Roboto"/>
                <a:cs typeface="Roboto"/>
                <a:sym typeface="Roboto"/>
              </a:rPr>
              <a:t> that the marginal effect of BAC 08 over BAC 10 laws is statistically </a:t>
            </a:r>
            <a:r>
              <a:rPr lang="en" sz="1150">
                <a:solidFill>
                  <a:schemeClr val="lt1"/>
                </a:solidFill>
                <a:latin typeface="Roboto"/>
                <a:ea typeface="Roboto"/>
                <a:cs typeface="Roboto"/>
                <a:sym typeface="Roboto"/>
              </a:rPr>
              <a:t>significant</a:t>
            </a:r>
            <a:r>
              <a:rPr lang="en" sz="1150">
                <a:solidFill>
                  <a:schemeClr val="lt1"/>
                </a:solidFill>
                <a:latin typeface="Roboto"/>
                <a:ea typeface="Roboto"/>
                <a:cs typeface="Roboto"/>
                <a:sym typeface="Roboto"/>
              </a:rPr>
              <a:t> </a:t>
            </a:r>
            <a:endParaRPr sz="1150">
              <a:solidFill>
                <a:schemeClr val="lt1"/>
              </a:solidFill>
              <a:latin typeface="Roboto"/>
              <a:ea typeface="Roboto"/>
              <a:cs typeface="Roboto"/>
              <a:sym typeface="Roboto"/>
            </a:endParaRPr>
          </a:p>
          <a:p>
            <a:pPr indent="0" lvl="0" marL="457200" rtl="0" algn="l">
              <a:spcBef>
                <a:spcPts val="1500"/>
              </a:spcBef>
              <a:spcAft>
                <a:spcPts val="0"/>
              </a:spcAft>
              <a:buNone/>
            </a:pPr>
            <a:r>
              <a:t/>
            </a:r>
            <a:endParaRPr sz="1150">
              <a:solidFill>
                <a:schemeClr val="lt1"/>
              </a:solidFill>
              <a:latin typeface="Roboto"/>
              <a:ea typeface="Roboto"/>
              <a:cs typeface="Roboto"/>
              <a:sym typeface="Roboto"/>
            </a:endParaRPr>
          </a:p>
          <a:p>
            <a:pPr indent="-301625" lvl="0" marL="457200" rtl="0" algn="l">
              <a:spcBef>
                <a:spcPts val="1500"/>
              </a:spcBef>
              <a:spcAft>
                <a:spcPts val="0"/>
              </a:spcAft>
              <a:buClr>
                <a:schemeClr val="lt1"/>
              </a:buClr>
              <a:buSzPts val="1150"/>
              <a:buFont typeface="Roboto"/>
              <a:buChar char="-"/>
            </a:pPr>
            <a:r>
              <a:rPr lang="en" sz="1150">
                <a:solidFill>
                  <a:schemeClr val="lt1"/>
                </a:solidFill>
                <a:latin typeface="Roboto"/>
                <a:ea typeface="Roboto"/>
                <a:cs typeface="Roboto"/>
                <a:sym typeface="Roboto"/>
              </a:rPr>
              <a:t>Amounts to about an additional 2% reduction in fatalities</a:t>
            </a:r>
            <a:endParaRPr sz="1150">
              <a:solidFill>
                <a:schemeClr val="lt1"/>
              </a:solidFill>
              <a:latin typeface="Roboto"/>
              <a:ea typeface="Roboto"/>
              <a:cs typeface="Roboto"/>
              <a:sym typeface="Roboto"/>
            </a:endParaRPr>
          </a:p>
          <a:p>
            <a:pPr indent="0" lvl="0" marL="457200" rtl="0" algn="l">
              <a:spcBef>
                <a:spcPts val="1500"/>
              </a:spcBef>
              <a:spcAft>
                <a:spcPts val="0"/>
              </a:spcAft>
              <a:buNone/>
            </a:pPr>
            <a:r>
              <a:t/>
            </a:r>
            <a:endParaRPr sz="1150">
              <a:solidFill>
                <a:schemeClr val="lt1"/>
              </a:solidFill>
              <a:latin typeface="Roboto"/>
              <a:ea typeface="Roboto"/>
              <a:cs typeface="Roboto"/>
              <a:sym typeface="Roboto"/>
            </a:endParaRPr>
          </a:p>
          <a:p>
            <a:pPr indent="-301625" lvl="0" marL="457200" rtl="0" algn="l">
              <a:spcBef>
                <a:spcPts val="1500"/>
              </a:spcBef>
              <a:spcAft>
                <a:spcPts val="0"/>
              </a:spcAft>
              <a:buClr>
                <a:schemeClr val="lt1"/>
              </a:buClr>
              <a:buSzPts val="1150"/>
              <a:buFont typeface="Roboto"/>
              <a:buChar char="-"/>
            </a:pPr>
            <a:r>
              <a:rPr lang="en" sz="1150">
                <a:solidFill>
                  <a:schemeClr val="lt1"/>
                </a:solidFill>
                <a:latin typeface="Roboto"/>
                <a:ea typeface="Roboto"/>
                <a:cs typeface="Roboto"/>
                <a:sym typeface="Roboto"/>
              </a:rPr>
              <a:t>Evidence indicating that fatalities had begun to fall in advance of the law’s effective date, suggesting endogeneity in the passage of the BAC 08 law.</a:t>
            </a:r>
            <a:endParaRPr>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