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bc8f789e2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bc8f789e2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bc8f789e2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bc8f789e2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*Sharon</a:t>
            </a:r>
            <a:endParaRPr/>
          </a:p>
          <a:p>
            <a:pPr indent="0" lvl="0" marL="0" rtl="0" algn="l">
              <a:spcBef>
                <a:spcPts val="0"/>
              </a:spcBef>
              <a:spcAft>
                <a:spcPts val="0"/>
              </a:spcAft>
              <a:buNone/>
            </a:pPr>
            <a:r>
              <a:rPr lang="en"/>
              <a:t>-. “There is also no evidence for the pollution haven hypothesis, which claims that trade encourages some countries to specialize in dirtier environment”</a:t>
            </a:r>
            <a:endParaRPr/>
          </a:p>
          <a:p>
            <a:pPr indent="0" lvl="0" marL="0" rtl="0" algn="l">
              <a:spcBef>
                <a:spcPts val="0"/>
              </a:spcBef>
              <a:spcAft>
                <a:spcPts val="0"/>
              </a:spcAft>
              <a:buNone/>
            </a:pPr>
            <a:r>
              <a:rPr lang="en"/>
              <a:t>- “The major example where trade and growth may have the detrimental effects feared by environmentalists is carbon dioxide. Greenhouse gases are global externalities, and there is no reason to expect individual countries to be able to address them in the absence of an international agreement”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bd720bffd9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bd720bffd9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bd720bffd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bd720bffd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bc8f74a10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bc8f74a10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bc8f789e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bc8f789e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bc8f789e2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bc8f789e2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*Sharon</a:t>
            </a:r>
            <a:endParaRPr/>
          </a:p>
          <a:p>
            <a:pPr indent="-298450" lvl="0" marL="457200" rtl="0" algn="l">
              <a:spcBef>
                <a:spcPts val="0"/>
              </a:spcBef>
              <a:spcAft>
                <a:spcPts val="0"/>
              </a:spcAft>
              <a:buSzPts val="1100"/>
              <a:buChar char="-"/>
            </a:pPr>
            <a:r>
              <a:rPr lang="en"/>
              <a:t>Takes into account the endogeneity of trade using </a:t>
            </a:r>
            <a:r>
              <a:rPr lang="en"/>
              <a:t>exogenous</a:t>
            </a:r>
            <a:r>
              <a:rPr lang="en"/>
              <a:t> geographic determinants of trade as </a:t>
            </a:r>
            <a:r>
              <a:rPr lang="en"/>
              <a:t>their</a:t>
            </a:r>
            <a:r>
              <a:rPr lang="en"/>
              <a:t> instrumental variables</a:t>
            </a:r>
            <a:endParaRPr/>
          </a:p>
          <a:p>
            <a:pPr indent="-298450" lvl="0" marL="457200" rtl="0" algn="l">
              <a:spcBef>
                <a:spcPts val="0"/>
              </a:spcBef>
              <a:spcAft>
                <a:spcPts val="0"/>
              </a:spcAft>
              <a:buSzPts val="1100"/>
              <a:buChar char="-"/>
            </a:pPr>
            <a:r>
              <a:rPr lang="en"/>
              <a:t>Includes cross country data </a:t>
            </a:r>
            <a:endParaRPr/>
          </a:p>
          <a:p>
            <a:pPr indent="-298450" lvl="0" marL="457200" rtl="0" algn="l">
              <a:spcBef>
                <a:spcPts val="0"/>
              </a:spcBef>
              <a:spcAft>
                <a:spcPts val="0"/>
              </a:spcAft>
              <a:buSzPts val="1100"/>
              <a:buChar char="-"/>
            </a:pPr>
            <a:r>
              <a:rPr lang="en"/>
              <a:t>OF THE USED, THE MEASURES OF AIR POLLUTION ARE THE MOST RELEVANT</a:t>
            </a:r>
            <a:endParaRPr/>
          </a:p>
          <a:p>
            <a:pPr indent="-298450" lvl="0" marL="457200" rtl="0" algn="l">
              <a:spcBef>
                <a:spcPts val="0"/>
              </a:spcBef>
              <a:spcAft>
                <a:spcPts val="0"/>
              </a:spcAft>
              <a:buSzPts val="1100"/>
              <a:buChar char="-"/>
            </a:pPr>
            <a:r>
              <a:rPr lang="en">
                <a:highlight>
                  <a:srgbClr val="FCE5CD"/>
                </a:highlight>
              </a:rPr>
              <a:t>Though the use of instrumental variables did not radically reverse the results of earlier OLS studies, it could have; and it did make a substantive difference to the estimates in some cases.</a:t>
            </a:r>
            <a:endParaRPr>
              <a:highlight>
                <a:srgbClr val="FCE5CD"/>
              </a:highligh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bc8f789e2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bc8f789e2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bd720bffd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bd720bffd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bd720bffd9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bd720bffd9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567750"/>
            <a:ext cx="8222100" cy="2106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ctr">
              <a:spcBef>
                <a:spcPts val="0"/>
              </a:spcBef>
              <a:spcAft>
                <a:spcPts val="0"/>
              </a:spcAft>
              <a:buNone/>
            </a:pPr>
            <a:r>
              <a:rPr b="1" i="1" lang="en" sz="3644"/>
              <a:t>Is Trade Good or Bad for the Environment? Sorting out the Causality</a:t>
            </a:r>
            <a:endParaRPr b="1" i="1" sz="3644"/>
          </a:p>
          <a:p>
            <a:pPr indent="0" lvl="0" marL="0" rtl="0" algn="l">
              <a:spcBef>
                <a:spcPts val="0"/>
              </a:spcBef>
              <a:spcAft>
                <a:spcPts val="0"/>
              </a:spcAft>
              <a:buNone/>
            </a:pPr>
            <a:r>
              <a:t/>
            </a:r>
            <a:endParaRPr i="1" sz="1977"/>
          </a:p>
          <a:p>
            <a:pPr indent="0" lvl="0" marL="0" rtl="0" algn="ctr">
              <a:spcBef>
                <a:spcPts val="0"/>
              </a:spcBef>
              <a:spcAft>
                <a:spcPts val="0"/>
              </a:spcAft>
              <a:buNone/>
            </a:pPr>
            <a:r>
              <a:rPr i="1" lang="en" sz="1866"/>
              <a:t>Author(s): Jeffrey A. Frankel and Andrew K. Rose</a:t>
            </a:r>
            <a:endParaRPr i="1" sz="1866"/>
          </a:p>
          <a:p>
            <a:pPr indent="0" lvl="0" marL="0" rtl="0" algn="l">
              <a:spcBef>
                <a:spcPts val="0"/>
              </a:spcBef>
              <a:spcAft>
                <a:spcPts val="0"/>
              </a:spcAft>
              <a:buNone/>
            </a:pPr>
            <a:r>
              <a:t/>
            </a:r>
            <a:endParaRPr/>
          </a:p>
        </p:txBody>
      </p:sp>
      <p:sp>
        <p:nvSpPr>
          <p:cNvPr id="86" name="Google Shape;86;p13"/>
          <p:cNvSpPr txBox="1"/>
          <p:nvPr>
            <p:ph idx="1" type="subTitle"/>
          </p:nvPr>
        </p:nvSpPr>
        <p:spPr>
          <a:xfrm>
            <a:off x="598100" y="3397300"/>
            <a:ext cx="8222100" cy="1236300"/>
          </a:xfrm>
          <a:prstGeom prst="rect">
            <a:avLst/>
          </a:prstGeom>
        </p:spPr>
        <p:txBody>
          <a:bodyPr anchorCtr="0" anchor="t" bIns="91425" lIns="91425" spcFirstLastPara="1" rIns="91425" wrap="square" tIns="91425">
            <a:normAutofit lnSpcReduction="10000"/>
          </a:bodyPr>
          <a:lstStyle/>
          <a:p>
            <a:pPr indent="0" lvl="0" marL="0" rtl="0" algn="ctr">
              <a:lnSpc>
                <a:spcPct val="60000"/>
              </a:lnSpc>
              <a:spcBef>
                <a:spcPts val="0"/>
              </a:spcBef>
              <a:spcAft>
                <a:spcPts val="0"/>
              </a:spcAft>
              <a:buSzPts val="1018"/>
              <a:buNone/>
            </a:pPr>
            <a:r>
              <a:rPr lang="en" sz="1442"/>
              <a:t>February 28, 2024</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rPr lang="en" sz="1442"/>
              <a:t>Created by:</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t/>
            </a:r>
            <a:endParaRPr sz="1442"/>
          </a:p>
          <a:p>
            <a:pPr indent="0" lvl="0" marL="0" rtl="0" algn="ctr">
              <a:lnSpc>
                <a:spcPct val="60000"/>
              </a:lnSpc>
              <a:spcBef>
                <a:spcPts val="0"/>
              </a:spcBef>
              <a:spcAft>
                <a:spcPts val="0"/>
              </a:spcAft>
              <a:buSzPts val="1018"/>
              <a:buNone/>
            </a:pPr>
            <a:r>
              <a:rPr lang="en" sz="1442"/>
              <a:t>Will Carswell, Sharon Ware, </a:t>
            </a:r>
            <a:r>
              <a:rPr lang="en" sz="1442"/>
              <a:t>Alexia Moehling, Ashton Roess, Taylor Lautz</a:t>
            </a:r>
            <a:endParaRPr sz="1442"/>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type="title"/>
          </p:nvPr>
        </p:nvSpPr>
        <p:spPr>
          <a:xfrm>
            <a:off x="311700" y="-48850"/>
            <a:ext cx="8520600" cy="607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500"/>
              <a:t>Future Research </a:t>
            </a:r>
            <a:endParaRPr b="1" sz="2500"/>
          </a:p>
        </p:txBody>
      </p:sp>
      <p:sp>
        <p:nvSpPr>
          <p:cNvPr id="145" name="Google Shape;145;p22"/>
          <p:cNvSpPr txBox="1"/>
          <p:nvPr/>
        </p:nvSpPr>
        <p:spPr>
          <a:xfrm>
            <a:off x="200550" y="406700"/>
            <a:ext cx="8742900" cy="4143000"/>
          </a:xfrm>
          <a:prstGeom prst="rect">
            <a:avLst/>
          </a:prstGeom>
          <a:noFill/>
          <a:ln>
            <a:noFill/>
          </a:ln>
        </p:spPr>
        <p:txBody>
          <a:bodyPr anchorCtr="0" anchor="t" bIns="91425" lIns="91425" spcFirstLastPara="1" rIns="91425" wrap="square" tIns="91425">
            <a:noAutofit/>
          </a:bodyPr>
          <a:lstStyle/>
          <a:p>
            <a:pPr indent="-295275" lvl="0" marL="457200" rtl="0" algn="l">
              <a:lnSpc>
                <a:spcPct val="100000"/>
              </a:lnSpc>
              <a:spcBef>
                <a:spcPts val="0"/>
              </a:spcBef>
              <a:spcAft>
                <a:spcPts val="0"/>
              </a:spcAft>
              <a:buClr>
                <a:schemeClr val="dk2"/>
              </a:buClr>
              <a:buSzPts val="1050"/>
              <a:buFont typeface="Roboto"/>
              <a:buChar char="●"/>
            </a:pPr>
            <a:r>
              <a:rPr b="1" lang="en" sz="1050">
                <a:solidFill>
                  <a:schemeClr val="dk2"/>
                </a:solidFill>
                <a:latin typeface="Roboto"/>
                <a:ea typeface="Roboto"/>
                <a:cs typeface="Roboto"/>
                <a:sym typeface="Roboto"/>
              </a:rPr>
              <a:t>Understand and investigate the impacts of trade policies on specific environmental indicators.</a:t>
            </a:r>
            <a:endParaRPr b="1"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Examples of possible indicators include:</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Soil contamination </a:t>
            </a:r>
            <a:endParaRPr sz="1050">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Rising sea levels</a:t>
            </a:r>
            <a:endParaRPr sz="1050">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Water pH levels</a:t>
            </a:r>
            <a:endParaRPr sz="1050">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Oil spills</a:t>
            </a:r>
            <a:endParaRPr sz="1050">
              <a:solidFill>
                <a:schemeClr val="dk2"/>
              </a:solidFill>
              <a:latin typeface="Roboto"/>
              <a:ea typeface="Roboto"/>
              <a:cs typeface="Roboto"/>
              <a:sym typeface="Roboto"/>
            </a:endParaRPr>
          </a:p>
          <a:p>
            <a:pPr indent="0" lvl="0" marL="0" rtl="0" algn="l">
              <a:lnSpc>
                <a:spcPct val="100000"/>
              </a:lnSpc>
              <a:spcBef>
                <a:spcPts val="0"/>
              </a:spcBef>
              <a:spcAft>
                <a:spcPts val="0"/>
              </a:spcAft>
              <a:buNone/>
            </a:pPr>
            <a:r>
              <a:t/>
            </a:r>
            <a:endParaRPr sz="1050">
              <a:solidFill>
                <a:schemeClr val="dk2"/>
              </a:solidFill>
              <a:latin typeface="Roboto"/>
              <a:ea typeface="Roboto"/>
              <a:cs typeface="Roboto"/>
              <a:sym typeface="Roboto"/>
            </a:endParaRPr>
          </a:p>
          <a:p>
            <a:pPr indent="-295275" lvl="0" marL="457200" rtl="0" algn="l">
              <a:lnSpc>
                <a:spcPct val="100000"/>
              </a:lnSpc>
              <a:spcBef>
                <a:spcPts val="0"/>
              </a:spcBef>
              <a:spcAft>
                <a:spcPts val="0"/>
              </a:spcAft>
              <a:buClr>
                <a:schemeClr val="dk2"/>
              </a:buClr>
              <a:buSzPts val="1050"/>
              <a:buFont typeface="Roboto"/>
              <a:buChar char="●"/>
            </a:pPr>
            <a:r>
              <a:rPr b="1" lang="en" sz="1050">
                <a:solidFill>
                  <a:schemeClr val="dk2"/>
                </a:solidFill>
                <a:latin typeface="Roboto"/>
                <a:ea typeface="Roboto"/>
                <a:cs typeface="Roboto"/>
                <a:sym typeface="Roboto"/>
              </a:rPr>
              <a:t>Dive deeper into the validity of hypotheses surrounding trade and the environment.</a:t>
            </a:r>
            <a:endParaRPr b="1"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Race-to-the-bottom hypothesis</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rgbClr val="0D0D0D"/>
                </a:solidFill>
                <a:highlight>
                  <a:srgbClr val="FFFFFF"/>
                </a:highlight>
                <a:latin typeface="Roboto"/>
                <a:ea typeface="Roboto"/>
                <a:cs typeface="Roboto"/>
                <a:sym typeface="Roboto"/>
              </a:rPr>
              <a:t>Countries with open economies tend to adopt weaker  environmental regulations because of concerns about losing competitiveness on the global stage.</a:t>
            </a:r>
            <a:endParaRPr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Gains-from-trade hypothesis</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highlight>
                  <a:srgbClr val="FFFFFF"/>
                </a:highlight>
                <a:latin typeface="Roboto"/>
                <a:ea typeface="Roboto"/>
                <a:cs typeface="Roboto"/>
                <a:sym typeface="Roboto"/>
              </a:rPr>
              <a:t>If trade raises income, it allows countries to attain more of what they want, which includes environmental goods as well as more conventional output.</a:t>
            </a:r>
            <a:endParaRPr sz="1050">
              <a:solidFill>
                <a:schemeClr val="dk2"/>
              </a:solidFill>
              <a:latin typeface="Roboto"/>
              <a:ea typeface="Roboto"/>
              <a:cs typeface="Roboto"/>
              <a:sym typeface="Roboto"/>
            </a:endParaRPr>
          </a:p>
          <a:p>
            <a:pPr indent="0" lvl="0" marL="457200" rtl="0" algn="l">
              <a:lnSpc>
                <a:spcPct val="100000"/>
              </a:lnSpc>
              <a:spcBef>
                <a:spcPts val="0"/>
              </a:spcBef>
              <a:spcAft>
                <a:spcPts val="0"/>
              </a:spcAft>
              <a:buNone/>
            </a:pPr>
            <a:r>
              <a:t/>
            </a:r>
            <a:endParaRPr sz="1050">
              <a:solidFill>
                <a:schemeClr val="dk2"/>
              </a:solidFill>
              <a:latin typeface="Roboto"/>
              <a:ea typeface="Roboto"/>
              <a:cs typeface="Roboto"/>
              <a:sym typeface="Roboto"/>
            </a:endParaRPr>
          </a:p>
          <a:p>
            <a:pPr indent="-295275" lvl="0" marL="457200" rtl="0" algn="l">
              <a:lnSpc>
                <a:spcPct val="100000"/>
              </a:lnSpc>
              <a:spcBef>
                <a:spcPts val="0"/>
              </a:spcBef>
              <a:spcAft>
                <a:spcPts val="0"/>
              </a:spcAft>
              <a:buClr>
                <a:schemeClr val="dk2"/>
              </a:buClr>
              <a:buSzPts val="1050"/>
              <a:buFont typeface="Roboto"/>
              <a:buChar char="●"/>
            </a:pPr>
            <a:r>
              <a:rPr b="1" lang="en" sz="1050">
                <a:solidFill>
                  <a:schemeClr val="dk2"/>
                </a:solidFill>
                <a:latin typeface="Roboto"/>
                <a:ea typeface="Roboto"/>
                <a:cs typeface="Roboto"/>
                <a:sym typeface="Roboto"/>
              </a:rPr>
              <a:t>Explore types of technological innovation and green investments that reduce environmental harm.</a:t>
            </a:r>
            <a:endParaRPr b="1"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Renewable energy tools</a:t>
            </a:r>
            <a:endParaRPr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Energy storage for use over time</a:t>
            </a:r>
            <a:endParaRPr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Water conservation</a:t>
            </a:r>
            <a:endParaRPr sz="1050">
              <a:solidFill>
                <a:schemeClr val="dk2"/>
              </a:solidFill>
              <a:latin typeface="Roboto"/>
              <a:ea typeface="Roboto"/>
              <a:cs typeface="Roboto"/>
              <a:sym typeface="Roboto"/>
            </a:endParaRPr>
          </a:p>
          <a:p>
            <a:pPr indent="0" lvl="0" marL="0" rtl="0" algn="l">
              <a:lnSpc>
                <a:spcPct val="100000"/>
              </a:lnSpc>
              <a:spcBef>
                <a:spcPts val="0"/>
              </a:spcBef>
              <a:spcAft>
                <a:spcPts val="0"/>
              </a:spcAft>
              <a:buNone/>
            </a:pPr>
            <a:r>
              <a:t/>
            </a:r>
            <a:endParaRPr sz="1050">
              <a:solidFill>
                <a:schemeClr val="dk2"/>
              </a:solidFill>
              <a:latin typeface="Roboto"/>
              <a:ea typeface="Roboto"/>
              <a:cs typeface="Roboto"/>
              <a:sym typeface="Roboto"/>
            </a:endParaRPr>
          </a:p>
          <a:p>
            <a:pPr indent="-295275" lvl="0" marL="457200" rtl="0" algn="l">
              <a:lnSpc>
                <a:spcPct val="100000"/>
              </a:lnSpc>
              <a:spcBef>
                <a:spcPts val="0"/>
              </a:spcBef>
              <a:spcAft>
                <a:spcPts val="0"/>
              </a:spcAft>
              <a:buClr>
                <a:schemeClr val="dk2"/>
              </a:buClr>
              <a:buSzPts val="1050"/>
              <a:buFont typeface="Roboto"/>
              <a:buChar char="●"/>
            </a:pPr>
            <a:r>
              <a:rPr b="1" lang="en" sz="1050">
                <a:solidFill>
                  <a:schemeClr val="dk2"/>
                </a:solidFill>
                <a:latin typeface="Roboto"/>
                <a:ea typeface="Roboto"/>
                <a:cs typeface="Roboto"/>
                <a:sym typeface="Roboto"/>
              </a:rPr>
              <a:t>Examine the effectiveness of international agreements and environmental regulations in forming trade-environmental exchanges. </a:t>
            </a:r>
            <a:endParaRPr b="1"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Kyoto Protocol:</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Agreement for developed countries to reduce gas emissions.</a:t>
            </a:r>
            <a:endParaRPr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European Union Emissions Trading System (EU ETS)</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Limiting the amount of greenhouse gases that power plants and factories can produce.</a:t>
            </a:r>
            <a:endParaRPr sz="1050">
              <a:solidFill>
                <a:schemeClr val="dk2"/>
              </a:solidFill>
              <a:latin typeface="Roboto"/>
              <a:ea typeface="Roboto"/>
              <a:cs typeface="Roboto"/>
              <a:sym typeface="Roboto"/>
            </a:endParaRPr>
          </a:p>
          <a:p>
            <a:pPr indent="-295275" lvl="1" marL="914400" rtl="0" algn="l">
              <a:lnSpc>
                <a:spcPct val="100000"/>
              </a:lnSpc>
              <a:spcBef>
                <a:spcPts val="0"/>
              </a:spcBef>
              <a:spcAft>
                <a:spcPts val="0"/>
              </a:spcAft>
              <a:buClr>
                <a:schemeClr val="dk2"/>
              </a:buClr>
              <a:buSzPts val="1050"/>
              <a:buFont typeface="Roboto"/>
              <a:buChar char="○"/>
            </a:pPr>
            <a:r>
              <a:rPr lang="en" sz="1050" u="sng">
                <a:solidFill>
                  <a:schemeClr val="dk2"/>
                </a:solidFill>
                <a:latin typeface="Roboto"/>
                <a:ea typeface="Roboto"/>
                <a:cs typeface="Roboto"/>
                <a:sym typeface="Roboto"/>
              </a:rPr>
              <a:t>United States-Mexico-Canada Agreement (USMCA)</a:t>
            </a:r>
            <a:endParaRPr sz="1050" u="sng">
              <a:solidFill>
                <a:schemeClr val="dk2"/>
              </a:solidFill>
              <a:latin typeface="Roboto"/>
              <a:ea typeface="Roboto"/>
              <a:cs typeface="Roboto"/>
              <a:sym typeface="Roboto"/>
            </a:endParaRPr>
          </a:p>
          <a:p>
            <a:pPr indent="-295275" lvl="2" marL="1371600" rtl="0" algn="l">
              <a:lnSpc>
                <a:spcPct val="100000"/>
              </a:lnSpc>
              <a:spcBef>
                <a:spcPts val="0"/>
              </a:spcBef>
              <a:spcAft>
                <a:spcPts val="0"/>
              </a:spcAft>
              <a:buClr>
                <a:schemeClr val="dk2"/>
              </a:buClr>
              <a:buSzPts val="1050"/>
              <a:buFont typeface="Roboto"/>
              <a:buChar char="■"/>
            </a:pPr>
            <a:r>
              <a:rPr lang="en" sz="1050">
                <a:solidFill>
                  <a:schemeClr val="dk2"/>
                </a:solidFill>
                <a:latin typeface="Roboto"/>
                <a:ea typeface="Roboto"/>
                <a:cs typeface="Roboto"/>
                <a:sym typeface="Roboto"/>
              </a:rPr>
              <a:t>Replaced the North American Free Trade Agreement (NAFTA)</a:t>
            </a:r>
            <a:endParaRPr sz="105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Final Thoughts</a:t>
            </a:r>
            <a:endParaRPr b="1"/>
          </a:p>
        </p:txBody>
      </p:sp>
      <p:sp>
        <p:nvSpPr>
          <p:cNvPr id="151" name="Google Shape;151;p23"/>
          <p:cNvSpPr txBox="1"/>
          <p:nvPr>
            <p:ph idx="4294967295" type="body"/>
          </p:nvPr>
        </p:nvSpPr>
        <p:spPr>
          <a:xfrm>
            <a:off x="311700" y="1017800"/>
            <a:ext cx="8520600" cy="3719100"/>
          </a:xfrm>
          <a:prstGeom prst="rect">
            <a:avLst/>
          </a:prstGeom>
        </p:spPr>
        <p:txBody>
          <a:bodyPr anchorCtr="0" anchor="t" bIns="91425" lIns="91425" spcFirstLastPara="1" rIns="91425" wrap="square" tIns="91425">
            <a:normAutofit fontScale="77500" lnSpcReduction="20000"/>
          </a:bodyPr>
          <a:lstStyle/>
          <a:p>
            <a:pPr indent="-322103" lvl="0" marL="457200" rtl="0" algn="l">
              <a:spcBef>
                <a:spcPts val="0"/>
              </a:spcBef>
              <a:spcAft>
                <a:spcPts val="0"/>
              </a:spcAft>
              <a:buSzPct val="100000"/>
              <a:buChar char="●"/>
            </a:pPr>
            <a:r>
              <a:rPr b="1" i="1" lang="en" sz="1900"/>
              <a:t>In conclusion, Trade promotes economic growth and in small parts can affect pollution but also, in larger ways, reduces it. </a:t>
            </a:r>
            <a:endParaRPr b="1" i="1" sz="1900"/>
          </a:p>
          <a:p>
            <a:pPr indent="-319643" lvl="1" marL="914400" rtl="0" algn="l">
              <a:spcBef>
                <a:spcPts val="0"/>
              </a:spcBef>
              <a:spcAft>
                <a:spcPts val="0"/>
              </a:spcAft>
              <a:buSzPct val="100000"/>
              <a:buChar char="○"/>
            </a:pPr>
            <a:r>
              <a:rPr i="1" lang="en" sz="1850"/>
              <a:t>There is little evidence that trade </a:t>
            </a:r>
            <a:r>
              <a:rPr i="1" lang="en" sz="1850" u="sng"/>
              <a:t>negatively</a:t>
            </a:r>
            <a:r>
              <a:rPr i="1" lang="en" sz="1850"/>
              <a:t> </a:t>
            </a:r>
            <a:r>
              <a:rPr i="1" lang="en" sz="1850"/>
              <a:t>affects a</a:t>
            </a:r>
            <a:r>
              <a:rPr i="1" lang="en" sz="1850"/>
              <a:t> country’s environment. </a:t>
            </a:r>
            <a:endParaRPr i="1" sz="1850"/>
          </a:p>
          <a:p>
            <a:pPr indent="-319643" lvl="2" marL="1371600" rtl="0" algn="l">
              <a:spcBef>
                <a:spcPts val="0"/>
              </a:spcBef>
              <a:spcAft>
                <a:spcPts val="0"/>
              </a:spcAft>
              <a:buSzPct val="100000"/>
              <a:buChar char="■"/>
            </a:pPr>
            <a:r>
              <a:rPr i="1" lang="en" sz="1850"/>
              <a:t>“Our examination of seven different measures of environmental quality provides little evidence that trade has a detrimental effect overall”</a:t>
            </a:r>
            <a:endParaRPr i="1" sz="1850"/>
          </a:p>
          <a:p>
            <a:pPr indent="-319643" lvl="1" marL="914400" rtl="0" algn="l">
              <a:spcBef>
                <a:spcPts val="0"/>
              </a:spcBef>
              <a:spcAft>
                <a:spcPts val="0"/>
              </a:spcAft>
              <a:buSzPct val="100000"/>
              <a:buChar char="○"/>
            </a:pPr>
            <a:r>
              <a:rPr i="1" lang="en" sz="1850"/>
              <a:t>It was actually found that trade reduced 3 different types of air pollution.</a:t>
            </a:r>
            <a:endParaRPr i="1" sz="1850"/>
          </a:p>
          <a:p>
            <a:pPr indent="-319643" lvl="1" marL="914400" rtl="0" algn="l">
              <a:spcBef>
                <a:spcPts val="0"/>
              </a:spcBef>
              <a:spcAft>
                <a:spcPts val="0"/>
              </a:spcAft>
              <a:buSzPct val="100000"/>
              <a:buChar char="○"/>
            </a:pPr>
            <a:r>
              <a:rPr i="1" lang="en" sz="1850"/>
              <a:t>Overall,  reject the hypothesis of an international race to the bottom driven by trade</a:t>
            </a:r>
            <a:endParaRPr i="1" sz="1850"/>
          </a:p>
          <a:p>
            <a:pPr indent="0" lvl="0" marL="457200" rtl="0" algn="l">
              <a:spcBef>
                <a:spcPts val="1200"/>
              </a:spcBef>
              <a:spcAft>
                <a:spcPts val="0"/>
              </a:spcAft>
              <a:buNone/>
            </a:pPr>
            <a:r>
              <a:t/>
            </a:r>
            <a:endParaRPr b="1" i="1" sz="1900"/>
          </a:p>
          <a:p>
            <a:pPr indent="-322103" lvl="0" marL="457200" rtl="0" algn="l">
              <a:spcBef>
                <a:spcPts val="1200"/>
              </a:spcBef>
              <a:spcAft>
                <a:spcPts val="0"/>
              </a:spcAft>
              <a:buSzPct val="100000"/>
              <a:buChar char="●"/>
            </a:pPr>
            <a:r>
              <a:rPr b="1" i="1" lang="en" sz="1900"/>
              <a:t>Moving forward, collective action and commitment from governments, businesses, and civil society are essential to safeguarding the environment for future generations</a:t>
            </a:r>
            <a:r>
              <a:rPr i="1" lang="en" sz="1900"/>
              <a:t>.</a:t>
            </a:r>
            <a:endParaRPr i="1" sz="1900"/>
          </a:p>
          <a:p>
            <a:pPr indent="-322103" lvl="1" marL="914400" rtl="0" algn="l">
              <a:spcBef>
                <a:spcPts val="0"/>
              </a:spcBef>
              <a:spcAft>
                <a:spcPts val="0"/>
              </a:spcAft>
              <a:buSzPct val="100000"/>
              <a:buChar char="○"/>
            </a:pPr>
            <a:r>
              <a:rPr i="1" lang="en" sz="1900"/>
              <a:t>The emission that causes concern is CO2 or Greenhouse gas</a:t>
            </a:r>
            <a:endParaRPr i="1" sz="1900"/>
          </a:p>
          <a:p>
            <a:pPr indent="-322103" lvl="1" marL="914400" rtl="0" algn="l">
              <a:spcBef>
                <a:spcPts val="0"/>
              </a:spcBef>
              <a:spcAft>
                <a:spcPts val="0"/>
              </a:spcAft>
              <a:buSzPct val="100000"/>
              <a:buChar char="○"/>
            </a:pPr>
            <a:r>
              <a:rPr i="1" lang="en" sz="1900"/>
              <a:t>International agreements are going to be the only way to fix the carbon dioxide emission problems (greenhouse gas), as it is not an issue that is reliant or can be influenced by a single country’s adaptation; change requires a united effort</a:t>
            </a:r>
            <a:endParaRPr i="1"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Main Question</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800"/>
              <a:t>T</a:t>
            </a:r>
            <a:r>
              <a:rPr lang="en" sz="2800"/>
              <a:t>his paper seeks to answer how trade effects a country’s environment for a given level of GDP</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Background/Overview</a:t>
            </a:r>
            <a:endParaRPr/>
          </a:p>
        </p:txBody>
      </p:sp>
      <p:sp>
        <p:nvSpPr>
          <p:cNvPr id="98" name="Google Shape;98;p15"/>
          <p:cNvSpPr txBox="1"/>
          <p:nvPr>
            <p:ph idx="1" type="body"/>
          </p:nvPr>
        </p:nvSpPr>
        <p:spPr>
          <a:xfrm>
            <a:off x="311700" y="1091825"/>
            <a:ext cx="7186800" cy="3345000"/>
          </a:xfrm>
          <a:prstGeom prst="rect">
            <a:avLst/>
          </a:prstGeom>
        </p:spPr>
        <p:txBody>
          <a:bodyPr anchorCtr="0" anchor="t" bIns="91425" lIns="91425" spcFirstLastPara="1" rIns="91425" wrap="square" tIns="91425">
            <a:noAutofit/>
          </a:bodyPr>
          <a:lstStyle/>
          <a:p>
            <a:pPr indent="-323850" lvl="0" marL="457200" rtl="0" algn="l">
              <a:lnSpc>
                <a:spcPct val="150000"/>
              </a:lnSpc>
              <a:spcBef>
                <a:spcPts val="0"/>
              </a:spcBef>
              <a:spcAft>
                <a:spcPts val="0"/>
              </a:spcAft>
              <a:buClr>
                <a:srgbClr val="0D0D0D"/>
              </a:buClr>
              <a:buSzPts val="1500"/>
              <a:buChar char="★"/>
            </a:pPr>
            <a:r>
              <a:rPr lang="en" sz="1500">
                <a:solidFill>
                  <a:srgbClr val="0D0D0D"/>
                </a:solidFill>
              </a:rPr>
              <a:t>T</a:t>
            </a:r>
            <a:r>
              <a:rPr lang="en" sz="1500">
                <a:solidFill>
                  <a:srgbClr val="0D0D0D"/>
                </a:solidFill>
              </a:rPr>
              <a:t>he most fundamental question for policy</a:t>
            </a:r>
            <a:endParaRPr sz="1500">
              <a:solidFill>
                <a:srgbClr val="0D0D0D"/>
              </a:solidFill>
            </a:endParaRPr>
          </a:p>
          <a:p>
            <a:pPr indent="-323850" lvl="0" marL="457200" rtl="0" algn="l">
              <a:lnSpc>
                <a:spcPct val="150000"/>
              </a:lnSpc>
              <a:spcBef>
                <a:spcPts val="0"/>
              </a:spcBef>
              <a:spcAft>
                <a:spcPts val="0"/>
              </a:spcAft>
              <a:buClr>
                <a:srgbClr val="0D0D0D"/>
              </a:buClr>
              <a:buSzPts val="1500"/>
              <a:buChar char="★"/>
            </a:pPr>
            <a:r>
              <a:rPr lang="en" sz="1500">
                <a:solidFill>
                  <a:srgbClr val="0D0D0D"/>
                </a:solidFill>
              </a:rPr>
              <a:t>Trade is endogenetic to pollution while geographic determinants are exogenous </a:t>
            </a:r>
            <a:endParaRPr sz="1500">
              <a:solidFill>
                <a:srgbClr val="0D0D0D"/>
              </a:solidFill>
            </a:endParaRPr>
          </a:p>
          <a:p>
            <a:pPr indent="-323850" lvl="0" marL="457200" rtl="0" algn="l">
              <a:lnSpc>
                <a:spcPct val="150000"/>
              </a:lnSpc>
              <a:spcBef>
                <a:spcPts val="0"/>
              </a:spcBef>
              <a:spcAft>
                <a:spcPts val="0"/>
              </a:spcAft>
              <a:buClr>
                <a:srgbClr val="0D0D0D"/>
              </a:buClr>
              <a:buSzPts val="1500"/>
              <a:buChar char="★"/>
            </a:pPr>
            <a:r>
              <a:rPr lang="en" sz="1500">
                <a:solidFill>
                  <a:srgbClr val="0D0D0D"/>
                </a:solidFill>
              </a:rPr>
              <a:t>there is little evidence that trade has a detrimental effect on the environment</a:t>
            </a:r>
            <a:endParaRPr sz="1500">
              <a:solidFill>
                <a:srgbClr val="0D0D0D"/>
              </a:solidFill>
            </a:endParaRPr>
          </a:p>
          <a:p>
            <a:pPr indent="-323850" lvl="0" marL="457200" rtl="0" algn="l">
              <a:lnSpc>
                <a:spcPct val="150000"/>
              </a:lnSpc>
              <a:spcBef>
                <a:spcPts val="0"/>
              </a:spcBef>
              <a:spcAft>
                <a:spcPts val="0"/>
              </a:spcAft>
              <a:buClr>
                <a:srgbClr val="0D0D0D"/>
              </a:buClr>
              <a:buSzPts val="1500"/>
              <a:buChar char="★"/>
            </a:pPr>
            <a:r>
              <a:rPr lang="en" sz="1500">
                <a:solidFill>
                  <a:srgbClr val="0D0D0D"/>
                </a:solidFill>
              </a:rPr>
              <a:t>the effect of trade on the environment is theoretically </a:t>
            </a:r>
            <a:r>
              <a:rPr lang="en" sz="1500">
                <a:solidFill>
                  <a:srgbClr val="0D0D0D"/>
                </a:solidFill>
              </a:rPr>
              <a:t>ambiguous</a:t>
            </a:r>
            <a:endParaRPr sz="1500">
              <a:solidFill>
                <a:srgbClr val="0D0D0D"/>
              </a:solidFill>
            </a:endParaRPr>
          </a:p>
          <a:p>
            <a:pPr indent="-323850" lvl="0" marL="457200" rtl="0" algn="l">
              <a:lnSpc>
                <a:spcPct val="150000"/>
              </a:lnSpc>
              <a:spcBef>
                <a:spcPts val="0"/>
              </a:spcBef>
              <a:spcAft>
                <a:spcPts val="0"/>
              </a:spcAft>
              <a:buClr>
                <a:srgbClr val="0D0D0D"/>
              </a:buClr>
              <a:buSzPts val="1500"/>
              <a:buChar char="★"/>
            </a:pPr>
            <a:r>
              <a:rPr lang="en" sz="1500">
                <a:solidFill>
                  <a:srgbClr val="0D0D0D"/>
                </a:solidFill>
              </a:rPr>
              <a:t>This paper specifically focuses on income, trade and environmental quality</a:t>
            </a:r>
            <a:endParaRPr sz="1500">
              <a:solidFill>
                <a:srgbClr val="0D0D0D"/>
              </a:solidFill>
            </a:endParaRPr>
          </a:p>
          <a:p>
            <a:pPr indent="-323850" lvl="0" marL="457200" rtl="0" algn="l">
              <a:lnSpc>
                <a:spcPct val="150000"/>
              </a:lnSpc>
              <a:spcBef>
                <a:spcPts val="0"/>
              </a:spcBef>
              <a:spcAft>
                <a:spcPts val="0"/>
              </a:spcAft>
              <a:buClr>
                <a:srgbClr val="0D0D0D"/>
              </a:buClr>
              <a:buSzPts val="1500"/>
              <a:buChar char="★"/>
            </a:pPr>
            <a:r>
              <a:rPr b="1" i="1" lang="en" sz="1500">
                <a:solidFill>
                  <a:srgbClr val="0D0D0D"/>
                </a:solidFill>
              </a:rPr>
              <a:t>Porter Hypothesis</a:t>
            </a:r>
            <a:r>
              <a:rPr lang="en" sz="1500">
                <a:solidFill>
                  <a:srgbClr val="0D0D0D"/>
                </a:solidFill>
              </a:rPr>
              <a:t>- environmental regulation stimulates productivity (impact on income and trade)</a:t>
            </a:r>
            <a:endParaRPr sz="1500">
              <a:solidFill>
                <a:srgbClr val="0D0D0D"/>
              </a:solidFill>
            </a:endParaRPr>
          </a:p>
          <a:p>
            <a:pPr indent="0" lvl="0" marL="457200" rtl="0" algn="l">
              <a:lnSpc>
                <a:spcPct val="150000"/>
              </a:lnSpc>
              <a:spcBef>
                <a:spcPts val="1200"/>
              </a:spcBef>
              <a:spcAft>
                <a:spcPts val="1200"/>
              </a:spcAft>
              <a:buNone/>
            </a:pPr>
            <a:r>
              <a:t/>
            </a:r>
            <a:endParaRPr sz="1400">
              <a:solidFill>
                <a:srgbClr val="0D0D0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95100"/>
            <a:ext cx="8520600" cy="607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b="1" lang="en" sz="3300"/>
              <a:t>Topic Interests</a:t>
            </a:r>
            <a:endParaRPr b="1" sz="3300"/>
          </a:p>
        </p:txBody>
      </p:sp>
      <p:sp>
        <p:nvSpPr>
          <p:cNvPr id="104" name="Google Shape;104;p16"/>
          <p:cNvSpPr txBox="1"/>
          <p:nvPr>
            <p:ph idx="1" type="body"/>
          </p:nvPr>
        </p:nvSpPr>
        <p:spPr>
          <a:xfrm>
            <a:off x="311700" y="871525"/>
            <a:ext cx="8520600" cy="36519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b="1" lang="en" sz="1500"/>
              <a:t>Hypotheses</a:t>
            </a:r>
            <a:endParaRPr b="1" sz="1500"/>
          </a:p>
          <a:p>
            <a:pPr indent="0" lvl="0" marL="0" rtl="0" algn="l">
              <a:lnSpc>
                <a:spcPct val="100000"/>
              </a:lnSpc>
              <a:spcBef>
                <a:spcPts val="1200"/>
              </a:spcBef>
              <a:spcAft>
                <a:spcPts val="0"/>
              </a:spcAft>
              <a:buNone/>
            </a:pPr>
            <a:r>
              <a:rPr lang="en" sz="1500"/>
              <a:t>-race-to-the-bottom</a:t>
            </a:r>
            <a:endParaRPr sz="1500"/>
          </a:p>
          <a:p>
            <a:pPr indent="0" lvl="0" marL="0" rtl="0" algn="l">
              <a:lnSpc>
                <a:spcPct val="100000"/>
              </a:lnSpc>
              <a:spcBef>
                <a:spcPts val="1200"/>
              </a:spcBef>
              <a:spcAft>
                <a:spcPts val="0"/>
              </a:spcAft>
              <a:buNone/>
            </a:pPr>
            <a:r>
              <a:rPr lang="en" sz="1500"/>
              <a:t>-gains-from-trade</a:t>
            </a:r>
            <a:endParaRPr sz="1500"/>
          </a:p>
          <a:p>
            <a:pPr indent="0" lvl="0" marL="0" rtl="0" algn="l">
              <a:lnSpc>
                <a:spcPct val="100000"/>
              </a:lnSpc>
              <a:spcBef>
                <a:spcPts val="1200"/>
              </a:spcBef>
              <a:spcAft>
                <a:spcPts val="0"/>
              </a:spcAft>
              <a:buNone/>
            </a:pPr>
            <a:r>
              <a:rPr lang="en" sz="1500"/>
              <a:t>-Porter Hypothesis</a:t>
            </a:r>
            <a:endParaRPr sz="1500"/>
          </a:p>
          <a:p>
            <a:pPr indent="0" lvl="0" marL="0" rtl="0" algn="l">
              <a:lnSpc>
                <a:spcPct val="100000"/>
              </a:lnSpc>
              <a:spcBef>
                <a:spcPts val="1200"/>
              </a:spcBef>
              <a:spcAft>
                <a:spcPts val="0"/>
              </a:spcAft>
              <a:buNone/>
            </a:pPr>
            <a:r>
              <a:rPr lang="en" sz="1500"/>
              <a:t>-Whether the race-to- the-bottom effect in practice dominates the gains from trade effect</a:t>
            </a:r>
            <a:endParaRPr sz="1500"/>
          </a:p>
          <a:p>
            <a:pPr indent="0" lvl="0" marL="0" rtl="0" algn="l">
              <a:lnSpc>
                <a:spcPct val="100000"/>
              </a:lnSpc>
              <a:spcBef>
                <a:spcPts val="1200"/>
              </a:spcBef>
              <a:spcAft>
                <a:spcPts val="0"/>
              </a:spcAft>
              <a:buNone/>
            </a:pPr>
            <a:r>
              <a:rPr b="1" lang="en" sz="1500"/>
              <a:t>Understanding debate over globalization</a:t>
            </a:r>
            <a:endParaRPr b="1" sz="1500"/>
          </a:p>
          <a:p>
            <a:pPr indent="0" lvl="0" marL="0" rtl="0" algn="l">
              <a:lnSpc>
                <a:spcPct val="100000"/>
              </a:lnSpc>
              <a:spcBef>
                <a:spcPts val="1200"/>
              </a:spcBef>
              <a:spcAft>
                <a:spcPts val="0"/>
              </a:spcAft>
              <a:buNone/>
            </a:pPr>
            <a:r>
              <a:rPr lang="en" sz="1500"/>
              <a:t>-isolating the independent effect of </a:t>
            </a:r>
            <a:r>
              <a:rPr lang="en" sz="1500"/>
              <a:t>openness</a:t>
            </a:r>
            <a:r>
              <a:rPr lang="en" sz="1500"/>
              <a:t> on the environment</a:t>
            </a:r>
            <a:endParaRPr sz="1500"/>
          </a:p>
          <a:p>
            <a:pPr indent="0" lvl="0" marL="0" rtl="0" algn="l">
              <a:lnSpc>
                <a:spcPct val="100000"/>
              </a:lnSpc>
              <a:spcBef>
                <a:spcPts val="1200"/>
              </a:spcBef>
              <a:spcAft>
                <a:spcPts val="0"/>
              </a:spcAft>
              <a:buNone/>
            </a:pPr>
            <a:r>
              <a:rPr b="1" lang="en" sz="1500"/>
              <a:t>Where and why are environmental gains occuring?</a:t>
            </a:r>
            <a:endParaRPr b="1" sz="1500"/>
          </a:p>
          <a:p>
            <a:pPr indent="0" lvl="0" marL="0" rtl="0" algn="l">
              <a:lnSpc>
                <a:spcPct val="100000"/>
              </a:lnSpc>
              <a:spcBef>
                <a:spcPts val="1200"/>
              </a:spcBef>
              <a:spcAft>
                <a:spcPts val="0"/>
              </a:spcAft>
              <a:buNone/>
            </a:pPr>
            <a:r>
              <a:rPr lang="en" sz="1500"/>
              <a:t>	-increase in income</a:t>
            </a:r>
            <a:endParaRPr sz="1500"/>
          </a:p>
          <a:p>
            <a:pPr indent="0" lvl="0" marL="0" rtl="0" algn="l">
              <a:lnSpc>
                <a:spcPct val="100000"/>
              </a:lnSpc>
              <a:spcBef>
                <a:spcPts val="1200"/>
              </a:spcBef>
              <a:spcAft>
                <a:spcPts val="1200"/>
              </a:spcAft>
              <a:buNone/>
            </a:pPr>
            <a:r>
              <a:rPr lang="en" sz="1500"/>
              <a:t>	-international trade and investment</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Performed Analyses </a:t>
            </a:r>
            <a:endParaRPr b="1"/>
          </a:p>
        </p:txBody>
      </p:sp>
      <p:pic>
        <p:nvPicPr>
          <p:cNvPr id="110" name="Google Shape;110;p17"/>
          <p:cNvPicPr preferRelativeResize="0"/>
          <p:nvPr/>
        </p:nvPicPr>
        <p:blipFill>
          <a:blip r:embed="rId3">
            <a:alphaModFix/>
          </a:blip>
          <a:stretch>
            <a:fillRect/>
          </a:stretch>
        </p:blipFill>
        <p:spPr>
          <a:xfrm>
            <a:off x="5791900" y="965525"/>
            <a:ext cx="3131799" cy="1425250"/>
          </a:xfrm>
          <a:prstGeom prst="rect">
            <a:avLst/>
          </a:prstGeom>
          <a:noFill/>
          <a:ln>
            <a:noFill/>
          </a:ln>
        </p:spPr>
      </p:pic>
      <p:pic>
        <p:nvPicPr>
          <p:cNvPr id="111" name="Google Shape;111;p17"/>
          <p:cNvPicPr preferRelativeResize="0"/>
          <p:nvPr/>
        </p:nvPicPr>
        <p:blipFill>
          <a:blip r:embed="rId4">
            <a:alphaModFix/>
          </a:blip>
          <a:stretch>
            <a:fillRect/>
          </a:stretch>
        </p:blipFill>
        <p:spPr>
          <a:xfrm>
            <a:off x="5796262" y="2655000"/>
            <a:ext cx="3123076" cy="1959936"/>
          </a:xfrm>
          <a:prstGeom prst="rect">
            <a:avLst/>
          </a:prstGeom>
          <a:noFill/>
          <a:ln>
            <a:noFill/>
          </a:ln>
        </p:spPr>
      </p:pic>
      <p:sp>
        <p:nvSpPr>
          <p:cNvPr id="112" name="Google Shape;112;p17"/>
          <p:cNvSpPr txBox="1"/>
          <p:nvPr/>
        </p:nvSpPr>
        <p:spPr>
          <a:xfrm>
            <a:off x="311700" y="1144125"/>
            <a:ext cx="4890300" cy="3079500"/>
          </a:xfrm>
          <a:prstGeom prst="rect">
            <a:avLst/>
          </a:prstGeom>
          <a:noFill/>
          <a:ln>
            <a:noFill/>
          </a:ln>
        </p:spPr>
        <p:txBody>
          <a:bodyPr anchorCtr="0" anchor="t" bIns="91425" lIns="91425" spcFirstLastPara="1" rIns="91425" wrap="square" tIns="91425">
            <a:noAutofit/>
          </a:bodyPr>
          <a:lstStyle/>
          <a:p>
            <a:pPr indent="-292100" lvl="0" marL="4572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Utilized a cross-country regression analysis.</a:t>
            </a:r>
            <a:endParaRPr sz="1000">
              <a:solidFill>
                <a:schemeClr val="dk2"/>
              </a:solidFill>
              <a:latin typeface="Roboto"/>
              <a:ea typeface="Roboto"/>
              <a:cs typeface="Roboto"/>
              <a:sym typeface="Roboto"/>
            </a:endParaRPr>
          </a:p>
          <a:p>
            <a:pPr indent="-292100" lvl="1" marL="9144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Allows analysis to occur between variables across multiple countries or continents.</a:t>
            </a:r>
            <a:endParaRPr sz="1000">
              <a:solidFill>
                <a:schemeClr val="dk2"/>
              </a:solidFill>
              <a:latin typeface="Roboto"/>
              <a:ea typeface="Roboto"/>
              <a:cs typeface="Roboto"/>
              <a:sym typeface="Roboto"/>
            </a:endParaRPr>
          </a:p>
          <a:p>
            <a:pPr indent="-292100" lvl="1" marL="9144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Focuses on a single point in time.</a:t>
            </a:r>
            <a:endParaRPr sz="1000">
              <a:solidFill>
                <a:schemeClr val="dk2"/>
              </a:solidFill>
              <a:latin typeface="Roboto"/>
              <a:ea typeface="Roboto"/>
              <a:cs typeface="Roboto"/>
              <a:sym typeface="Roboto"/>
            </a:endParaRPr>
          </a:p>
          <a:p>
            <a:pPr indent="-292100" lvl="0" marL="4572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Coefficient of interest is β, the partial effect of openness on environmental degradation.</a:t>
            </a:r>
            <a:endParaRPr sz="1000">
              <a:solidFill>
                <a:schemeClr val="dk2"/>
              </a:solidFill>
              <a:latin typeface="Roboto"/>
              <a:ea typeface="Roboto"/>
              <a:cs typeface="Roboto"/>
              <a:sym typeface="Roboto"/>
            </a:endParaRPr>
          </a:p>
          <a:p>
            <a:pPr indent="-292100" lvl="0" marL="4572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Incorporate the environmental Kuznets curve (EKC) </a:t>
            </a:r>
            <a:endParaRPr sz="1000">
              <a:solidFill>
                <a:schemeClr val="dk2"/>
              </a:solidFill>
              <a:latin typeface="Roboto"/>
              <a:ea typeface="Roboto"/>
              <a:cs typeface="Roboto"/>
              <a:sym typeface="Roboto"/>
            </a:endParaRPr>
          </a:p>
          <a:p>
            <a:pPr indent="-292100" lvl="1" marL="9144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U shape curve relationship between income per capita and </a:t>
            </a:r>
            <a:r>
              <a:rPr lang="en" sz="1000">
                <a:solidFill>
                  <a:schemeClr val="dk2"/>
                </a:solidFill>
                <a:latin typeface="Roboto"/>
                <a:ea typeface="Roboto"/>
                <a:cs typeface="Roboto"/>
                <a:sym typeface="Roboto"/>
              </a:rPr>
              <a:t>pollution</a:t>
            </a:r>
            <a:r>
              <a:rPr lang="en" sz="1000">
                <a:solidFill>
                  <a:schemeClr val="dk2"/>
                </a:solidFill>
                <a:latin typeface="Roboto"/>
                <a:ea typeface="Roboto"/>
                <a:cs typeface="Roboto"/>
                <a:sym typeface="Roboto"/>
              </a:rPr>
              <a:t> types to predict that the coefficient on the squared income is negative.</a:t>
            </a:r>
            <a:endParaRPr sz="1000">
              <a:solidFill>
                <a:schemeClr val="dk2"/>
              </a:solidFill>
              <a:latin typeface="Roboto"/>
              <a:ea typeface="Roboto"/>
              <a:cs typeface="Roboto"/>
              <a:sym typeface="Roboto"/>
            </a:endParaRPr>
          </a:p>
          <a:p>
            <a:pPr indent="-292100" lvl="0" marL="4572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Employed instrumental variables to address endogeneity concerns in trade  based on GDP, population and distance.</a:t>
            </a:r>
            <a:endParaRPr sz="1000">
              <a:solidFill>
                <a:schemeClr val="dk2"/>
              </a:solidFill>
              <a:latin typeface="Roboto"/>
              <a:ea typeface="Roboto"/>
              <a:cs typeface="Roboto"/>
              <a:sym typeface="Roboto"/>
            </a:endParaRPr>
          </a:p>
          <a:p>
            <a:pPr indent="-292100" lvl="0" marL="457200" rtl="0" algn="l">
              <a:lnSpc>
                <a:spcPct val="150000"/>
              </a:lnSpc>
              <a:spcBef>
                <a:spcPts val="0"/>
              </a:spcBef>
              <a:spcAft>
                <a:spcPts val="0"/>
              </a:spcAft>
              <a:buClr>
                <a:schemeClr val="dk2"/>
              </a:buClr>
              <a:buSzPts val="1000"/>
              <a:buFont typeface="Roboto"/>
              <a:buChar char="●"/>
            </a:pPr>
            <a:r>
              <a:rPr lang="en" sz="1000">
                <a:solidFill>
                  <a:schemeClr val="dk2"/>
                </a:solidFill>
                <a:latin typeface="Roboto"/>
                <a:ea typeface="Roboto"/>
                <a:cs typeface="Roboto"/>
                <a:sym typeface="Roboto"/>
              </a:rPr>
              <a:t>A pure cross-section approach means that we cannot control for unobservable heterogeneity and that income per capita is too endogenous.</a:t>
            </a:r>
            <a:endParaRPr sz="1000">
              <a:solidFill>
                <a:schemeClr val="dk2"/>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311700" y="3046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Data Used</a:t>
            </a:r>
            <a:endParaRPr b="1"/>
          </a:p>
        </p:txBody>
      </p:sp>
      <p:sp>
        <p:nvSpPr>
          <p:cNvPr id="118" name="Google Shape;118;p18"/>
          <p:cNvSpPr txBox="1"/>
          <p:nvPr>
            <p:ph idx="1" type="body"/>
          </p:nvPr>
        </p:nvSpPr>
        <p:spPr>
          <a:xfrm>
            <a:off x="188850" y="1017800"/>
            <a:ext cx="4453500" cy="39579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b="1" lang="en" sz="1300"/>
              <a:t>Focused on three 1990 measures of air </a:t>
            </a:r>
            <a:r>
              <a:rPr b="1" lang="en" sz="1300"/>
              <a:t>pollution:</a:t>
            </a:r>
            <a:endParaRPr b="1" sz="1300"/>
          </a:p>
          <a:p>
            <a:pPr indent="-295275" lvl="1" marL="914400" rtl="0" algn="l">
              <a:spcBef>
                <a:spcPts val="0"/>
              </a:spcBef>
              <a:spcAft>
                <a:spcPts val="0"/>
              </a:spcAft>
              <a:buSzPts val="1050"/>
              <a:buChar char="○"/>
            </a:pPr>
            <a:r>
              <a:rPr lang="en" sz="1050"/>
              <a:t>SO2: mean sulfur dioxide</a:t>
            </a:r>
            <a:endParaRPr sz="1050"/>
          </a:p>
          <a:p>
            <a:pPr indent="-295275" lvl="1" marL="914400" rtl="0" algn="l">
              <a:spcBef>
                <a:spcPts val="0"/>
              </a:spcBef>
              <a:spcAft>
                <a:spcPts val="0"/>
              </a:spcAft>
              <a:buSzPts val="1050"/>
              <a:buChar char="○"/>
            </a:pPr>
            <a:r>
              <a:rPr lang="en" sz="1050"/>
              <a:t>NO2: mean nitrogen dioxide</a:t>
            </a:r>
            <a:endParaRPr sz="1050"/>
          </a:p>
          <a:p>
            <a:pPr indent="-295275" lvl="1" marL="914400" rtl="0" algn="l">
              <a:spcBef>
                <a:spcPts val="0"/>
              </a:spcBef>
              <a:spcAft>
                <a:spcPts val="0"/>
              </a:spcAft>
              <a:buSzPts val="1050"/>
              <a:buChar char="○"/>
            </a:pPr>
            <a:r>
              <a:rPr lang="en" sz="1050"/>
              <a:t>PM: mean total suspended solids (particulate matter)</a:t>
            </a:r>
            <a:endParaRPr sz="1050"/>
          </a:p>
          <a:p>
            <a:pPr indent="-311150" lvl="0" marL="457200" rtl="0" algn="l">
              <a:spcBef>
                <a:spcPts val="0"/>
              </a:spcBef>
              <a:spcAft>
                <a:spcPts val="0"/>
              </a:spcAft>
              <a:buSzPts val="1300"/>
              <a:buChar char="●"/>
            </a:pPr>
            <a:r>
              <a:rPr b="1" lang="en" sz="1300"/>
              <a:t>4 </a:t>
            </a:r>
            <a:r>
              <a:rPr b="1" lang="en" sz="1300"/>
              <a:t>measurements</a:t>
            </a:r>
            <a:r>
              <a:rPr b="1" lang="en" sz="1300"/>
              <a:t> of environmental quality:</a:t>
            </a:r>
            <a:endParaRPr b="1" sz="1300"/>
          </a:p>
          <a:p>
            <a:pPr indent="-295275" lvl="1" marL="914400" rtl="0" algn="l">
              <a:spcBef>
                <a:spcPts val="0"/>
              </a:spcBef>
              <a:spcAft>
                <a:spcPts val="0"/>
              </a:spcAft>
              <a:buSzPts val="1050"/>
              <a:buChar char="○"/>
            </a:pPr>
            <a:r>
              <a:rPr lang="en" sz="1050"/>
              <a:t>CO2: industrial carbon dioxide emissions per capita, in metric tons,</a:t>
            </a:r>
            <a:endParaRPr sz="1050"/>
          </a:p>
          <a:p>
            <a:pPr indent="-295275" lvl="1" marL="914400" rtl="0" algn="l">
              <a:spcBef>
                <a:spcPts val="0"/>
              </a:spcBef>
              <a:spcAft>
                <a:spcPts val="0"/>
              </a:spcAft>
              <a:buSzPts val="1050"/>
              <a:buChar char="○"/>
            </a:pPr>
            <a:r>
              <a:rPr lang="en" sz="1050"/>
              <a:t>Deforestation: average annual percentage change, 1990-1995, </a:t>
            </a:r>
            <a:endParaRPr sz="1050"/>
          </a:p>
          <a:p>
            <a:pPr indent="-295275" lvl="1" marL="914400" rtl="0" algn="l">
              <a:spcBef>
                <a:spcPts val="0"/>
              </a:spcBef>
              <a:spcAft>
                <a:spcPts val="0"/>
              </a:spcAft>
              <a:buSzPts val="1050"/>
              <a:buChar char="○"/>
            </a:pPr>
            <a:r>
              <a:rPr lang="en" sz="1050"/>
              <a:t>Energy depletion: "genuine savings" as a percentage of GDP,14, and</a:t>
            </a:r>
            <a:endParaRPr sz="1050"/>
          </a:p>
          <a:p>
            <a:pPr indent="-295275" lvl="1" marL="914400" rtl="0" algn="l">
              <a:spcBef>
                <a:spcPts val="0"/>
              </a:spcBef>
              <a:spcAft>
                <a:spcPts val="0"/>
              </a:spcAft>
              <a:buSzPts val="1050"/>
              <a:buChar char="○"/>
            </a:pPr>
            <a:r>
              <a:rPr lang="en" sz="1050"/>
              <a:t>Rural clean water access: as percentage of rural </a:t>
            </a:r>
            <a:r>
              <a:rPr lang="en" sz="1050"/>
              <a:t>population</a:t>
            </a:r>
            <a:r>
              <a:rPr lang="en" sz="1050"/>
              <a:t>, 1990-1996.  </a:t>
            </a:r>
            <a:endParaRPr sz="1050"/>
          </a:p>
          <a:p>
            <a:pPr indent="-311150" lvl="0" marL="457200" rtl="0" algn="l">
              <a:spcBef>
                <a:spcPts val="0"/>
              </a:spcBef>
              <a:spcAft>
                <a:spcPts val="0"/>
              </a:spcAft>
              <a:buSzPts val="1300"/>
              <a:buChar char="●"/>
            </a:pPr>
            <a:r>
              <a:rPr b="1" lang="en" sz="1300"/>
              <a:t>Obtained data from diverse sources including the World Bank, Penn World Table, and the Polity IV project</a:t>
            </a:r>
            <a:r>
              <a:rPr lang="en" sz="1300"/>
              <a:t>. </a:t>
            </a:r>
            <a:endParaRPr sz="1300"/>
          </a:p>
          <a:p>
            <a:pPr indent="-295275" lvl="1" marL="914400" rtl="0" algn="l">
              <a:spcBef>
                <a:spcPts val="0"/>
              </a:spcBef>
              <a:spcAft>
                <a:spcPts val="0"/>
              </a:spcAft>
              <a:buSzPts val="1050"/>
              <a:buChar char="○"/>
            </a:pPr>
            <a:r>
              <a:rPr lang="en" sz="1050"/>
              <a:t>Provided GDP and the measure of </a:t>
            </a:r>
            <a:r>
              <a:rPr lang="en" sz="1050"/>
              <a:t>openness</a:t>
            </a:r>
            <a:r>
              <a:rPr lang="en" sz="1050"/>
              <a:t> (Penn WT)</a:t>
            </a:r>
            <a:endParaRPr sz="1050"/>
          </a:p>
          <a:p>
            <a:pPr indent="-295275" lvl="1" marL="914400" rtl="0" algn="l">
              <a:spcBef>
                <a:spcPts val="0"/>
              </a:spcBef>
              <a:spcAft>
                <a:spcPts val="0"/>
              </a:spcAft>
              <a:buSzPts val="1050"/>
              <a:buChar char="○"/>
            </a:pPr>
            <a:r>
              <a:rPr lang="en" sz="1050"/>
              <a:t>Measurements</a:t>
            </a:r>
            <a:r>
              <a:rPr lang="en" sz="1050"/>
              <a:t> of polarity (Polarity IV Project) and land area (CIA’s website)</a:t>
            </a:r>
            <a:endParaRPr sz="1050"/>
          </a:p>
        </p:txBody>
      </p:sp>
      <p:pic>
        <p:nvPicPr>
          <p:cNvPr id="119" name="Google Shape;119;p18"/>
          <p:cNvPicPr preferRelativeResize="0"/>
          <p:nvPr/>
        </p:nvPicPr>
        <p:blipFill>
          <a:blip r:embed="rId3">
            <a:alphaModFix/>
          </a:blip>
          <a:stretch>
            <a:fillRect/>
          </a:stretch>
        </p:blipFill>
        <p:spPr>
          <a:xfrm>
            <a:off x="4832400" y="1017796"/>
            <a:ext cx="3999900" cy="1618054"/>
          </a:xfrm>
          <a:prstGeom prst="rect">
            <a:avLst/>
          </a:prstGeom>
          <a:noFill/>
          <a:ln>
            <a:noFill/>
          </a:ln>
        </p:spPr>
      </p:pic>
      <p:pic>
        <p:nvPicPr>
          <p:cNvPr id="120" name="Google Shape;120;p18"/>
          <p:cNvPicPr preferRelativeResize="0"/>
          <p:nvPr/>
        </p:nvPicPr>
        <p:blipFill>
          <a:blip r:embed="rId4">
            <a:alphaModFix/>
          </a:blip>
          <a:stretch>
            <a:fillRect/>
          </a:stretch>
        </p:blipFill>
        <p:spPr>
          <a:xfrm>
            <a:off x="5021100" y="2863700"/>
            <a:ext cx="3724275" cy="22002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311700" y="57375"/>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Insights</a:t>
            </a:r>
            <a:endParaRPr b="1"/>
          </a:p>
        </p:txBody>
      </p:sp>
      <p:sp>
        <p:nvSpPr>
          <p:cNvPr id="126" name="Google Shape;126;p19"/>
          <p:cNvSpPr txBox="1"/>
          <p:nvPr>
            <p:ph idx="1" type="body"/>
          </p:nvPr>
        </p:nvSpPr>
        <p:spPr>
          <a:xfrm>
            <a:off x="311700" y="803700"/>
            <a:ext cx="8520600" cy="38766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b="1" lang="en"/>
              <a:t>Link between Trade and Environment</a:t>
            </a:r>
            <a:endParaRPr b="1"/>
          </a:p>
          <a:p>
            <a:pPr indent="-317500" lvl="1" marL="914400" rtl="0" algn="l">
              <a:spcBef>
                <a:spcPts val="0"/>
              </a:spcBef>
              <a:spcAft>
                <a:spcPts val="0"/>
              </a:spcAft>
              <a:buSzPts val="1400"/>
              <a:buChar char="○"/>
            </a:pPr>
            <a:r>
              <a:rPr lang="en"/>
              <a:t>Challenges prevailing notions of trade adversely affecting the environment.</a:t>
            </a:r>
            <a:endParaRPr/>
          </a:p>
          <a:p>
            <a:pPr indent="-317500" lvl="2" marL="1371600" rtl="0" algn="l">
              <a:spcBef>
                <a:spcPts val="0"/>
              </a:spcBef>
              <a:spcAft>
                <a:spcPts val="0"/>
              </a:spcAft>
              <a:buSzPts val="1400"/>
              <a:buChar char="■"/>
            </a:pPr>
            <a:r>
              <a:rPr lang="en"/>
              <a:t>Utilizes instrumental variables (ex: distance between trading partners) to address concerns regarding causal relationships.</a:t>
            </a:r>
            <a:endParaRPr/>
          </a:p>
          <a:p>
            <a:pPr indent="-317500" lvl="2" marL="1371600" rtl="0" algn="l">
              <a:spcBef>
                <a:spcPts val="0"/>
              </a:spcBef>
              <a:spcAft>
                <a:spcPts val="0"/>
              </a:spcAft>
              <a:buSzPts val="1400"/>
              <a:buChar char="■"/>
            </a:pPr>
            <a:r>
              <a:rPr lang="en"/>
              <a:t>Shows little evidence that trade worsens environmental conditions.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b="1" lang="en"/>
              <a:t>Wealth and Environmental Dynamics</a:t>
            </a:r>
            <a:endParaRPr b="1"/>
          </a:p>
          <a:p>
            <a:pPr indent="-317500" lvl="1" marL="914400" rtl="0" algn="l">
              <a:spcBef>
                <a:spcPts val="0"/>
              </a:spcBef>
              <a:spcAft>
                <a:spcPts val="0"/>
              </a:spcAft>
              <a:buSzPts val="1400"/>
              <a:buChar char="○"/>
            </a:pPr>
            <a:r>
              <a:rPr lang="en"/>
              <a:t>Affirms the E</a:t>
            </a:r>
            <a:r>
              <a:rPr lang="en"/>
              <a:t>nvironmental</a:t>
            </a:r>
            <a:r>
              <a:rPr lang="en"/>
              <a:t> Kuznets Curve Hypothesis.</a:t>
            </a:r>
            <a:endParaRPr/>
          </a:p>
          <a:p>
            <a:pPr indent="-317500" lvl="2" marL="1371600" rtl="0" algn="l">
              <a:spcBef>
                <a:spcPts val="0"/>
              </a:spcBef>
              <a:spcAft>
                <a:spcPts val="0"/>
              </a:spcAft>
              <a:buSzPts val="1400"/>
              <a:buChar char="■"/>
            </a:pPr>
            <a:r>
              <a:rPr lang="en"/>
              <a:t>Recognizes the initial phase of environmental degradation followed by later improvement as income levels rise.</a:t>
            </a:r>
            <a:endParaRPr/>
          </a:p>
          <a:p>
            <a:pPr indent="-317500" lvl="2" marL="1371600" rtl="0" algn="l">
              <a:spcBef>
                <a:spcPts val="0"/>
              </a:spcBef>
              <a:spcAft>
                <a:spcPts val="0"/>
              </a:spcAft>
              <a:buSzPts val="1400"/>
              <a:buChar char="■"/>
            </a:pPr>
            <a:r>
              <a:rPr lang="en"/>
              <a:t>Emphasizes the significance of political structures in shaping environmental policies and outcomes.</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311700" y="57375"/>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Insights</a:t>
            </a:r>
            <a:r>
              <a:rPr lang="en"/>
              <a:t> </a:t>
            </a:r>
            <a:endParaRPr/>
          </a:p>
        </p:txBody>
      </p:sp>
      <p:sp>
        <p:nvSpPr>
          <p:cNvPr id="132" name="Google Shape;132;p20"/>
          <p:cNvSpPr txBox="1"/>
          <p:nvPr>
            <p:ph idx="1" type="body"/>
          </p:nvPr>
        </p:nvSpPr>
        <p:spPr>
          <a:xfrm>
            <a:off x="311700" y="519275"/>
            <a:ext cx="8520600" cy="3773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b="1" lang="en"/>
              <a:t>Role of Governance</a:t>
            </a:r>
            <a:endParaRPr b="1"/>
          </a:p>
          <a:p>
            <a:pPr indent="-317500" lvl="1" marL="914400" rtl="0" algn="l">
              <a:spcBef>
                <a:spcPts val="0"/>
              </a:spcBef>
              <a:spcAft>
                <a:spcPts val="0"/>
              </a:spcAft>
              <a:buSzPts val="1400"/>
              <a:buChar char="○"/>
            </a:pPr>
            <a:r>
              <a:rPr lang="en"/>
              <a:t>Establishes a correlation between effective governance and improved environmental conditions.</a:t>
            </a:r>
            <a:endParaRPr/>
          </a:p>
          <a:p>
            <a:pPr indent="-317500" lvl="2" marL="1371600" rtl="0" algn="l">
              <a:spcBef>
                <a:spcPts val="0"/>
              </a:spcBef>
              <a:spcAft>
                <a:spcPts val="0"/>
              </a:spcAft>
              <a:buSzPts val="1400"/>
              <a:buChar char="■"/>
            </a:pPr>
            <a:r>
              <a:rPr lang="en"/>
              <a:t>Stresses the influence of political institutions in enforcing rigorous environmental regulations. </a:t>
            </a:r>
            <a:endParaRPr/>
          </a:p>
          <a:p>
            <a:pPr indent="-317500" lvl="2" marL="1371600" rtl="0" algn="l">
              <a:spcBef>
                <a:spcPts val="0"/>
              </a:spcBef>
              <a:spcAft>
                <a:spcPts val="0"/>
              </a:spcAft>
              <a:buSzPts val="1400"/>
              <a:buChar char="■"/>
            </a:pPr>
            <a:r>
              <a:rPr lang="en"/>
              <a:t>Proposes that democratic governance fosters the adoption of environmentally friendly policies and practices.</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b="1" lang="en"/>
              <a:t>Pollution Haven Hypothesis Examination</a:t>
            </a:r>
            <a:endParaRPr b="1"/>
          </a:p>
          <a:p>
            <a:pPr indent="-317500" lvl="1" marL="914400" rtl="0" algn="l">
              <a:spcBef>
                <a:spcPts val="0"/>
              </a:spcBef>
              <a:spcAft>
                <a:spcPts val="0"/>
              </a:spcAft>
              <a:buSzPts val="1400"/>
              <a:buChar char="○"/>
            </a:pPr>
            <a:r>
              <a:rPr lang="en"/>
              <a:t>Examines the Pollution Haven Hypothesis and its validity.</a:t>
            </a:r>
            <a:endParaRPr/>
          </a:p>
          <a:p>
            <a:pPr indent="-317500" lvl="2" marL="1371600" rtl="0" algn="l">
              <a:spcBef>
                <a:spcPts val="0"/>
              </a:spcBef>
              <a:spcAft>
                <a:spcPts val="0"/>
              </a:spcAft>
              <a:buSzPts val="1400"/>
              <a:buChar char="■"/>
            </a:pPr>
            <a:r>
              <a:rPr lang="en"/>
              <a:t>Find limited empirical support for the theory.</a:t>
            </a:r>
            <a:endParaRPr/>
          </a:p>
          <a:p>
            <a:pPr indent="-317500" lvl="2" marL="1371600" rtl="0" algn="l">
              <a:spcBef>
                <a:spcPts val="0"/>
              </a:spcBef>
              <a:spcAft>
                <a:spcPts val="0"/>
              </a:spcAft>
              <a:buSzPts val="1400"/>
              <a:buChar char="■"/>
            </a:pPr>
            <a:r>
              <a:rPr lang="en"/>
              <a:t>Contradicts the expectation of trade leading to the creation of pollution havens in less regulated countries.</a:t>
            </a:r>
            <a:endParaRPr/>
          </a:p>
          <a:p>
            <a:pPr indent="-317500" lvl="2" marL="1371600" rtl="0" algn="l">
              <a:spcBef>
                <a:spcPts val="0"/>
              </a:spcBef>
              <a:spcAft>
                <a:spcPts val="0"/>
              </a:spcAft>
              <a:buSzPts val="1400"/>
              <a:buChar char="■"/>
            </a:pPr>
            <a:r>
              <a:rPr lang="en"/>
              <a:t>Suggests that trade dynamics do not systemically result in the exporting of pollution to regions with lax environmental regulations.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8" name="Google Shape;138;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9" name="Google Shape;139;p21"/>
          <p:cNvPicPr preferRelativeResize="0"/>
          <p:nvPr/>
        </p:nvPicPr>
        <p:blipFill>
          <a:blip r:embed="rId3">
            <a:alphaModFix/>
          </a:blip>
          <a:stretch>
            <a:fillRect/>
          </a:stretch>
        </p:blipFill>
        <p:spPr>
          <a:xfrm>
            <a:off x="0" y="0"/>
            <a:ext cx="9144001" cy="51434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