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  <p:embeddedFont>
      <p:font typeface="Montserrat"/>
      <p:regular r:id="rId24"/>
      <p:bold r:id="rId25"/>
      <p:italic r:id="rId26"/>
      <p:boldItalic r:id="rId27"/>
    </p:embeddedFont>
    <p:embeddedFont>
      <p:font typeface="Anaheim"/>
      <p:regular r:id="rId28"/>
      <p:bold r:id="rId29"/>
    </p:embeddedFont>
    <p:embeddedFont>
      <p:font typeface="DM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Montserrat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Anaheim-regular.fntdata"/><Relationship Id="rId27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Anahei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DMSans-bold.fntdata"/><Relationship Id="rId30" Type="http://schemas.openxmlformats.org/officeDocument/2006/relationships/font" Target="fonts/DMSans-regular.fntdata"/><Relationship Id="rId11" Type="http://schemas.openxmlformats.org/officeDocument/2006/relationships/slide" Target="slides/slide7.xml"/><Relationship Id="rId33" Type="http://schemas.openxmlformats.org/officeDocument/2006/relationships/font" Target="fonts/DMSans-boldItalic.fntdata"/><Relationship Id="rId10" Type="http://schemas.openxmlformats.org/officeDocument/2006/relationships/slide" Target="slides/slide6.xml"/><Relationship Id="rId32" Type="http://schemas.openxmlformats.org/officeDocument/2006/relationships/font" Target="fonts/DMSans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4dfce81f1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4dfce81f1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54a7a16ccc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54a7a16ccc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f2be96cb76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f2be96cb76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54a7a16ccc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54a7a16ccc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54a7a16ccc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354a7a16ccc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bcaaf88fdf_1_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2bcaaf88fdf_1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bcb4e99290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2bcb4e99290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54a7a16cc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54a7a16cc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f2be96cb76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f2be96cb76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f2be96cb76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f2be96cb76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f2be96cb76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f2be96cb76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54a7a16cc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54a7a16cc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54a7a16cc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54a7a16cc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f2be96cb76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1f2be96cb76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54a7a16ccc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54a7a16ccc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28575" y="225300"/>
            <a:ext cx="8686800" cy="4692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-25" y="4162500"/>
            <a:ext cx="9144000" cy="98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713225" y="1083400"/>
            <a:ext cx="66498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713225" y="2787750"/>
            <a:ext cx="45288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/>
          <p:nvPr/>
        </p:nvSpPr>
        <p:spPr>
          <a:xfrm>
            <a:off x="228575" y="225300"/>
            <a:ext cx="8686800" cy="4692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94" name="Google Shape;94;p11"/>
          <p:cNvSpPr txBox="1"/>
          <p:nvPr>
            <p:ph hasCustomPrompt="1" type="title"/>
          </p:nvPr>
        </p:nvSpPr>
        <p:spPr>
          <a:xfrm>
            <a:off x="1284000" y="1288250"/>
            <a:ext cx="6576000" cy="197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5" name="Google Shape;95;p11"/>
          <p:cNvSpPr txBox="1"/>
          <p:nvPr>
            <p:ph idx="1" type="subTitle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96" name="Google Shape;96;p11"/>
          <p:cNvSpPr/>
          <p:nvPr/>
        </p:nvSpPr>
        <p:spPr>
          <a:xfrm>
            <a:off x="-25" y="4162500"/>
            <a:ext cx="9144000" cy="98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/>
          <p:nvPr/>
        </p:nvSpPr>
        <p:spPr>
          <a:xfrm>
            <a:off x="228575" y="225300"/>
            <a:ext cx="8686800" cy="4692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00" name="Google Shape;100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1" name="Google Shape;101;p13"/>
          <p:cNvSpPr txBox="1"/>
          <p:nvPr>
            <p:ph idx="2" type="title"/>
          </p:nvPr>
        </p:nvSpPr>
        <p:spPr>
          <a:xfrm>
            <a:off x="2885747" y="1495625"/>
            <a:ext cx="11076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2" name="Google Shape;102;p13"/>
          <p:cNvSpPr txBox="1"/>
          <p:nvPr>
            <p:ph idx="1" type="subTitle"/>
          </p:nvPr>
        </p:nvSpPr>
        <p:spPr>
          <a:xfrm>
            <a:off x="3993350" y="1356425"/>
            <a:ext cx="3294900" cy="8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3" name="Google Shape;103;p13"/>
          <p:cNvSpPr txBox="1"/>
          <p:nvPr>
            <p:ph hasCustomPrompt="1" idx="3" type="title"/>
          </p:nvPr>
        </p:nvSpPr>
        <p:spPr>
          <a:xfrm>
            <a:off x="1855762" y="1535675"/>
            <a:ext cx="8301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" name="Google Shape;104;p13"/>
          <p:cNvSpPr txBox="1"/>
          <p:nvPr>
            <p:ph idx="4" type="title"/>
          </p:nvPr>
        </p:nvSpPr>
        <p:spPr>
          <a:xfrm>
            <a:off x="2885747" y="2552900"/>
            <a:ext cx="11076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5" name="Google Shape;105;p13"/>
          <p:cNvSpPr txBox="1"/>
          <p:nvPr>
            <p:ph idx="5" type="subTitle"/>
          </p:nvPr>
        </p:nvSpPr>
        <p:spPr>
          <a:xfrm>
            <a:off x="3993350" y="2413700"/>
            <a:ext cx="3294900" cy="8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6" name="Google Shape;106;p13"/>
          <p:cNvSpPr txBox="1"/>
          <p:nvPr>
            <p:ph hasCustomPrompt="1" idx="6" type="title"/>
          </p:nvPr>
        </p:nvSpPr>
        <p:spPr>
          <a:xfrm>
            <a:off x="1855762" y="2592950"/>
            <a:ext cx="8301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7" name="Google Shape;107;p13"/>
          <p:cNvSpPr txBox="1"/>
          <p:nvPr>
            <p:ph idx="7" type="title"/>
          </p:nvPr>
        </p:nvSpPr>
        <p:spPr>
          <a:xfrm>
            <a:off x="2885747" y="3610175"/>
            <a:ext cx="11076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8" name="Google Shape;108;p13"/>
          <p:cNvSpPr txBox="1"/>
          <p:nvPr>
            <p:ph idx="8" type="subTitle"/>
          </p:nvPr>
        </p:nvSpPr>
        <p:spPr>
          <a:xfrm>
            <a:off x="3993350" y="3470975"/>
            <a:ext cx="3294900" cy="8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9" name="Google Shape;109;p13"/>
          <p:cNvSpPr txBox="1"/>
          <p:nvPr>
            <p:ph hasCustomPrompt="1" idx="9" type="title"/>
          </p:nvPr>
        </p:nvSpPr>
        <p:spPr>
          <a:xfrm>
            <a:off x="1855762" y="3650225"/>
            <a:ext cx="8301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110" name="Google Shape;110;p13"/>
          <p:cNvGrpSpPr/>
          <p:nvPr/>
        </p:nvGrpSpPr>
        <p:grpSpPr>
          <a:xfrm>
            <a:off x="-110187" y="291850"/>
            <a:ext cx="9330407" cy="3895725"/>
            <a:chOff x="-110187" y="291850"/>
            <a:chExt cx="9330407" cy="3895725"/>
          </a:xfrm>
        </p:grpSpPr>
        <p:grpSp>
          <p:nvGrpSpPr>
            <p:cNvPr id="111" name="Google Shape;111;p13"/>
            <p:cNvGrpSpPr/>
            <p:nvPr/>
          </p:nvGrpSpPr>
          <p:grpSpPr>
            <a:xfrm>
              <a:off x="7618880" y="291850"/>
              <a:ext cx="1601339" cy="247650"/>
              <a:chOff x="1962150" y="714375"/>
              <a:chExt cx="4333800" cy="247650"/>
            </a:xfrm>
          </p:grpSpPr>
          <p:cxnSp>
            <p:nvCxnSpPr>
              <p:cNvPr id="112" name="Google Shape;112;p13"/>
              <p:cNvCxnSpPr/>
              <p:nvPr/>
            </p:nvCxnSpPr>
            <p:spPr>
              <a:xfrm>
                <a:off x="1962150" y="71437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3" name="Google Shape;113;p13"/>
              <p:cNvCxnSpPr/>
              <p:nvPr/>
            </p:nvCxnSpPr>
            <p:spPr>
              <a:xfrm>
                <a:off x="2076450" y="79692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4" name="Google Shape;114;p13"/>
              <p:cNvCxnSpPr/>
              <p:nvPr/>
            </p:nvCxnSpPr>
            <p:spPr>
              <a:xfrm>
                <a:off x="1962150" y="87947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5" name="Google Shape;115;p13"/>
              <p:cNvCxnSpPr/>
              <p:nvPr/>
            </p:nvCxnSpPr>
            <p:spPr>
              <a:xfrm>
                <a:off x="2076450" y="96202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16" name="Google Shape;116;p13"/>
            <p:cNvGrpSpPr/>
            <p:nvPr/>
          </p:nvGrpSpPr>
          <p:grpSpPr>
            <a:xfrm>
              <a:off x="-110187" y="3939925"/>
              <a:ext cx="829923" cy="247650"/>
              <a:chOff x="1962150" y="714375"/>
              <a:chExt cx="4333800" cy="247650"/>
            </a:xfrm>
          </p:grpSpPr>
          <p:cxnSp>
            <p:nvCxnSpPr>
              <p:cNvPr id="117" name="Google Shape;117;p13"/>
              <p:cNvCxnSpPr/>
              <p:nvPr/>
            </p:nvCxnSpPr>
            <p:spPr>
              <a:xfrm>
                <a:off x="1962150" y="71437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8" name="Google Shape;118;p13"/>
              <p:cNvCxnSpPr/>
              <p:nvPr/>
            </p:nvCxnSpPr>
            <p:spPr>
              <a:xfrm>
                <a:off x="2076450" y="79692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9" name="Google Shape;119;p13"/>
              <p:cNvCxnSpPr/>
              <p:nvPr/>
            </p:nvCxnSpPr>
            <p:spPr>
              <a:xfrm>
                <a:off x="1962150" y="87947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0" name="Google Shape;120;p13"/>
              <p:cNvCxnSpPr/>
              <p:nvPr/>
            </p:nvCxnSpPr>
            <p:spPr>
              <a:xfrm>
                <a:off x="2076450" y="96202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21" name="Google Shape;121;p13"/>
          <p:cNvSpPr/>
          <p:nvPr/>
        </p:nvSpPr>
        <p:spPr>
          <a:xfrm>
            <a:off x="-25" y="4615800"/>
            <a:ext cx="9144000" cy="527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ONE_COLUMN_TEXT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4"/>
          <p:cNvSpPr/>
          <p:nvPr/>
        </p:nvSpPr>
        <p:spPr>
          <a:xfrm>
            <a:off x="228575" y="225300"/>
            <a:ext cx="8686800" cy="4692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24" name="Google Shape;124;p14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5" name="Google Shape;125;p14"/>
          <p:cNvSpPr/>
          <p:nvPr/>
        </p:nvSpPr>
        <p:spPr>
          <a:xfrm>
            <a:off x="-25" y="4615800"/>
            <a:ext cx="9144000" cy="527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26" name="Google Shape;126;p14"/>
          <p:cNvSpPr/>
          <p:nvPr>
            <p:ph idx="2" type="pic"/>
          </p:nvPr>
        </p:nvSpPr>
        <p:spPr>
          <a:xfrm>
            <a:off x="710337" y="1376450"/>
            <a:ext cx="3858900" cy="30621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14"/>
          <p:cNvSpPr txBox="1"/>
          <p:nvPr>
            <p:ph idx="1" type="subTitle"/>
          </p:nvPr>
        </p:nvSpPr>
        <p:spPr>
          <a:xfrm>
            <a:off x="4665587" y="1376450"/>
            <a:ext cx="3762300" cy="30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Light"/>
              <a:buChar char="●"/>
              <a:defRPr sz="1100"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128" name="Google Shape;128;p14"/>
          <p:cNvGrpSpPr/>
          <p:nvPr/>
        </p:nvGrpSpPr>
        <p:grpSpPr>
          <a:xfrm>
            <a:off x="-184494" y="415675"/>
            <a:ext cx="9404701" cy="3790950"/>
            <a:chOff x="-184494" y="415675"/>
            <a:chExt cx="9404701" cy="3790950"/>
          </a:xfrm>
        </p:grpSpPr>
        <p:grpSp>
          <p:nvGrpSpPr>
            <p:cNvPr id="129" name="Google Shape;129;p14"/>
            <p:cNvGrpSpPr/>
            <p:nvPr/>
          </p:nvGrpSpPr>
          <p:grpSpPr>
            <a:xfrm>
              <a:off x="8514231" y="415675"/>
              <a:ext cx="705976" cy="247650"/>
              <a:chOff x="1962150" y="714375"/>
              <a:chExt cx="4333800" cy="247650"/>
            </a:xfrm>
          </p:grpSpPr>
          <p:cxnSp>
            <p:nvCxnSpPr>
              <p:cNvPr id="130" name="Google Shape;130;p14"/>
              <p:cNvCxnSpPr/>
              <p:nvPr/>
            </p:nvCxnSpPr>
            <p:spPr>
              <a:xfrm>
                <a:off x="1962150" y="71437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1" name="Google Shape;131;p14"/>
              <p:cNvCxnSpPr/>
              <p:nvPr/>
            </p:nvCxnSpPr>
            <p:spPr>
              <a:xfrm>
                <a:off x="2076450" y="79692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2" name="Google Shape;132;p14"/>
              <p:cNvCxnSpPr/>
              <p:nvPr/>
            </p:nvCxnSpPr>
            <p:spPr>
              <a:xfrm>
                <a:off x="1962150" y="87947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3" name="Google Shape;133;p14"/>
              <p:cNvCxnSpPr/>
              <p:nvPr/>
            </p:nvCxnSpPr>
            <p:spPr>
              <a:xfrm>
                <a:off x="2076450" y="96202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34" name="Google Shape;134;p14"/>
            <p:cNvGrpSpPr/>
            <p:nvPr/>
          </p:nvGrpSpPr>
          <p:grpSpPr>
            <a:xfrm>
              <a:off x="-184494" y="3958975"/>
              <a:ext cx="705976" cy="247650"/>
              <a:chOff x="1962150" y="714375"/>
              <a:chExt cx="4333800" cy="247650"/>
            </a:xfrm>
          </p:grpSpPr>
          <p:cxnSp>
            <p:nvCxnSpPr>
              <p:cNvPr id="135" name="Google Shape;135;p14"/>
              <p:cNvCxnSpPr/>
              <p:nvPr/>
            </p:nvCxnSpPr>
            <p:spPr>
              <a:xfrm>
                <a:off x="1962150" y="71437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6" name="Google Shape;136;p14"/>
              <p:cNvCxnSpPr/>
              <p:nvPr/>
            </p:nvCxnSpPr>
            <p:spPr>
              <a:xfrm>
                <a:off x="2076450" y="79692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7" name="Google Shape;137;p14"/>
              <p:cNvCxnSpPr/>
              <p:nvPr/>
            </p:nvCxnSpPr>
            <p:spPr>
              <a:xfrm>
                <a:off x="1962150" y="87947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8" name="Google Shape;138;p14"/>
              <p:cNvCxnSpPr/>
              <p:nvPr/>
            </p:nvCxnSpPr>
            <p:spPr>
              <a:xfrm>
                <a:off x="2076450" y="96202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ONE_COLUMN_TEXT_1_1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/>
          <p:nvPr/>
        </p:nvSpPr>
        <p:spPr>
          <a:xfrm>
            <a:off x="228575" y="225300"/>
            <a:ext cx="8686800" cy="4692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41" name="Google Shape;141;p15"/>
          <p:cNvSpPr/>
          <p:nvPr/>
        </p:nvSpPr>
        <p:spPr>
          <a:xfrm>
            <a:off x="-25" y="4615800"/>
            <a:ext cx="9144000" cy="527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42" name="Google Shape;142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3" name="Google Shape;143;p15"/>
          <p:cNvSpPr txBox="1"/>
          <p:nvPr>
            <p:ph idx="1" type="body"/>
          </p:nvPr>
        </p:nvSpPr>
        <p:spPr>
          <a:xfrm>
            <a:off x="720000" y="1154278"/>
            <a:ext cx="7704000" cy="29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Light"/>
              <a:buChar char="●"/>
              <a:defRPr sz="1100"/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Light"/>
              <a:buChar char="○"/>
              <a:defRPr sz="1100"/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Light"/>
              <a:buChar char="■"/>
              <a:defRPr sz="1100"/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Light"/>
              <a:buChar char="●"/>
              <a:defRPr sz="1100"/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Light"/>
              <a:buChar char="○"/>
              <a:defRPr sz="1100"/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Light"/>
              <a:buChar char="■"/>
              <a:defRPr sz="1100"/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Light"/>
              <a:buChar char="●"/>
              <a:defRPr sz="1100"/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Light"/>
              <a:buChar char="○"/>
              <a:defRPr sz="1100"/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Light"/>
              <a:buChar char="■"/>
              <a:defRPr sz="1100"/>
            </a:lvl9pPr>
          </a:lstStyle>
          <a:p/>
        </p:txBody>
      </p:sp>
      <p:grpSp>
        <p:nvGrpSpPr>
          <p:cNvPr id="144" name="Google Shape;144;p15"/>
          <p:cNvGrpSpPr/>
          <p:nvPr/>
        </p:nvGrpSpPr>
        <p:grpSpPr>
          <a:xfrm>
            <a:off x="-273933" y="1750200"/>
            <a:ext cx="9560785" cy="2695575"/>
            <a:chOff x="-273933" y="1750200"/>
            <a:chExt cx="9560785" cy="2695575"/>
          </a:xfrm>
        </p:grpSpPr>
        <p:grpSp>
          <p:nvGrpSpPr>
            <p:cNvPr id="145" name="Google Shape;145;p15"/>
            <p:cNvGrpSpPr/>
            <p:nvPr/>
          </p:nvGrpSpPr>
          <p:grpSpPr>
            <a:xfrm>
              <a:off x="8423992" y="4198125"/>
              <a:ext cx="862860" cy="247650"/>
              <a:chOff x="1962150" y="714375"/>
              <a:chExt cx="4333800" cy="247650"/>
            </a:xfrm>
          </p:grpSpPr>
          <p:cxnSp>
            <p:nvCxnSpPr>
              <p:cNvPr id="146" name="Google Shape;146;p15"/>
              <p:cNvCxnSpPr/>
              <p:nvPr/>
            </p:nvCxnSpPr>
            <p:spPr>
              <a:xfrm>
                <a:off x="1962150" y="71437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7" name="Google Shape;147;p15"/>
              <p:cNvCxnSpPr/>
              <p:nvPr/>
            </p:nvCxnSpPr>
            <p:spPr>
              <a:xfrm>
                <a:off x="2076450" y="79692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8" name="Google Shape;148;p15"/>
              <p:cNvCxnSpPr/>
              <p:nvPr/>
            </p:nvCxnSpPr>
            <p:spPr>
              <a:xfrm>
                <a:off x="1962150" y="87947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9" name="Google Shape;149;p15"/>
              <p:cNvCxnSpPr/>
              <p:nvPr/>
            </p:nvCxnSpPr>
            <p:spPr>
              <a:xfrm>
                <a:off x="2076450" y="96202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50" name="Google Shape;150;p15"/>
            <p:cNvGrpSpPr/>
            <p:nvPr/>
          </p:nvGrpSpPr>
          <p:grpSpPr>
            <a:xfrm>
              <a:off x="-273933" y="1750200"/>
              <a:ext cx="862860" cy="247650"/>
              <a:chOff x="1962150" y="714375"/>
              <a:chExt cx="4333800" cy="247650"/>
            </a:xfrm>
          </p:grpSpPr>
          <p:cxnSp>
            <p:nvCxnSpPr>
              <p:cNvPr id="151" name="Google Shape;151;p15"/>
              <p:cNvCxnSpPr/>
              <p:nvPr/>
            </p:nvCxnSpPr>
            <p:spPr>
              <a:xfrm>
                <a:off x="1962150" y="71437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2" name="Google Shape;152;p15"/>
              <p:cNvCxnSpPr/>
              <p:nvPr/>
            </p:nvCxnSpPr>
            <p:spPr>
              <a:xfrm>
                <a:off x="2076450" y="79692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3" name="Google Shape;153;p15"/>
              <p:cNvCxnSpPr/>
              <p:nvPr/>
            </p:nvCxnSpPr>
            <p:spPr>
              <a:xfrm>
                <a:off x="1962150" y="87947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4" name="Google Shape;154;p15"/>
              <p:cNvCxnSpPr/>
              <p:nvPr/>
            </p:nvCxnSpPr>
            <p:spPr>
              <a:xfrm>
                <a:off x="2076450" y="96202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ONE_COLUMN_TEXT_1_1_1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"/>
          <p:cNvSpPr/>
          <p:nvPr/>
        </p:nvSpPr>
        <p:spPr>
          <a:xfrm>
            <a:off x="228575" y="225300"/>
            <a:ext cx="8686800" cy="4692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57" name="Google Shape;157;p16"/>
          <p:cNvSpPr/>
          <p:nvPr/>
        </p:nvSpPr>
        <p:spPr>
          <a:xfrm>
            <a:off x="-25" y="4615800"/>
            <a:ext cx="9144000" cy="527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58" name="Google Shape;158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59" name="Google Shape;159;p16"/>
          <p:cNvSpPr txBox="1"/>
          <p:nvPr>
            <p:ph idx="1" type="body"/>
          </p:nvPr>
        </p:nvSpPr>
        <p:spPr>
          <a:xfrm>
            <a:off x="720000" y="1154279"/>
            <a:ext cx="7704000" cy="20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Light"/>
              <a:buChar char="●"/>
              <a:defRPr sz="1100"/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Light"/>
              <a:buChar char="○"/>
              <a:defRPr sz="1100"/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Light"/>
              <a:buChar char="■"/>
              <a:defRPr sz="1100"/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Light"/>
              <a:buChar char="●"/>
              <a:defRPr sz="1100"/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Light"/>
              <a:buChar char="○"/>
              <a:defRPr sz="1100"/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Light"/>
              <a:buChar char="■"/>
              <a:defRPr sz="1100"/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Light"/>
              <a:buChar char="●"/>
              <a:defRPr sz="1100"/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Light"/>
              <a:buChar char="○"/>
              <a:defRPr sz="1100"/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Light"/>
              <a:buChar char="■"/>
              <a:defRPr sz="1100"/>
            </a:lvl9pPr>
          </a:lstStyle>
          <a:p/>
        </p:txBody>
      </p:sp>
      <p:grpSp>
        <p:nvGrpSpPr>
          <p:cNvPr id="160" name="Google Shape;160;p16"/>
          <p:cNvGrpSpPr/>
          <p:nvPr/>
        </p:nvGrpSpPr>
        <p:grpSpPr>
          <a:xfrm>
            <a:off x="8423997" y="1342725"/>
            <a:ext cx="862860" cy="247650"/>
            <a:chOff x="1962150" y="714375"/>
            <a:chExt cx="4333800" cy="247650"/>
          </a:xfrm>
        </p:grpSpPr>
        <p:cxnSp>
          <p:nvCxnSpPr>
            <p:cNvPr id="161" name="Google Shape;161;p16"/>
            <p:cNvCxnSpPr/>
            <p:nvPr/>
          </p:nvCxnSpPr>
          <p:spPr>
            <a:xfrm>
              <a:off x="1962150" y="71437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2" name="Google Shape;162;p16"/>
            <p:cNvCxnSpPr/>
            <p:nvPr/>
          </p:nvCxnSpPr>
          <p:spPr>
            <a:xfrm>
              <a:off x="2076450" y="79692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3" name="Google Shape;163;p16"/>
            <p:cNvCxnSpPr/>
            <p:nvPr/>
          </p:nvCxnSpPr>
          <p:spPr>
            <a:xfrm>
              <a:off x="1962150" y="87947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4" name="Google Shape;164;p16"/>
            <p:cNvCxnSpPr/>
            <p:nvPr/>
          </p:nvCxnSpPr>
          <p:spPr>
            <a:xfrm>
              <a:off x="2076450" y="96202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"/>
          <p:cNvSpPr/>
          <p:nvPr/>
        </p:nvSpPr>
        <p:spPr>
          <a:xfrm>
            <a:off x="228575" y="225300"/>
            <a:ext cx="8686800" cy="4692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67" name="Google Shape;167;p17"/>
          <p:cNvSpPr/>
          <p:nvPr/>
        </p:nvSpPr>
        <p:spPr>
          <a:xfrm>
            <a:off x="-25" y="4162425"/>
            <a:ext cx="9144000" cy="98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68" name="Google Shape;168;p17"/>
          <p:cNvSpPr txBox="1"/>
          <p:nvPr>
            <p:ph type="title"/>
          </p:nvPr>
        </p:nvSpPr>
        <p:spPr>
          <a:xfrm>
            <a:off x="713225" y="2785400"/>
            <a:ext cx="4360200" cy="5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69" name="Google Shape;169;p17"/>
          <p:cNvSpPr txBox="1"/>
          <p:nvPr>
            <p:ph idx="1" type="subTitle"/>
          </p:nvPr>
        </p:nvSpPr>
        <p:spPr>
          <a:xfrm>
            <a:off x="713225" y="1005925"/>
            <a:ext cx="5982900" cy="147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170" name="Google Shape;170;p17"/>
          <p:cNvGrpSpPr/>
          <p:nvPr/>
        </p:nvGrpSpPr>
        <p:grpSpPr>
          <a:xfrm>
            <a:off x="-32094" y="3692275"/>
            <a:ext cx="705976" cy="247650"/>
            <a:chOff x="1962150" y="714375"/>
            <a:chExt cx="4333800" cy="247650"/>
          </a:xfrm>
        </p:grpSpPr>
        <p:cxnSp>
          <p:nvCxnSpPr>
            <p:cNvPr id="171" name="Google Shape;171;p17"/>
            <p:cNvCxnSpPr/>
            <p:nvPr/>
          </p:nvCxnSpPr>
          <p:spPr>
            <a:xfrm>
              <a:off x="1962150" y="71437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2" name="Google Shape;172;p17"/>
            <p:cNvCxnSpPr/>
            <p:nvPr/>
          </p:nvCxnSpPr>
          <p:spPr>
            <a:xfrm>
              <a:off x="2076450" y="79692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3" name="Google Shape;173;p17"/>
            <p:cNvCxnSpPr/>
            <p:nvPr/>
          </p:nvCxnSpPr>
          <p:spPr>
            <a:xfrm>
              <a:off x="1962150" y="87947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4" name="Google Shape;174;p17"/>
            <p:cNvCxnSpPr/>
            <p:nvPr/>
          </p:nvCxnSpPr>
          <p:spPr>
            <a:xfrm>
              <a:off x="2076450" y="96202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"/>
          <p:cNvSpPr/>
          <p:nvPr/>
        </p:nvSpPr>
        <p:spPr>
          <a:xfrm>
            <a:off x="228575" y="225300"/>
            <a:ext cx="8686800" cy="4692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77" name="Google Shape;177;p18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78" name="Google Shape;178;p18"/>
          <p:cNvGrpSpPr/>
          <p:nvPr/>
        </p:nvGrpSpPr>
        <p:grpSpPr>
          <a:xfrm>
            <a:off x="338750" y="-258725"/>
            <a:ext cx="9063719" cy="4574619"/>
            <a:chOff x="338750" y="-258725"/>
            <a:chExt cx="9063719" cy="4574619"/>
          </a:xfrm>
        </p:grpSpPr>
        <p:grpSp>
          <p:nvGrpSpPr>
            <p:cNvPr id="179" name="Google Shape;179;p18"/>
            <p:cNvGrpSpPr/>
            <p:nvPr/>
          </p:nvGrpSpPr>
          <p:grpSpPr>
            <a:xfrm rot="5400000">
              <a:off x="57581" y="22443"/>
              <a:ext cx="809987" cy="247650"/>
              <a:chOff x="1962150" y="714375"/>
              <a:chExt cx="4333800" cy="247650"/>
            </a:xfrm>
          </p:grpSpPr>
          <p:cxnSp>
            <p:nvCxnSpPr>
              <p:cNvPr id="180" name="Google Shape;180;p18"/>
              <p:cNvCxnSpPr/>
              <p:nvPr/>
            </p:nvCxnSpPr>
            <p:spPr>
              <a:xfrm>
                <a:off x="1962150" y="71437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1" name="Google Shape;181;p18"/>
              <p:cNvCxnSpPr/>
              <p:nvPr/>
            </p:nvCxnSpPr>
            <p:spPr>
              <a:xfrm>
                <a:off x="2076450" y="79692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2" name="Google Shape;182;p18"/>
              <p:cNvCxnSpPr/>
              <p:nvPr/>
            </p:nvCxnSpPr>
            <p:spPr>
              <a:xfrm>
                <a:off x="1962150" y="87947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3" name="Google Shape;183;p18"/>
              <p:cNvCxnSpPr/>
              <p:nvPr/>
            </p:nvCxnSpPr>
            <p:spPr>
              <a:xfrm>
                <a:off x="2076450" y="96202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84" name="Google Shape;184;p18"/>
            <p:cNvGrpSpPr/>
            <p:nvPr/>
          </p:nvGrpSpPr>
          <p:grpSpPr>
            <a:xfrm>
              <a:off x="8592481" y="4068243"/>
              <a:ext cx="809987" cy="247650"/>
              <a:chOff x="1962150" y="714375"/>
              <a:chExt cx="4333800" cy="247650"/>
            </a:xfrm>
          </p:grpSpPr>
          <p:cxnSp>
            <p:nvCxnSpPr>
              <p:cNvPr id="185" name="Google Shape;185;p18"/>
              <p:cNvCxnSpPr/>
              <p:nvPr/>
            </p:nvCxnSpPr>
            <p:spPr>
              <a:xfrm>
                <a:off x="1962150" y="71437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6" name="Google Shape;186;p18"/>
              <p:cNvCxnSpPr/>
              <p:nvPr/>
            </p:nvCxnSpPr>
            <p:spPr>
              <a:xfrm>
                <a:off x="2076450" y="79692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7" name="Google Shape;187;p18"/>
              <p:cNvCxnSpPr/>
              <p:nvPr/>
            </p:nvCxnSpPr>
            <p:spPr>
              <a:xfrm>
                <a:off x="1962150" y="87947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8" name="Google Shape;188;p18"/>
              <p:cNvCxnSpPr/>
              <p:nvPr/>
            </p:nvCxnSpPr>
            <p:spPr>
              <a:xfrm>
                <a:off x="2076450" y="96202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89" name="Google Shape;189;p18"/>
          <p:cNvSpPr/>
          <p:nvPr/>
        </p:nvSpPr>
        <p:spPr>
          <a:xfrm>
            <a:off x="-25" y="4615800"/>
            <a:ext cx="9144000" cy="527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/>
          <p:nvPr/>
        </p:nvSpPr>
        <p:spPr>
          <a:xfrm>
            <a:off x="228575" y="225300"/>
            <a:ext cx="8686800" cy="4692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92" name="Google Shape;192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3" name="Google Shape;193;p19"/>
          <p:cNvSpPr txBox="1"/>
          <p:nvPr>
            <p:ph idx="1" type="subTitle"/>
          </p:nvPr>
        </p:nvSpPr>
        <p:spPr>
          <a:xfrm>
            <a:off x="4770164" y="1315213"/>
            <a:ext cx="3469800" cy="29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94" name="Google Shape;194;p19"/>
          <p:cNvSpPr txBox="1"/>
          <p:nvPr>
            <p:ph idx="2" type="subTitle"/>
          </p:nvPr>
        </p:nvSpPr>
        <p:spPr>
          <a:xfrm>
            <a:off x="904025" y="1315213"/>
            <a:ext cx="3469800" cy="29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grpSp>
        <p:nvGrpSpPr>
          <p:cNvPr id="195" name="Google Shape;195;p19"/>
          <p:cNvGrpSpPr/>
          <p:nvPr/>
        </p:nvGrpSpPr>
        <p:grpSpPr>
          <a:xfrm>
            <a:off x="-155713" y="-329428"/>
            <a:ext cx="8122213" cy="3856763"/>
            <a:chOff x="-155713" y="-329428"/>
            <a:chExt cx="8122213" cy="3856763"/>
          </a:xfrm>
        </p:grpSpPr>
        <p:grpSp>
          <p:nvGrpSpPr>
            <p:cNvPr id="196" name="Google Shape;196;p19"/>
            <p:cNvGrpSpPr/>
            <p:nvPr/>
          </p:nvGrpSpPr>
          <p:grpSpPr>
            <a:xfrm rot="5400000">
              <a:off x="7408212" y="-18790"/>
              <a:ext cx="868927" cy="247650"/>
              <a:chOff x="1962150" y="714375"/>
              <a:chExt cx="4333800" cy="247650"/>
            </a:xfrm>
          </p:grpSpPr>
          <p:cxnSp>
            <p:nvCxnSpPr>
              <p:cNvPr id="197" name="Google Shape;197;p19"/>
              <p:cNvCxnSpPr/>
              <p:nvPr/>
            </p:nvCxnSpPr>
            <p:spPr>
              <a:xfrm>
                <a:off x="1962150" y="71437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8" name="Google Shape;198;p19"/>
              <p:cNvCxnSpPr/>
              <p:nvPr/>
            </p:nvCxnSpPr>
            <p:spPr>
              <a:xfrm>
                <a:off x="2076450" y="79692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9" name="Google Shape;199;p19"/>
              <p:cNvCxnSpPr/>
              <p:nvPr/>
            </p:nvCxnSpPr>
            <p:spPr>
              <a:xfrm>
                <a:off x="1962150" y="87947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0" name="Google Shape;200;p19"/>
              <p:cNvCxnSpPr/>
              <p:nvPr/>
            </p:nvCxnSpPr>
            <p:spPr>
              <a:xfrm>
                <a:off x="2076450" y="96202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01" name="Google Shape;201;p19"/>
            <p:cNvGrpSpPr/>
            <p:nvPr/>
          </p:nvGrpSpPr>
          <p:grpSpPr>
            <a:xfrm>
              <a:off x="-155713" y="3279685"/>
              <a:ext cx="868927" cy="247650"/>
              <a:chOff x="1962150" y="714375"/>
              <a:chExt cx="4333800" cy="247650"/>
            </a:xfrm>
          </p:grpSpPr>
          <p:cxnSp>
            <p:nvCxnSpPr>
              <p:cNvPr id="202" name="Google Shape;202;p19"/>
              <p:cNvCxnSpPr/>
              <p:nvPr/>
            </p:nvCxnSpPr>
            <p:spPr>
              <a:xfrm>
                <a:off x="1962150" y="71437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3" name="Google Shape;203;p19"/>
              <p:cNvCxnSpPr/>
              <p:nvPr/>
            </p:nvCxnSpPr>
            <p:spPr>
              <a:xfrm>
                <a:off x="2076450" y="79692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4" name="Google Shape;204;p19"/>
              <p:cNvCxnSpPr/>
              <p:nvPr/>
            </p:nvCxnSpPr>
            <p:spPr>
              <a:xfrm>
                <a:off x="1962150" y="87947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5" name="Google Shape;205;p19"/>
              <p:cNvCxnSpPr/>
              <p:nvPr/>
            </p:nvCxnSpPr>
            <p:spPr>
              <a:xfrm>
                <a:off x="2076450" y="96202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206" name="Google Shape;206;p19"/>
          <p:cNvSpPr/>
          <p:nvPr/>
        </p:nvSpPr>
        <p:spPr>
          <a:xfrm>
            <a:off x="-25" y="4615800"/>
            <a:ext cx="9144000" cy="527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"/>
          <p:cNvSpPr/>
          <p:nvPr/>
        </p:nvSpPr>
        <p:spPr>
          <a:xfrm>
            <a:off x="228575" y="225300"/>
            <a:ext cx="8686800" cy="4692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09" name="Google Shape;209;p20"/>
          <p:cNvSpPr/>
          <p:nvPr/>
        </p:nvSpPr>
        <p:spPr>
          <a:xfrm>
            <a:off x="-25" y="4162500"/>
            <a:ext cx="9144000" cy="98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10" name="Google Shape;210;p20"/>
          <p:cNvSpPr txBox="1"/>
          <p:nvPr>
            <p:ph type="title"/>
          </p:nvPr>
        </p:nvSpPr>
        <p:spPr>
          <a:xfrm>
            <a:off x="713264" y="539500"/>
            <a:ext cx="3428100" cy="98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1" name="Google Shape;211;p20"/>
          <p:cNvSpPr txBox="1"/>
          <p:nvPr>
            <p:ph idx="1" type="subTitle"/>
          </p:nvPr>
        </p:nvSpPr>
        <p:spPr>
          <a:xfrm>
            <a:off x="713225" y="1460975"/>
            <a:ext cx="34281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20"/>
          <p:cNvSpPr txBox="1"/>
          <p:nvPr/>
        </p:nvSpPr>
        <p:spPr>
          <a:xfrm>
            <a:off x="713275" y="2927450"/>
            <a:ext cx="3858600" cy="7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CREDITS: 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and includes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and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b="1"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213" name="Google Shape;213;p20"/>
          <p:cNvGrpSpPr/>
          <p:nvPr/>
        </p:nvGrpSpPr>
        <p:grpSpPr>
          <a:xfrm rot="5400000">
            <a:off x="-294683" y="151366"/>
            <a:ext cx="1547167" cy="247650"/>
            <a:chOff x="1962150" y="714375"/>
            <a:chExt cx="4333800" cy="247650"/>
          </a:xfrm>
        </p:grpSpPr>
        <p:cxnSp>
          <p:nvCxnSpPr>
            <p:cNvPr id="214" name="Google Shape;214;p20"/>
            <p:cNvCxnSpPr/>
            <p:nvPr/>
          </p:nvCxnSpPr>
          <p:spPr>
            <a:xfrm>
              <a:off x="1962150" y="71437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5" name="Google Shape;215;p20"/>
            <p:cNvCxnSpPr/>
            <p:nvPr/>
          </p:nvCxnSpPr>
          <p:spPr>
            <a:xfrm>
              <a:off x="2076450" y="79692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6" name="Google Shape;216;p20"/>
            <p:cNvCxnSpPr/>
            <p:nvPr/>
          </p:nvCxnSpPr>
          <p:spPr>
            <a:xfrm>
              <a:off x="1962150" y="87947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7" name="Google Shape;217;p20"/>
            <p:cNvCxnSpPr/>
            <p:nvPr/>
          </p:nvCxnSpPr>
          <p:spPr>
            <a:xfrm>
              <a:off x="2076450" y="96202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28575" y="225300"/>
            <a:ext cx="8686800" cy="4692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5" name="Google Shape;15;p3"/>
          <p:cNvSpPr/>
          <p:nvPr/>
        </p:nvSpPr>
        <p:spPr>
          <a:xfrm>
            <a:off x="-25" y="4162500"/>
            <a:ext cx="9144000" cy="98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235875" y="1119138"/>
            <a:ext cx="4194900" cy="167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hasCustomPrompt="1" idx="2" type="title"/>
          </p:nvPr>
        </p:nvSpPr>
        <p:spPr>
          <a:xfrm>
            <a:off x="2434625" y="1119150"/>
            <a:ext cx="1566900" cy="841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235875" y="2705113"/>
            <a:ext cx="41949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">
    <p:bg>
      <p:bgPr>
        <a:solidFill>
          <a:schemeClr val="dk1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1"/>
          <p:cNvSpPr/>
          <p:nvPr/>
        </p:nvSpPr>
        <p:spPr>
          <a:xfrm>
            <a:off x="228575" y="225300"/>
            <a:ext cx="8686800" cy="469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_1">
    <p:bg>
      <p:bgPr>
        <a:solidFill>
          <a:schemeClr val="lt1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2"/>
          <p:cNvSpPr/>
          <p:nvPr/>
        </p:nvSpPr>
        <p:spPr>
          <a:xfrm>
            <a:off x="123900" y="133200"/>
            <a:ext cx="8896200" cy="4877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grpSp>
        <p:nvGrpSpPr>
          <p:cNvPr id="222" name="Google Shape;222;p22"/>
          <p:cNvGrpSpPr/>
          <p:nvPr/>
        </p:nvGrpSpPr>
        <p:grpSpPr>
          <a:xfrm>
            <a:off x="123900" y="133201"/>
            <a:ext cx="8896200" cy="4877129"/>
            <a:chOff x="123900" y="168749"/>
            <a:chExt cx="8896200" cy="4806000"/>
          </a:xfrm>
        </p:grpSpPr>
        <p:grpSp>
          <p:nvGrpSpPr>
            <p:cNvPr id="223" name="Google Shape;223;p22"/>
            <p:cNvGrpSpPr/>
            <p:nvPr/>
          </p:nvGrpSpPr>
          <p:grpSpPr>
            <a:xfrm>
              <a:off x="200100" y="168749"/>
              <a:ext cx="247650" cy="1663200"/>
              <a:chOff x="367125" y="261749"/>
              <a:chExt cx="247650" cy="1663200"/>
            </a:xfrm>
          </p:grpSpPr>
          <p:cxnSp>
            <p:nvCxnSpPr>
              <p:cNvPr id="224" name="Google Shape;224;p22"/>
              <p:cNvCxnSpPr/>
              <p:nvPr/>
            </p:nvCxnSpPr>
            <p:spPr>
              <a:xfrm rot="5400000">
                <a:off x="-216825" y="1093349"/>
                <a:ext cx="1663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5" name="Google Shape;225;p22"/>
              <p:cNvCxnSpPr/>
              <p:nvPr/>
            </p:nvCxnSpPr>
            <p:spPr>
              <a:xfrm rot="5400000">
                <a:off x="-220925" y="1014908"/>
                <a:ext cx="15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6" name="Google Shape;226;p22"/>
              <p:cNvCxnSpPr/>
              <p:nvPr/>
            </p:nvCxnSpPr>
            <p:spPr>
              <a:xfrm rot="5400000">
                <a:off x="-303475" y="1014908"/>
                <a:ext cx="15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7" name="Google Shape;227;p22"/>
              <p:cNvCxnSpPr/>
              <p:nvPr/>
            </p:nvCxnSpPr>
            <p:spPr>
              <a:xfrm rot="5400000">
                <a:off x="-464475" y="1093349"/>
                <a:ext cx="1663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28" name="Google Shape;228;p22"/>
            <p:cNvGrpSpPr/>
            <p:nvPr/>
          </p:nvGrpSpPr>
          <p:grpSpPr>
            <a:xfrm flipH="1" rot="-5400000">
              <a:off x="831675" y="3943124"/>
              <a:ext cx="247650" cy="1663200"/>
              <a:chOff x="367125" y="261749"/>
              <a:chExt cx="247650" cy="1663200"/>
            </a:xfrm>
          </p:grpSpPr>
          <p:cxnSp>
            <p:nvCxnSpPr>
              <p:cNvPr id="229" name="Google Shape;229;p22"/>
              <p:cNvCxnSpPr/>
              <p:nvPr/>
            </p:nvCxnSpPr>
            <p:spPr>
              <a:xfrm rot="5400000">
                <a:off x="-216825" y="1093349"/>
                <a:ext cx="1663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0" name="Google Shape;230;p22"/>
              <p:cNvCxnSpPr/>
              <p:nvPr/>
            </p:nvCxnSpPr>
            <p:spPr>
              <a:xfrm rot="5400000">
                <a:off x="-220925" y="1014908"/>
                <a:ext cx="15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1" name="Google Shape;231;p22"/>
              <p:cNvCxnSpPr/>
              <p:nvPr/>
            </p:nvCxnSpPr>
            <p:spPr>
              <a:xfrm rot="5400000">
                <a:off x="-303475" y="1014908"/>
                <a:ext cx="15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2" name="Google Shape;232;p22"/>
              <p:cNvCxnSpPr/>
              <p:nvPr/>
            </p:nvCxnSpPr>
            <p:spPr>
              <a:xfrm rot="5400000">
                <a:off x="-464475" y="1093349"/>
                <a:ext cx="1663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33" name="Google Shape;233;p22"/>
            <p:cNvGrpSpPr/>
            <p:nvPr/>
          </p:nvGrpSpPr>
          <p:grpSpPr>
            <a:xfrm rot="5400000">
              <a:off x="8064675" y="-462826"/>
              <a:ext cx="247650" cy="1663200"/>
              <a:chOff x="367125" y="261749"/>
              <a:chExt cx="247650" cy="1663200"/>
            </a:xfrm>
          </p:grpSpPr>
          <p:cxnSp>
            <p:nvCxnSpPr>
              <p:cNvPr id="234" name="Google Shape;234;p22"/>
              <p:cNvCxnSpPr/>
              <p:nvPr/>
            </p:nvCxnSpPr>
            <p:spPr>
              <a:xfrm rot="5400000">
                <a:off x="-216825" y="1093349"/>
                <a:ext cx="1663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5" name="Google Shape;235;p22"/>
              <p:cNvCxnSpPr/>
              <p:nvPr/>
            </p:nvCxnSpPr>
            <p:spPr>
              <a:xfrm rot="5400000">
                <a:off x="-220925" y="1014908"/>
                <a:ext cx="15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6" name="Google Shape;236;p22"/>
              <p:cNvCxnSpPr/>
              <p:nvPr/>
            </p:nvCxnSpPr>
            <p:spPr>
              <a:xfrm rot="5400000">
                <a:off x="-303475" y="1014908"/>
                <a:ext cx="15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7" name="Google Shape;237;p22"/>
              <p:cNvCxnSpPr/>
              <p:nvPr/>
            </p:nvCxnSpPr>
            <p:spPr>
              <a:xfrm rot="5400000">
                <a:off x="-464475" y="1093349"/>
                <a:ext cx="1663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38" name="Google Shape;238;p22"/>
            <p:cNvGrpSpPr/>
            <p:nvPr/>
          </p:nvGrpSpPr>
          <p:grpSpPr>
            <a:xfrm rot="10800000">
              <a:off x="8696250" y="3311549"/>
              <a:ext cx="247650" cy="1663200"/>
              <a:chOff x="367125" y="261749"/>
              <a:chExt cx="247650" cy="1663200"/>
            </a:xfrm>
          </p:grpSpPr>
          <p:cxnSp>
            <p:nvCxnSpPr>
              <p:cNvPr id="239" name="Google Shape;239;p22"/>
              <p:cNvCxnSpPr/>
              <p:nvPr/>
            </p:nvCxnSpPr>
            <p:spPr>
              <a:xfrm rot="5400000">
                <a:off x="-216825" y="1093349"/>
                <a:ext cx="1663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0" name="Google Shape;240;p22"/>
              <p:cNvCxnSpPr/>
              <p:nvPr/>
            </p:nvCxnSpPr>
            <p:spPr>
              <a:xfrm rot="5400000">
                <a:off x="-220925" y="1014908"/>
                <a:ext cx="15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1" name="Google Shape;241;p22"/>
              <p:cNvCxnSpPr/>
              <p:nvPr/>
            </p:nvCxnSpPr>
            <p:spPr>
              <a:xfrm rot="5400000">
                <a:off x="-303475" y="1014908"/>
                <a:ext cx="15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2" name="Google Shape;242;p22"/>
              <p:cNvCxnSpPr/>
              <p:nvPr/>
            </p:nvCxnSpPr>
            <p:spPr>
              <a:xfrm rot="5400000">
                <a:off x="-464475" y="1093349"/>
                <a:ext cx="1663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228575" y="225300"/>
            <a:ext cx="8686800" cy="4692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1" name="Google Shape;21;p4"/>
          <p:cNvSpPr/>
          <p:nvPr/>
        </p:nvSpPr>
        <p:spPr>
          <a:xfrm>
            <a:off x="-25" y="4615800"/>
            <a:ext cx="9144000" cy="527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720000" y="1154276"/>
            <a:ext cx="77040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Light"/>
              <a:buChar char="●"/>
              <a:defRPr sz="1100"/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Light"/>
              <a:buChar char="○"/>
              <a:defRPr sz="1100"/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Light"/>
              <a:buChar char="■"/>
              <a:defRPr sz="1100"/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Light"/>
              <a:buChar char="●"/>
              <a:defRPr sz="1100"/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Light"/>
              <a:buChar char="○"/>
              <a:defRPr sz="1100"/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Light"/>
              <a:buChar char="■"/>
              <a:defRPr sz="1100"/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Light"/>
              <a:buChar char="●"/>
              <a:defRPr sz="1100"/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Light"/>
              <a:buChar char="○"/>
              <a:defRPr sz="1100"/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Light"/>
              <a:buChar char="■"/>
              <a:defRPr sz="1100"/>
            </a:lvl9pPr>
          </a:lstStyle>
          <a:p/>
        </p:txBody>
      </p:sp>
      <p:grpSp>
        <p:nvGrpSpPr>
          <p:cNvPr id="24" name="Google Shape;24;p4"/>
          <p:cNvGrpSpPr/>
          <p:nvPr/>
        </p:nvGrpSpPr>
        <p:grpSpPr>
          <a:xfrm>
            <a:off x="352475" y="-272229"/>
            <a:ext cx="8430800" cy="5520566"/>
            <a:chOff x="352475" y="-272229"/>
            <a:chExt cx="8430800" cy="5520566"/>
          </a:xfrm>
        </p:grpSpPr>
        <p:grpSp>
          <p:nvGrpSpPr>
            <p:cNvPr id="25" name="Google Shape;25;p4"/>
            <p:cNvGrpSpPr/>
            <p:nvPr/>
          </p:nvGrpSpPr>
          <p:grpSpPr>
            <a:xfrm rot="5400000">
              <a:off x="7847729" y="415667"/>
              <a:ext cx="1623441" cy="247650"/>
              <a:chOff x="1962150" y="714375"/>
              <a:chExt cx="4333800" cy="247650"/>
            </a:xfrm>
          </p:grpSpPr>
          <p:cxnSp>
            <p:nvCxnSpPr>
              <p:cNvPr id="26" name="Google Shape;26;p4"/>
              <p:cNvCxnSpPr/>
              <p:nvPr/>
            </p:nvCxnSpPr>
            <p:spPr>
              <a:xfrm>
                <a:off x="1962150" y="71437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" name="Google Shape;27;p4"/>
              <p:cNvCxnSpPr/>
              <p:nvPr/>
            </p:nvCxnSpPr>
            <p:spPr>
              <a:xfrm>
                <a:off x="2076450" y="79692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" name="Google Shape;28;p4"/>
              <p:cNvCxnSpPr/>
              <p:nvPr/>
            </p:nvCxnSpPr>
            <p:spPr>
              <a:xfrm>
                <a:off x="1962150" y="87947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" name="Google Shape;29;p4"/>
              <p:cNvCxnSpPr/>
              <p:nvPr/>
            </p:nvCxnSpPr>
            <p:spPr>
              <a:xfrm>
                <a:off x="2076450" y="96202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0" name="Google Shape;30;p4"/>
            <p:cNvGrpSpPr/>
            <p:nvPr/>
          </p:nvGrpSpPr>
          <p:grpSpPr>
            <a:xfrm rot="5400000">
              <a:off x="12367" y="4660579"/>
              <a:ext cx="927867" cy="247650"/>
              <a:chOff x="1962150" y="714375"/>
              <a:chExt cx="4333800" cy="247650"/>
            </a:xfrm>
          </p:grpSpPr>
          <p:cxnSp>
            <p:nvCxnSpPr>
              <p:cNvPr id="31" name="Google Shape;31;p4"/>
              <p:cNvCxnSpPr/>
              <p:nvPr/>
            </p:nvCxnSpPr>
            <p:spPr>
              <a:xfrm>
                <a:off x="1962150" y="71437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" name="Google Shape;32;p4"/>
              <p:cNvCxnSpPr/>
              <p:nvPr/>
            </p:nvCxnSpPr>
            <p:spPr>
              <a:xfrm>
                <a:off x="2076450" y="79692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3" name="Google Shape;33;p4"/>
              <p:cNvCxnSpPr/>
              <p:nvPr/>
            </p:nvCxnSpPr>
            <p:spPr>
              <a:xfrm>
                <a:off x="1962150" y="87947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4" name="Google Shape;34;p4"/>
              <p:cNvCxnSpPr/>
              <p:nvPr/>
            </p:nvCxnSpPr>
            <p:spPr>
              <a:xfrm>
                <a:off x="2076450" y="96202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228575" y="225300"/>
            <a:ext cx="8686800" cy="4692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7" name="Google Shape;37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" type="subTitle"/>
          </p:nvPr>
        </p:nvSpPr>
        <p:spPr>
          <a:xfrm>
            <a:off x="5128964" y="2249775"/>
            <a:ext cx="2887500" cy="16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Google Shape;39;p5"/>
          <p:cNvSpPr txBox="1"/>
          <p:nvPr>
            <p:ph idx="2" type="subTitle"/>
          </p:nvPr>
        </p:nvSpPr>
        <p:spPr>
          <a:xfrm>
            <a:off x="1127538" y="2249775"/>
            <a:ext cx="2887500" cy="16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0" name="Google Shape;40;p5"/>
          <p:cNvSpPr txBox="1"/>
          <p:nvPr>
            <p:ph idx="3" type="subTitle"/>
          </p:nvPr>
        </p:nvSpPr>
        <p:spPr>
          <a:xfrm>
            <a:off x="5128963" y="1798575"/>
            <a:ext cx="2887500" cy="45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4" type="subTitle"/>
          </p:nvPr>
        </p:nvSpPr>
        <p:spPr>
          <a:xfrm>
            <a:off x="1127538" y="1798575"/>
            <a:ext cx="2887500" cy="45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2" name="Google Shape;42;p5"/>
          <p:cNvSpPr/>
          <p:nvPr/>
        </p:nvSpPr>
        <p:spPr>
          <a:xfrm>
            <a:off x="-25" y="4615800"/>
            <a:ext cx="9144000" cy="527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grpSp>
        <p:nvGrpSpPr>
          <p:cNvPr id="43" name="Google Shape;43;p5"/>
          <p:cNvGrpSpPr/>
          <p:nvPr/>
        </p:nvGrpSpPr>
        <p:grpSpPr>
          <a:xfrm>
            <a:off x="-185795" y="291850"/>
            <a:ext cx="790052" cy="247650"/>
            <a:chOff x="1962150" y="714375"/>
            <a:chExt cx="4333800" cy="247650"/>
          </a:xfrm>
        </p:grpSpPr>
        <p:cxnSp>
          <p:nvCxnSpPr>
            <p:cNvPr id="44" name="Google Shape;44;p5"/>
            <p:cNvCxnSpPr/>
            <p:nvPr/>
          </p:nvCxnSpPr>
          <p:spPr>
            <a:xfrm>
              <a:off x="1962150" y="71437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" name="Google Shape;45;p5"/>
            <p:cNvCxnSpPr/>
            <p:nvPr/>
          </p:nvCxnSpPr>
          <p:spPr>
            <a:xfrm>
              <a:off x="2076450" y="79692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" name="Google Shape;46;p5"/>
            <p:cNvCxnSpPr/>
            <p:nvPr/>
          </p:nvCxnSpPr>
          <p:spPr>
            <a:xfrm>
              <a:off x="1962150" y="87947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" name="Google Shape;47;p5"/>
            <p:cNvCxnSpPr/>
            <p:nvPr/>
          </p:nvCxnSpPr>
          <p:spPr>
            <a:xfrm>
              <a:off x="2076450" y="96202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/>
          <p:nvPr/>
        </p:nvSpPr>
        <p:spPr>
          <a:xfrm>
            <a:off x="228575" y="225300"/>
            <a:ext cx="8686800" cy="4692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50" name="Google Shape;50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51" name="Google Shape;51;p6"/>
          <p:cNvGrpSpPr/>
          <p:nvPr/>
        </p:nvGrpSpPr>
        <p:grpSpPr>
          <a:xfrm>
            <a:off x="-176484" y="1543675"/>
            <a:ext cx="9401449" cy="2525825"/>
            <a:chOff x="-176484" y="1543675"/>
            <a:chExt cx="9401449" cy="2525825"/>
          </a:xfrm>
        </p:grpSpPr>
        <p:grpSp>
          <p:nvGrpSpPr>
            <p:cNvPr id="52" name="Google Shape;52;p6"/>
            <p:cNvGrpSpPr/>
            <p:nvPr/>
          </p:nvGrpSpPr>
          <p:grpSpPr>
            <a:xfrm>
              <a:off x="8537191" y="1543675"/>
              <a:ext cx="687774" cy="247650"/>
              <a:chOff x="1962150" y="714375"/>
              <a:chExt cx="4333800" cy="247650"/>
            </a:xfrm>
          </p:grpSpPr>
          <p:cxnSp>
            <p:nvCxnSpPr>
              <p:cNvPr id="53" name="Google Shape;53;p6"/>
              <p:cNvCxnSpPr/>
              <p:nvPr/>
            </p:nvCxnSpPr>
            <p:spPr>
              <a:xfrm>
                <a:off x="1962150" y="71437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4" name="Google Shape;54;p6"/>
              <p:cNvCxnSpPr/>
              <p:nvPr/>
            </p:nvCxnSpPr>
            <p:spPr>
              <a:xfrm>
                <a:off x="2076450" y="79692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5" name="Google Shape;55;p6"/>
              <p:cNvCxnSpPr/>
              <p:nvPr/>
            </p:nvCxnSpPr>
            <p:spPr>
              <a:xfrm>
                <a:off x="1962150" y="87947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6" name="Google Shape;56;p6"/>
              <p:cNvCxnSpPr/>
              <p:nvPr/>
            </p:nvCxnSpPr>
            <p:spPr>
              <a:xfrm>
                <a:off x="2076450" y="96202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57" name="Google Shape;57;p6"/>
            <p:cNvGrpSpPr/>
            <p:nvPr/>
          </p:nvGrpSpPr>
          <p:grpSpPr>
            <a:xfrm>
              <a:off x="-176484" y="3821850"/>
              <a:ext cx="687774" cy="247650"/>
              <a:chOff x="1962150" y="714375"/>
              <a:chExt cx="4333800" cy="247650"/>
            </a:xfrm>
          </p:grpSpPr>
          <p:cxnSp>
            <p:nvCxnSpPr>
              <p:cNvPr id="58" name="Google Shape;58;p6"/>
              <p:cNvCxnSpPr/>
              <p:nvPr/>
            </p:nvCxnSpPr>
            <p:spPr>
              <a:xfrm>
                <a:off x="1962150" y="71437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9" name="Google Shape;59;p6"/>
              <p:cNvCxnSpPr/>
              <p:nvPr/>
            </p:nvCxnSpPr>
            <p:spPr>
              <a:xfrm>
                <a:off x="2076450" y="79692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0" name="Google Shape;60;p6"/>
              <p:cNvCxnSpPr/>
              <p:nvPr/>
            </p:nvCxnSpPr>
            <p:spPr>
              <a:xfrm>
                <a:off x="1962150" y="87947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1" name="Google Shape;61;p6"/>
              <p:cNvCxnSpPr/>
              <p:nvPr/>
            </p:nvCxnSpPr>
            <p:spPr>
              <a:xfrm>
                <a:off x="2076450" y="96202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62" name="Google Shape;62;p6"/>
          <p:cNvSpPr/>
          <p:nvPr/>
        </p:nvSpPr>
        <p:spPr>
          <a:xfrm>
            <a:off x="-25" y="4615800"/>
            <a:ext cx="9144000" cy="527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/>
          <p:nvPr/>
        </p:nvSpPr>
        <p:spPr>
          <a:xfrm>
            <a:off x="228575" y="225300"/>
            <a:ext cx="8686800" cy="4692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65" name="Google Shape;65;p7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6" name="Google Shape;66;p7"/>
          <p:cNvSpPr txBox="1"/>
          <p:nvPr>
            <p:ph idx="1" type="subTitle"/>
          </p:nvPr>
        </p:nvSpPr>
        <p:spPr>
          <a:xfrm>
            <a:off x="710475" y="1371750"/>
            <a:ext cx="3775800" cy="29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67" name="Google Shape;67;p7"/>
          <p:cNvSpPr/>
          <p:nvPr>
            <p:ph idx="2" type="pic"/>
          </p:nvPr>
        </p:nvSpPr>
        <p:spPr>
          <a:xfrm>
            <a:off x="4743450" y="1245600"/>
            <a:ext cx="3677700" cy="3234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68" name="Google Shape;68;p7"/>
          <p:cNvGrpSpPr/>
          <p:nvPr/>
        </p:nvGrpSpPr>
        <p:grpSpPr>
          <a:xfrm>
            <a:off x="-180994" y="-162017"/>
            <a:ext cx="9002294" cy="2857592"/>
            <a:chOff x="-180994" y="-162017"/>
            <a:chExt cx="9002294" cy="2857592"/>
          </a:xfrm>
        </p:grpSpPr>
        <p:grpSp>
          <p:nvGrpSpPr>
            <p:cNvPr id="69" name="Google Shape;69;p7"/>
            <p:cNvGrpSpPr/>
            <p:nvPr/>
          </p:nvGrpSpPr>
          <p:grpSpPr>
            <a:xfrm>
              <a:off x="-180994" y="2447925"/>
              <a:ext cx="705976" cy="247650"/>
              <a:chOff x="1962150" y="714375"/>
              <a:chExt cx="4333800" cy="247650"/>
            </a:xfrm>
          </p:grpSpPr>
          <p:cxnSp>
            <p:nvCxnSpPr>
              <p:cNvPr id="70" name="Google Shape;70;p7"/>
              <p:cNvCxnSpPr/>
              <p:nvPr/>
            </p:nvCxnSpPr>
            <p:spPr>
              <a:xfrm>
                <a:off x="1962150" y="71437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" name="Google Shape;71;p7"/>
              <p:cNvCxnSpPr/>
              <p:nvPr/>
            </p:nvCxnSpPr>
            <p:spPr>
              <a:xfrm>
                <a:off x="2076450" y="79692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" name="Google Shape;72;p7"/>
              <p:cNvCxnSpPr/>
              <p:nvPr/>
            </p:nvCxnSpPr>
            <p:spPr>
              <a:xfrm>
                <a:off x="1962150" y="87947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3" name="Google Shape;73;p7"/>
              <p:cNvCxnSpPr/>
              <p:nvPr/>
            </p:nvCxnSpPr>
            <p:spPr>
              <a:xfrm>
                <a:off x="2076450" y="96202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4" name="Google Shape;74;p7"/>
            <p:cNvGrpSpPr/>
            <p:nvPr/>
          </p:nvGrpSpPr>
          <p:grpSpPr>
            <a:xfrm rot="5400000">
              <a:off x="8346871" y="64762"/>
              <a:ext cx="701209" cy="247650"/>
              <a:chOff x="1962150" y="714375"/>
              <a:chExt cx="4333800" cy="247650"/>
            </a:xfrm>
          </p:grpSpPr>
          <p:cxnSp>
            <p:nvCxnSpPr>
              <p:cNvPr id="75" name="Google Shape;75;p7"/>
              <p:cNvCxnSpPr/>
              <p:nvPr/>
            </p:nvCxnSpPr>
            <p:spPr>
              <a:xfrm>
                <a:off x="1962150" y="71437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" name="Google Shape;76;p7"/>
              <p:cNvCxnSpPr/>
              <p:nvPr/>
            </p:nvCxnSpPr>
            <p:spPr>
              <a:xfrm>
                <a:off x="2076450" y="79692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" name="Google Shape;77;p7"/>
              <p:cNvCxnSpPr/>
              <p:nvPr/>
            </p:nvCxnSpPr>
            <p:spPr>
              <a:xfrm>
                <a:off x="1962150" y="87947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8" name="Google Shape;78;p7"/>
              <p:cNvCxnSpPr/>
              <p:nvPr/>
            </p:nvCxnSpPr>
            <p:spPr>
              <a:xfrm>
                <a:off x="2076450" y="962025"/>
                <a:ext cx="421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79" name="Google Shape;79;p7"/>
          <p:cNvSpPr/>
          <p:nvPr/>
        </p:nvSpPr>
        <p:spPr>
          <a:xfrm>
            <a:off x="-25" y="4615800"/>
            <a:ext cx="9144000" cy="527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"/>
          <p:cNvSpPr/>
          <p:nvPr/>
        </p:nvSpPr>
        <p:spPr>
          <a:xfrm>
            <a:off x="228575" y="225300"/>
            <a:ext cx="8686800" cy="4692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2" name="Google Shape;82;p8"/>
          <p:cNvSpPr txBox="1"/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3" name="Google Shape;83;p8"/>
          <p:cNvSpPr/>
          <p:nvPr/>
        </p:nvSpPr>
        <p:spPr>
          <a:xfrm>
            <a:off x="-25" y="4162500"/>
            <a:ext cx="9144000" cy="98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"/>
          <p:cNvSpPr/>
          <p:nvPr/>
        </p:nvSpPr>
        <p:spPr>
          <a:xfrm>
            <a:off x="228575" y="225300"/>
            <a:ext cx="8686800" cy="4692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6" name="Google Shape;86;p9"/>
          <p:cNvSpPr txBox="1"/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7" name="Google Shape;87;p9"/>
          <p:cNvSpPr txBox="1"/>
          <p:nvPr>
            <p:ph idx="1" type="subTitle"/>
          </p:nvPr>
        </p:nvSpPr>
        <p:spPr>
          <a:xfrm>
            <a:off x="2135550" y="3153500"/>
            <a:ext cx="4872900" cy="80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9"/>
          <p:cNvSpPr/>
          <p:nvPr/>
        </p:nvSpPr>
        <p:spPr>
          <a:xfrm>
            <a:off x="-25" y="4162500"/>
            <a:ext cx="9144000" cy="98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"/>
          <p:cNvSpPr/>
          <p:nvPr>
            <p:ph idx="2" type="pic"/>
          </p:nvPr>
        </p:nvSpPr>
        <p:spPr>
          <a:xfrm>
            <a:off x="-9525" y="0"/>
            <a:ext cx="91536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10"/>
          <p:cNvSpPr txBox="1"/>
          <p:nvPr>
            <p:ph type="title"/>
          </p:nvPr>
        </p:nvSpPr>
        <p:spPr>
          <a:xfrm>
            <a:off x="5515975" y="3765800"/>
            <a:ext cx="2914800" cy="8382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1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Montserrat"/>
              <a:buNone/>
              <a:defRPr b="1" sz="2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b="1"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b="1"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b="1"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b="1"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b="1"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b="1"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b="1"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b="1"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linc.osbm.nc.gov/pages/transportation/" TargetMode="External"/><Relationship Id="rId4" Type="http://schemas.openxmlformats.org/officeDocument/2006/relationships/hyperlink" Target="https://www.freepik.com/free-photo/car-being-taking-care-workshop_30117880.htm/?utm_source=slidesgo_template&amp;utm_medium=referral-link&amp;utm_campaign=sg_resources&amp;utm_content=freepik" TargetMode="External"/><Relationship Id="rId5" Type="http://schemas.openxmlformats.org/officeDocument/2006/relationships/hyperlink" Target="https://www.freepik.com/free-photo/car-being-taking-care-workshop_30117822.htm#&amp;position=23&amp;from_view=collections&amp;uuid=70c93e3a-c7e0-4cfe-a3a1-e4a14552ad36/?utm_source=slidesgo_template&amp;utm_medium=referral-link&amp;utm_campaign=sg_resources&amp;utm_content=freepik" TargetMode="External"/><Relationship Id="rId6" Type="http://schemas.openxmlformats.org/officeDocument/2006/relationships/hyperlink" Target="https://www.freepik.com/free-photo/car-being-taking-care-workshop_30117823.htm/?utm_source=slidesgo_template&amp;utm_medium=referral-link&amp;utm_campaign=sg_resources&amp;utm_content=freepik" TargetMode="External"/><Relationship Id="rId7" Type="http://schemas.openxmlformats.org/officeDocument/2006/relationships/image" Target="../media/image12.png"/><Relationship Id="rId8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"/>
          <p:cNvSpPr txBox="1"/>
          <p:nvPr>
            <p:ph type="ctrTitle"/>
          </p:nvPr>
        </p:nvSpPr>
        <p:spPr>
          <a:xfrm>
            <a:off x="713225" y="1083400"/>
            <a:ext cx="79905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Assessing the Impact of North Carolina’s 2010 Back-Seat Seatbelt Law  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on Traffic Fatality Rates</a:t>
            </a:r>
            <a:endParaRPr sz="3000"/>
          </a:p>
        </p:txBody>
      </p:sp>
      <p:sp>
        <p:nvSpPr>
          <p:cNvPr id="248" name="Google Shape;248;p23"/>
          <p:cNvSpPr txBox="1"/>
          <p:nvPr>
            <p:ph idx="1" type="subTitle"/>
          </p:nvPr>
        </p:nvSpPr>
        <p:spPr>
          <a:xfrm>
            <a:off x="713225" y="2787750"/>
            <a:ext cx="45288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Bryan Hunsinger &amp; Parker Lawrence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ECO 5720</a:t>
            </a:r>
            <a:endParaRPr b="1" sz="2300">
              <a:solidFill>
                <a:srgbClr val="1D212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9" name="Google Shape;24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0725" y="2693500"/>
            <a:ext cx="4652426" cy="21717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0" name="Google Shape;250;p23"/>
          <p:cNvGrpSpPr/>
          <p:nvPr/>
        </p:nvGrpSpPr>
        <p:grpSpPr>
          <a:xfrm>
            <a:off x="8230728" y="2571750"/>
            <a:ext cx="989407" cy="247650"/>
            <a:chOff x="1962150" y="714375"/>
            <a:chExt cx="4333800" cy="247650"/>
          </a:xfrm>
        </p:grpSpPr>
        <p:cxnSp>
          <p:nvCxnSpPr>
            <p:cNvPr id="251" name="Google Shape;251;p23"/>
            <p:cNvCxnSpPr/>
            <p:nvPr/>
          </p:nvCxnSpPr>
          <p:spPr>
            <a:xfrm>
              <a:off x="1962150" y="71437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2" name="Google Shape;252;p23"/>
            <p:cNvCxnSpPr/>
            <p:nvPr/>
          </p:nvCxnSpPr>
          <p:spPr>
            <a:xfrm>
              <a:off x="2076450" y="79692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3" name="Google Shape;253;p23"/>
            <p:cNvCxnSpPr/>
            <p:nvPr/>
          </p:nvCxnSpPr>
          <p:spPr>
            <a:xfrm>
              <a:off x="1962150" y="87947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4" name="Google Shape;254;p23"/>
            <p:cNvCxnSpPr/>
            <p:nvPr/>
          </p:nvCxnSpPr>
          <p:spPr>
            <a:xfrm>
              <a:off x="2076450" y="96202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55" name="Google Shape;255;p23"/>
          <p:cNvGrpSpPr/>
          <p:nvPr/>
        </p:nvGrpSpPr>
        <p:grpSpPr>
          <a:xfrm>
            <a:off x="-75725" y="496550"/>
            <a:ext cx="1751289" cy="247650"/>
            <a:chOff x="1962150" y="714375"/>
            <a:chExt cx="4333800" cy="247650"/>
          </a:xfrm>
        </p:grpSpPr>
        <p:cxnSp>
          <p:nvCxnSpPr>
            <p:cNvPr id="256" name="Google Shape;256;p23"/>
            <p:cNvCxnSpPr/>
            <p:nvPr/>
          </p:nvCxnSpPr>
          <p:spPr>
            <a:xfrm>
              <a:off x="1962150" y="71437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7" name="Google Shape;257;p23"/>
            <p:cNvCxnSpPr/>
            <p:nvPr/>
          </p:nvCxnSpPr>
          <p:spPr>
            <a:xfrm>
              <a:off x="2076450" y="79692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8" name="Google Shape;258;p23"/>
            <p:cNvCxnSpPr/>
            <p:nvPr/>
          </p:nvCxnSpPr>
          <p:spPr>
            <a:xfrm>
              <a:off x="1962150" y="87947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9" name="Google Shape;259;p23"/>
            <p:cNvCxnSpPr/>
            <p:nvPr/>
          </p:nvCxnSpPr>
          <p:spPr>
            <a:xfrm>
              <a:off x="2076450" y="96202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2"/>
          <p:cNvSpPr txBox="1"/>
          <p:nvPr>
            <p:ph type="title"/>
          </p:nvPr>
        </p:nvSpPr>
        <p:spPr>
          <a:xfrm>
            <a:off x="355200" y="401225"/>
            <a:ext cx="8115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/>
              <a:t>Traffic Fatality Rate: Pre- vs. Post-2010 </a:t>
            </a:r>
            <a:endParaRPr sz="1500"/>
          </a:p>
        </p:txBody>
      </p:sp>
      <p:sp>
        <p:nvSpPr>
          <p:cNvPr id="351" name="Google Shape;351;p32"/>
          <p:cNvSpPr txBox="1"/>
          <p:nvPr>
            <p:ph idx="1" type="subTitle"/>
          </p:nvPr>
        </p:nvSpPr>
        <p:spPr>
          <a:xfrm>
            <a:off x="233425" y="1331750"/>
            <a:ext cx="4384800" cy="254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/>
              <a:t>Trend (β): </a:t>
            </a:r>
            <a:r>
              <a:rPr b="1" lang="en" sz="1500"/>
              <a:t>–0.019 per year (pre-2010 decline)</a:t>
            </a:r>
            <a:br>
              <a:rPr b="1" lang="en" sz="1500"/>
            </a:br>
            <a:endParaRPr b="1"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/>
              <a:t>Level change (γ):</a:t>
            </a:r>
            <a:r>
              <a:rPr b="1" lang="en" sz="1500"/>
              <a:t> –0.716 in 2010 (immediate safety gain)</a:t>
            </a:r>
            <a:br>
              <a:rPr b="1" lang="en" sz="1500"/>
            </a:br>
            <a:endParaRPr b="1"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/>
              <a:t>Slope change (δ):</a:t>
            </a:r>
            <a:r>
              <a:rPr b="1" lang="en" sz="1500"/>
              <a:t> +0.018 post-2010 (flattening of decline)</a:t>
            </a:r>
            <a:br>
              <a:rPr b="1" lang="en" sz="1500"/>
            </a:br>
            <a:endParaRPr b="1"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/>
              <a:t>R² </a:t>
            </a:r>
            <a:r>
              <a:rPr b="1" lang="en" sz="1500"/>
              <a:t>= 0.85 → model explains 85 % of annual variation</a:t>
            </a:r>
            <a:br>
              <a:rPr b="1" lang="en" sz="1500"/>
            </a:br>
            <a:endParaRPr b="1"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/>
          </a:p>
        </p:txBody>
      </p:sp>
      <p:pic>
        <p:nvPicPr>
          <p:cNvPr id="352" name="Google Shape;352;p32" title="Graph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5825" y="1331738"/>
            <a:ext cx="4133375" cy="248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33" title="Graph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750" y="0"/>
            <a:ext cx="8318488" cy="4991099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33"/>
          <p:cNvSpPr txBox="1"/>
          <p:nvPr>
            <p:ph type="title"/>
          </p:nvPr>
        </p:nvSpPr>
        <p:spPr>
          <a:xfrm>
            <a:off x="5646900" y="269950"/>
            <a:ext cx="2932800" cy="8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(Vertical dashed line marks the 2010 back-seat seatbelt law amendment.)</a:t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ile:Technical Drawing Line Types, 0.35mm dashed.svg - Wikimedia ..." id="359" name="Google Shape;359;p33"/>
          <p:cNvPicPr preferRelativeResize="0"/>
          <p:nvPr/>
        </p:nvPicPr>
        <p:blipFill rotWithShape="1">
          <a:blip r:embed="rId4">
            <a:alphaModFix/>
          </a:blip>
          <a:srcRect b="0" l="51276" r="0" t="0"/>
          <a:stretch/>
        </p:blipFill>
        <p:spPr>
          <a:xfrm rot="2699990">
            <a:off x="6143157" y="1247974"/>
            <a:ext cx="1309288" cy="15666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Technical Drawing Line Types, 0.35mm dashed.svg - Wikimedia ..." id="360" name="Google Shape;360;p33"/>
          <p:cNvPicPr preferRelativeResize="0"/>
          <p:nvPr/>
        </p:nvPicPr>
        <p:blipFill rotWithShape="1">
          <a:blip r:embed="rId4">
            <a:alphaModFix/>
          </a:blip>
          <a:srcRect b="0" l="51276" r="0" t="0"/>
          <a:stretch/>
        </p:blipFill>
        <p:spPr>
          <a:xfrm rot="2699990">
            <a:off x="6143157" y="2465549"/>
            <a:ext cx="1309288" cy="1566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4"/>
          <p:cNvSpPr txBox="1"/>
          <p:nvPr>
            <p:ph type="title"/>
          </p:nvPr>
        </p:nvSpPr>
        <p:spPr>
          <a:xfrm>
            <a:off x="4244325" y="1238698"/>
            <a:ext cx="4194900" cy="137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Conclusion!</a:t>
            </a:r>
            <a:endParaRPr sz="4000"/>
          </a:p>
        </p:txBody>
      </p:sp>
      <p:sp>
        <p:nvSpPr>
          <p:cNvPr id="366" name="Google Shape;366;p34"/>
          <p:cNvSpPr txBox="1"/>
          <p:nvPr>
            <p:ph idx="2" type="title"/>
          </p:nvPr>
        </p:nvSpPr>
        <p:spPr>
          <a:xfrm>
            <a:off x="2434625" y="1119150"/>
            <a:ext cx="1566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67" name="Google Shape;367;p34"/>
          <p:cNvSpPr txBox="1"/>
          <p:nvPr>
            <p:ph idx="1" type="subTitle"/>
          </p:nvPr>
        </p:nvSpPr>
        <p:spPr>
          <a:xfrm>
            <a:off x="4235875" y="2705113"/>
            <a:ext cx="41949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68" name="Google Shape;368;p34"/>
          <p:cNvCxnSpPr/>
          <p:nvPr/>
        </p:nvCxnSpPr>
        <p:spPr>
          <a:xfrm>
            <a:off x="4121575" y="1176190"/>
            <a:ext cx="2700" cy="2224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69" name="Google Shape;36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68447" y="1930088"/>
            <a:ext cx="3846328" cy="20132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0" name="Google Shape;370;p34"/>
          <p:cNvGrpSpPr/>
          <p:nvPr/>
        </p:nvGrpSpPr>
        <p:grpSpPr>
          <a:xfrm>
            <a:off x="7344946" y="3568450"/>
            <a:ext cx="2171667" cy="247650"/>
            <a:chOff x="1962150" y="714375"/>
            <a:chExt cx="4333800" cy="247650"/>
          </a:xfrm>
        </p:grpSpPr>
        <p:cxnSp>
          <p:nvCxnSpPr>
            <p:cNvPr id="371" name="Google Shape;371;p34"/>
            <p:cNvCxnSpPr/>
            <p:nvPr/>
          </p:nvCxnSpPr>
          <p:spPr>
            <a:xfrm>
              <a:off x="1962150" y="71437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2" name="Google Shape;372;p34"/>
            <p:cNvCxnSpPr/>
            <p:nvPr/>
          </p:nvCxnSpPr>
          <p:spPr>
            <a:xfrm>
              <a:off x="2076450" y="79692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3" name="Google Shape;373;p34"/>
            <p:cNvCxnSpPr/>
            <p:nvPr/>
          </p:nvCxnSpPr>
          <p:spPr>
            <a:xfrm>
              <a:off x="1962150" y="87947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4" name="Google Shape;374;p34"/>
            <p:cNvCxnSpPr/>
            <p:nvPr/>
          </p:nvCxnSpPr>
          <p:spPr>
            <a:xfrm>
              <a:off x="2076450" y="96202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75" name="Google Shape;375;p34"/>
          <p:cNvGrpSpPr/>
          <p:nvPr/>
        </p:nvGrpSpPr>
        <p:grpSpPr>
          <a:xfrm rot="5400000">
            <a:off x="207653" y="688857"/>
            <a:ext cx="1796793" cy="247650"/>
            <a:chOff x="1962150" y="714375"/>
            <a:chExt cx="4333800" cy="247650"/>
          </a:xfrm>
        </p:grpSpPr>
        <p:cxnSp>
          <p:nvCxnSpPr>
            <p:cNvPr id="376" name="Google Shape;376;p34"/>
            <p:cNvCxnSpPr/>
            <p:nvPr/>
          </p:nvCxnSpPr>
          <p:spPr>
            <a:xfrm>
              <a:off x="1962150" y="71437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7" name="Google Shape;377;p34"/>
            <p:cNvCxnSpPr/>
            <p:nvPr/>
          </p:nvCxnSpPr>
          <p:spPr>
            <a:xfrm>
              <a:off x="2076450" y="79692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8" name="Google Shape;378;p34"/>
            <p:cNvCxnSpPr/>
            <p:nvPr/>
          </p:nvCxnSpPr>
          <p:spPr>
            <a:xfrm>
              <a:off x="1962150" y="87947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9" name="Google Shape;379;p34"/>
            <p:cNvCxnSpPr/>
            <p:nvPr/>
          </p:nvCxnSpPr>
          <p:spPr>
            <a:xfrm>
              <a:off x="2076450" y="96202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385" name="Google Shape;385;p35"/>
          <p:cNvSpPr txBox="1"/>
          <p:nvPr>
            <p:ph idx="2" type="subTitle"/>
          </p:nvPr>
        </p:nvSpPr>
        <p:spPr>
          <a:xfrm>
            <a:off x="634450" y="1141350"/>
            <a:ext cx="6446400" cy="28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/>
              <a:t>Absolute difference: </a:t>
            </a:r>
            <a:r>
              <a:rPr b="1" lang="en" sz="1500"/>
              <a:t>0.362 fewer deaths/100 accidents (~40% reduction)</a:t>
            </a:r>
            <a:br>
              <a:rPr b="1" lang="en" sz="1500"/>
            </a:b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/>
              <a:t>Pre-law trend: </a:t>
            </a:r>
            <a:r>
              <a:rPr b="1" lang="en" sz="1500"/>
              <a:t>–0.019 deaths per 100 accidents per year</a:t>
            </a:r>
            <a:br>
              <a:rPr i="1" lang="en" sz="1500"/>
            </a:b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/>
              <a:t>Post-law slope change:</a:t>
            </a:r>
            <a:r>
              <a:rPr b="1" lang="en" sz="1500"/>
              <a:t> +0.018 per year (p = 0.014), so the decline slowed but continued</a:t>
            </a:r>
            <a:br>
              <a:rPr b="1" lang="en" sz="1500"/>
            </a:b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/>
              <a:t>95% CI for slope change:</a:t>
            </a:r>
            <a:r>
              <a:rPr b="1" lang="en" sz="1500"/>
              <a:t> [0.004, 0.032], confirming a sustained downward trend</a:t>
            </a:r>
            <a:br>
              <a:rPr b="1" lang="en" sz="1500"/>
            </a:b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/>
              <a:t>Potential omitted variables: </a:t>
            </a:r>
            <a:r>
              <a:rPr b="1" lang="en" sz="1500"/>
              <a:t>enforcement intensity; vehicle-safety upgrades; driver demographics/behavior; weather; economic conditions</a:t>
            </a:r>
            <a:endParaRPr b="1"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1500"/>
            </a:b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6" name="Google Shape;386;p35"/>
          <p:cNvGrpSpPr/>
          <p:nvPr/>
        </p:nvGrpSpPr>
        <p:grpSpPr>
          <a:xfrm>
            <a:off x="6759072" y="3908720"/>
            <a:ext cx="2384924" cy="1136240"/>
            <a:chOff x="4334950" y="2771775"/>
            <a:chExt cx="4466149" cy="2320751"/>
          </a:xfrm>
        </p:grpSpPr>
        <p:pic>
          <p:nvPicPr>
            <p:cNvPr id="387" name="Google Shape;387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334950" y="3046951"/>
              <a:ext cx="2567777" cy="17703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8" name="Google Shape;388;p3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777627" y="2771775"/>
              <a:ext cx="3023473" cy="232075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6"/>
          <p:cNvSpPr txBox="1"/>
          <p:nvPr>
            <p:ph type="title"/>
          </p:nvPr>
        </p:nvSpPr>
        <p:spPr>
          <a:xfrm>
            <a:off x="713264" y="539500"/>
            <a:ext cx="3428100" cy="98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394" name="Google Shape;394;p36"/>
          <p:cNvSpPr txBox="1"/>
          <p:nvPr>
            <p:ph idx="1" type="subTitle"/>
          </p:nvPr>
        </p:nvSpPr>
        <p:spPr>
          <a:xfrm>
            <a:off x="713225" y="1460975"/>
            <a:ext cx="34281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Do you have any questions?</a:t>
            </a:r>
            <a:endParaRPr sz="3000"/>
          </a:p>
        </p:txBody>
      </p:sp>
      <p:sp>
        <p:nvSpPr>
          <p:cNvPr id="395" name="Google Shape;395;p36"/>
          <p:cNvSpPr txBox="1"/>
          <p:nvPr/>
        </p:nvSpPr>
        <p:spPr>
          <a:xfrm>
            <a:off x="713275" y="3719750"/>
            <a:ext cx="38586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Please keep this slide for attribution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396" name="Google Shape;39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875" y="1766800"/>
            <a:ext cx="4349624" cy="2896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7" name="Google Shape;397;p36"/>
          <p:cNvGrpSpPr/>
          <p:nvPr/>
        </p:nvGrpSpPr>
        <p:grpSpPr>
          <a:xfrm>
            <a:off x="6729678" y="743325"/>
            <a:ext cx="2563876" cy="247650"/>
            <a:chOff x="1962150" y="714375"/>
            <a:chExt cx="4333800" cy="247650"/>
          </a:xfrm>
        </p:grpSpPr>
        <p:cxnSp>
          <p:nvCxnSpPr>
            <p:cNvPr id="398" name="Google Shape;398;p36"/>
            <p:cNvCxnSpPr/>
            <p:nvPr/>
          </p:nvCxnSpPr>
          <p:spPr>
            <a:xfrm>
              <a:off x="1962150" y="71437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9" name="Google Shape;399;p36"/>
            <p:cNvCxnSpPr/>
            <p:nvPr/>
          </p:nvCxnSpPr>
          <p:spPr>
            <a:xfrm>
              <a:off x="2076450" y="79692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0" name="Google Shape;400;p36"/>
            <p:cNvCxnSpPr/>
            <p:nvPr/>
          </p:nvCxnSpPr>
          <p:spPr>
            <a:xfrm>
              <a:off x="1962150" y="87947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1" name="Google Shape;401;p36"/>
            <p:cNvCxnSpPr/>
            <p:nvPr/>
          </p:nvCxnSpPr>
          <p:spPr>
            <a:xfrm>
              <a:off x="2076450" y="96202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407" name="Google Shape;407;p37"/>
          <p:cNvSpPr txBox="1"/>
          <p:nvPr>
            <p:ph idx="1" type="body"/>
          </p:nvPr>
        </p:nvSpPr>
        <p:spPr>
          <a:xfrm>
            <a:off x="720000" y="1154279"/>
            <a:ext cx="7704000" cy="20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hlink"/>
                </a:solidFill>
              </a:rPr>
              <a:t>North Carolina Office of State Budget and Management. (n.d.). Transportation. Retrieved May 4, 2025, from</a:t>
            </a:r>
            <a:r>
              <a:rPr b="1" lang="en" sz="14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 https://linc.osbm.nc.gov/pages/transportation/</a:t>
            </a:r>
            <a:endParaRPr b="1" sz="1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400"/>
              <a:t>Ph</a:t>
            </a:r>
            <a:r>
              <a:rPr b="1" lang="en" sz="1400">
                <a:solidFill>
                  <a:schemeClr val="hlink"/>
                </a:solidFill>
              </a:rPr>
              <a:t>otos and Theme (Slidesgo)</a:t>
            </a:r>
            <a:endParaRPr b="1" sz="1400">
              <a:solidFill>
                <a:schemeClr val="hlink"/>
              </a:solidFill>
            </a:endParaRPr>
          </a:p>
          <a:p>
            <a:pPr indent="-298450" lvl="0" marL="329184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DM Sans"/>
              <a:buChar char="●"/>
            </a:pPr>
            <a:r>
              <a:rPr b="1" lang="en" sz="1400" u="sng">
                <a:solidFill>
                  <a:schemeClr val="hlink"/>
                </a:solidFill>
                <a:hlinkClick r:id="rId4"/>
              </a:rPr>
              <a:t>Car being taking care of in workshop</a:t>
            </a:r>
            <a:endParaRPr b="1" sz="1400" u="sng">
              <a:solidFill>
                <a:schemeClr val="hlink"/>
              </a:solidFill>
            </a:endParaRPr>
          </a:p>
          <a:p>
            <a:pPr indent="-298450" lvl="0" marL="32918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Char char="●"/>
            </a:pPr>
            <a:r>
              <a:rPr b="1" lang="en" sz="1400" u="sng">
                <a:solidFill>
                  <a:schemeClr val="hlink"/>
                </a:solidFill>
                <a:hlinkClick r:id="rId5"/>
              </a:rPr>
              <a:t>Free photo car being taking care of in workshop</a:t>
            </a:r>
            <a:endParaRPr b="1" sz="1400" u="sng">
              <a:solidFill>
                <a:schemeClr val="hlink"/>
              </a:solidFill>
            </a:endParaRPr>
          </a:p>
          <a:p>
            <a:pPr indent="-298450" lvl="0" marL="32918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Char char="●"/>
            </a:pPr>
            <a:r>
              <a:rPr b="1" lang="en" sz="1400" u="sng">
                <a:solidFill>
                  <a:schemeClr val="hlink"/>
                </a:solidFill>
                <a:hlinkClick r:id="rId6"/>
              </a:rPr>
              <a:t>Car being taking care of in workshop</a:t>
            </a:r>
            <a:endParaRPr u="sng"/>
          </a:p>
        </p:txBody>
      </p:sp>
      <p:grpSp>
        <p:nvGrpSpPr>
          <p:cNvPr id="408" name="Google Shape;408;p37"/>
          <p:cNvGrpSpPr/>
          <p:nvPr/>
        </p:nvGrpSpPr>
        <p:grpSpPr>
          <a:xfrm rot="5400000">
            <a:off x="838482" y="4524069"/>
            <a:ext cx="1880436" cy="247650"/>
            <a:chOff x="1962150" y="714375"/>
            <a:chExt cx="4333800" cy="247650"/>
          </a:xfrm>
        </p:grpSpPr>
        <p:cxnSp>
          <p:nvCxnSpPr>
            <p:cNvPr id="409" name="Google Shape;409;p37"/>
            <p:cNvCxnSpPr/>
            <p:nvPr/>
          </p:nvCxnSpPr>
          <p:spPr>
            <a:xfrm>
              <a:off x="1962150" y="71437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0" name="Google Shape;410;p37"/>
            <p:cNvCxnSpPr/>
            <p:nvPr/>
          </p:nvCxnSpPr>
          <p:spPr>
            <a:xfrm>
              <a:off x="2076450" y="79692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1" name="Google Shape;411;p37"/>
            <p:cNvCxnSpPr/>
            <p:nvPr/>
          </p:nvCxnSpPr>
          <p:spPr>
            <a:xfrm>
              <a:off x="1962150" y="87947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2" name="Google Shape;412;p37"/>
            <p:cNvCxnSpPr/>
            <p:nvPr/>
          </p:nvCxnSpPr>
          <p:spPr>
            <a:xfrm>
              <a:off x="2076450" y="96202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13" name="Google Shape;413;p37"/>
          <p:cNvGrpSpPr/>
          <p:nvPr/>
        </p:nvGrpSpPr>
        <p:grpSpPr>
          <a:xfrm>
            <a:off x="4277800" y="2822750"/>
            <a:ext cx="4466149" cy="2320751"/>
            <a:chOff x="4334950" y="2771775"/>
            <a:chExt cx="4466149" cy="2320751"/>
          </a:xfrm>
        </p:grpSpPr>
        <p:pic>
          <p:nvPicPr>
            <p:cNvPr id="414" name="Google Shape;414;p3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334950" y="3046951"/>
              <a:ext cx="2567777" cy="17703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5" name="Google Shape;415;p3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777627" y="2771775"/>
              <a:ext cx="3023473" cy="232075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4"/>
          <p:cNvSpPr txBox="1"/>
          <p:nvPr>
            <p:ph type="ctrTitle"/>
          </p:nvPr>
        </p:nvSpPr>
        <p:spPr>
          <a:xfrm>
            <a:off x="713225" y="1145425"/>
            <a:ext cx="3591300" cy="80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</a:t>
            </a:r>
            <a:endParaRPr/>
          </a:p>
        </p:txBody>
      </p:sp>
      <p:sp>
        <p:nvSpPr>
          <p:cNvPr id="265" name="Google Shape;265;p24"/>
          <p:cNvSpPr txBox="1"/>
          <p:nvPr>
            <p:ph idx="1" type="subTitle"/>
          </p:nvPr>
        </p:nvSpPr>
        <p:spPr>
          <a:xfrm>
            <a:off x="713225" y="1949425"/>
            <a:ext cx="80781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 sz="2700">
                <a:latin typeface="Montserrat"/>
                <a:ea typeface="Montserrat"/>
                <a:cs typeface="Montserrat"/>
                <a:sym typeface="Montserrat"/>
              </a:rPr>
              <a:t>“Did requiring back-seat occupants to buckle up after 2010 reduce North Carolina’s traffic fatality rate?”</a:t>
            </a:r>
            <a:endParaRPr b="1" i="1"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271" name="Google Shape;271;p25"/>
          <p:cNvSpPr txBox="1"/>
          <p:nvPr>
            <p:ph idx="2" type="title"/>
          </p:nvPr>
        </p:nvSpPr>
        <p:spPr>
          <a:xfrm>
            <a:off x="2672505" y="1527425"/>
            <a:ext cx="3905100" cy="53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How We Did It</a:t>
            </a:r>
            <a:endParaRPr sz="2800"/>
          </a:p>
        </p:txBody>
      </p:sp>
      <p:sp>
        <p:nvSpPr>
          <p:cNvPr id="272" name="Google Shape;272;p25"/>
          <p:cNvSpPr txBox="1"/>
          <p:nvPr>
            <p:ph idx="3" type="title"/>
          </p:nvPr>
        </p:nvSpPr>
        <p:spPr>
          <a:xfrm>
            <a:off x="1627162" y="1535675"/>
            <a:ext cx="8301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73" name="Google Shape;273;p25"/>
          <p:cNvSpPr txBox="1"/>
          <p:nvPr>
            <p:ph idx="4" type="title"/>
          </p:nvPr>
        </p:nvSpPr>
        <p:spPr>
          <a:xfrm>
            <a:off x="2672499" y="2302202"/>
            <a:ext cx="2109900" cy="53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Results</a:t>
            </a:r>
            <a:endParaRPr sz="2800"/>
          </a:p>
        </p:txBody>
      </p:sp>
      <p:sp>
        <p:nvSpPr>
          <p:cNvPr id="274" name="Google Shape;274;p25"/>
          <p:cNvSpPr txBox="1"/>
          <p:nvPr>
            <p:ph idx="6" type="title"/>
          </p:nvPr>
        </p:nvSpPr>
        <p:spPr>
          <a:xfrm>
            <a:off x="1627162" y="2347950"/>
            <a:ext cx="8301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75" name="Google Shape;275;p25"/>
          <p:cNvSpPr txBox="1"/>
          <p:nvPr>
            <p:ph idx="7" type="title"/>
          </p:nvPr>
        </p:nvSpPr>
        <p:spPr>
          <a:xfrm>
            <a:off x="2686600" y="3181810"/>
            <a:ext cx="2772600" cy="46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Conclusion</a:t>
            </a:r>
            <a:endParaRPr sz="2800"/>
          </a:p>
        </p:txBody>
      </p:sp>
      <p:sp>
        <p:nvSpPr>
          <p:cNvPr id="276" name="Google Shape;276;p25"/>
          <p:cNvSpPr txBox="1"/>
          <p:nvPr>
            <p:ph idx="9" type="title"/>
          </p:nvPr>
        </p:nvSpPr>
        <p:spPr>
          <a:xfrm>
            <a:off x="1627162" y="3160225"/>
            <a:ext cx="8301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cxnSp>
        <p:nvCxnSpPr>
          <p:cNvPr id="277" name="Google Shape;277;p25"/>
          <p:cNvCxnSpPr/>
          <p:nvPr/>
        </p:nvCxnSpPr>
        <p:spPr>
          <a:xfrm>
            <a:off x="2564875" y="1364150"/>
            <a:ext cx="14100" cy="2409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8" name="Google Shape;278;p25"/>
          <p:cNvCxnSpPr/>
          <p:nvPr/>
        </p:nvCxnSpPr>
        <p:spPr>
          <a:xfrm flipH="1" rot="-10799740">
            <a:off x="1940489" y="2088062"/>
            <a:ext cx="3963000" cy="9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9" name="Google Shape;279;p25"/>
          <p:cNvCxnSpPr/>
          <p:nvPr/>
        </p:nvCxnSpPr>
        <p:spPr>
          <a:xfrm flipH="1" rot="-10799745">
            <a:off x="1940489" y="3007062"/>
            <a:ext cx="4050900" cy="9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6"/>
          <p:cNvSpPr txBox="1"/>
          <p:nvPr>
            <p:ph type="title"/>
          </p:nvPr>
        </p:nvSpPr>
        <p:spPr>
          <a:xfrm>
            <a:off x="4244325" y="1238698"/>
            <a:ext cx="4194900" cy="137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How did we do this </a:t>
            </a:r>
            <a:r>
              <a:rPr lang="en" sz="4000"/>
              <a:t>analysis?</a:t>
            </a:r>
            <a:endParaRPr sz="4000"/>
          </a:p>
        </p:txBody>
      </p:sp>
      <p:sp>
        <p:nvSpPr>
          <p:cNvPr id="285" name="Google Shape;285;p26"/>
          <p:cNvSpPr txBox="1"/>
          <p:nvPr>
            <p:ph idx="2" type="title"/>
          </p:nvPr>
        </p:nvSpPr>
        <p:spPr>
          <a:xfrm>
            <a:off x="2434625" y="1119150"/>
            <a:ext cx="1566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86" name="Google Shape;286;p26"/>
          <p:cNvSpPr txBox="1"/>
          <p:nvPr>
            <p:ph idx="1" type="subTitle"/>
          </p:nvPr>
        </p:nvSpPr>
        <p:spPr>
          <a:xfrm>
            <a:off x="4235875" y="2705113"/>
            <a:ext cx="41949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Mostly Stada calculations!!</a:t>
            </a:r>
            <a:endParaRPr/>
          </a:p>
        </p:txBody>
      </p:sp>
      <p:cxnSp>
        <p:nvCxnSpPr>
          <p:cNvPr id="287" name="Google Shape;287;p26"/>
          <p:cNvCxnSpPr/>
          <p:nvPr/>
        </p:nvCxnSpPr>
        <p:spPr>
          <a:xfrm>
            <a:off x="4121575" y="1176190"/>
            <a:ext cx="2700" cy="2224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88" name="Google Shape;28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68447" y="1930088"/>
            <a:ext cx="3846328" cy="20132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9" name="Google Shape;289;p26"/>
          <p:cNvGrpSpPr/>
          <p:nvPr/>
        </p:nvGrpSpPr>
        <p:grpSpPr>
          <a:xfrm>
            <a:off x="7344946" y="3568450"/>
            <a:ext cx="2171667" cy="247650"/>
            <a:chOff x="1962150" y="714375"/>
            <a:chExt cx="4333800" cy="247650"/>
          </a:xfrm>
        </p:grpSpPr>
        <p:cxnSp>
          <p:nvCxnSpPr>
            <p:cNvPr id="290" name="Google Shape;290;p26"/>
            <p:cNvCxnSpPr/>
            <p:nvPr/>
          </p:nvCxnSpPr>
          <p:spPr>
            <a:xfrm>
              <a:off x="1962150" y="71437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1" name="Google Shape;291;p26"/>
            <p:cNvCxnSpPr/>
            <p:nvPr/>
          </p:nvCxnSpPr>
          <p:spPr>
            <a:xfrm>
              <a:off x="2076450" y="79692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2" name="Google Shape;292;p26"/>
            <p:cNvCxnSpPr/>
            <p:nvPr/>
          </p:nvCxnSpPr>
          <p:spPr>
            <a:xfrm>
              <a:off x="1962150" y="87947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3" name="Google Shape;293;p26"/>
            <p:cNvCxnSpPr/>
            <p:nvPr/>
          </p:nvCxnSpPr>
          <p:spPr>
            <a:xfrm>
              <a:off x="2076450" y="96202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94" name="Google Shape;294;p26"/>
          <p:cNvGrpSpPr/>
          <p:nvPr/>
        </p:nvGrpSpPr>
        <p:grpSpPr>
          <a:xfrm rot="5400000">
            <a:off x="207653" y="688857"/>
            <a:ext cx="1796793" cy="247650"/>
            <a:chOff x="1962150" y="714375"/>
            <a:chExt cx="4333800" cy="247650"/>
          </a:xfrm>
        </p:grpSpPr>
        <p:cxnSp>
          <p:nvCxnSpPr>
            <p:cNvPr id="295" name="Google Shape;295;p26"/>
            <p:cNvCxnSpPr/>
            <p:nvPr/>
          </p:nvCxnSpPr>
          <p:spPr>
            <a:xfrm>
              <a:off x="1962150" y="71437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6" name="Google Shape;296;p26"/>
            <p:cNvCxnSpPr/>
            <p:nvPr/>
          </p:nvCxnSpPr>
          <p:spPr>
            <a:xfrm>
              <a:off x="2076450" y="79692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7" name="Google Shape;297;p26"/>
            <p:cNvCxnSpPr/>
            <p:nvPr/>
          </p:nvCxnSpPr>
          <p:spPr>
            <a:xfrm>
              <a:off x="1962150" y="87947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8" name="Google Shape;298;p26"/>
            <p:cNvCxnSpPr/>
            <p:nvPr/>
          </p:nvCxnSpPr>
          <p:spPr>
            <a:xfrm>
              <a:off x="2076450" y="96202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7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Peek Into Our Data!</a:t>
            </a:r>
            <a:endParaRPr/>
          </a:p>
        </p:txBody>
      </p:sp>
      <p:sp>
        <p:nvSpPr>
          <p:cNvPr id="304" name="Google Shape;304;p27"/>
          <p:cNvSpPr txBox="1"/>
          <p:nvPr>
            <p:ph idx="1" type="subTitle"/>
          </p:nvPr>
        </p:nvSpPr>
        <p:spPr>
          <a:xfrm>
            <a:off x="481525" y="1371750"/>
            <a:ext cx="4182000" cy="29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b="1" lang="en" sz="1300"/>
              <a:t>Ridiculous</a:t>
            </a:r>
            <a:r>
              <a:rPr b="1" lang="en" sz="1300"/>
              <a:t> amount of data to parse </a:t>
            </a:r>
            <a:r>
              <a:rPr b="1" lang="en" sz="1300"/>
              <a:t>through</a:t>
            </a:r>
            <a:endParaRPr b="1" sz="1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b="1" lang="en" sz="1300"/>
              <a:t>Info about all of NC counties (77k rows)</a:t>
            </a:r>
            <a:endParaRPr b="1"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b="1" lang="en" sz="1300"/>
              <a:t>Information from each county dating back to 1970</a:t>
            </a:r>
            <a:endParaRPr b="1"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b="1" lang="en" sz="1300"/>
              <a:t>Includes many parameters with some examples below!</a:t>
            </a:r>
            <a:br>
              <a:rPr b="1" lang="en" sz="1300"/>
            </a:br>
            <a:endParaRPr b="1" sz="13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b="1" lang="en" sz="1300"/>
              <a:t>Traffic Accidents, Traffic Accident Fatalities, Persons Injured in Traffic Accidents, Alcohol Related Accidents, etc. </a:t>
            </a:r>
            <a:endParaRPr b="1"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id="305" name="Google Shape;305;p27" title="Screenshot 2025-05-04 at 1.04.43 PM.png"/>
          <p:cNvPicPr preferRelativeResize="0"/>
          <p:nvPr/>
        </p:nvPicPr>
        <p:blipFill rotWithShape="1">
          <a:blip r:embed="rId3">
            <a:alphaModFix/>
          </a:blip>
          <a:srcRect b="45468" l="0" r="0" t="0"/>
          <a:stretch/>
        </p:blipFill>
        <p:spPr>
          <a:xfrm>
            <a:off x="4700150" y="1225678"/>
            <a:ext cx="4181999" cy="2692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8"/>
          <p:cNvSpPr txBox="1"/>
          <p:nvPr>
            <p:ph type="title"/>
          </p:nvPr>
        </p:nvSpPr>
        <p:spPr>
          <a:xfrm>
            <a:off x="4338700" y="459575"/>
            <a:ext cx="4321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in Stata?</a:t>
            </a:r>
            <a:endParaRPr/>
          </a:p>
        </p:txBody>
      </p:sp>
      <p:sp>
        <p:nvSpPr>
          <p:cNvPr id="311" name="Google Shape;311;p28"/>
          <p:cNvSpPr txBox="1"/>
          <p:nvPr>
            <p:ph idx="1" type="subTitle"/>
          </p:nvPr>
        </p:nvSpPr>
        <p:spPr>
          <a:xfrm>
            <a:off x="4000575" y="1269600"/>
            <a:ext cx="5085000" cy="29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b="1" lang="en" sz="1300"/>
              <a:t>Import &amp; Clean (load data)</a:t>
            </a:r>
            <a:br>
              <a:rPr b="1" lang="en" sz="1300"/>
            </a:br>
            <a:endParaRPr b="1" sz="13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b="1" lang="en" sz="1300"/>
              <a:t>Aggregate (sum by year)</a:t>
            </a:r>
            <a:br>
              <a:rPr b="1" lang="en" sz="1300"/>
            </a:br>
            <a:endParaRPr b="1" sz="13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b="1" lang="en" sz="1300"/>
              <a:t>Reshape &amp; Compute Rate (make two columns and calculate deaths per 100 accidents)</a:t>
            </a:r>
            <a:br>
              <a:rPr b="1" lang="en" sz="1300"/>
            </a:br>
            <a:endParaRPr b="1" sz="13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b="1" lang="en" sz="1300"/>
              <a:t>Define Pre/Post (mark years before vs. after 2010)</a:t>
            </a:r>
            <a:br>
              <a:rPr b="1" lang="en" sz="1300"/>
            </a:br>
            <a:endParaRPr b="1" sz="13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b="1" lang="en" sz="1300"/>
              <a:t>T-Test (check if the rate changed)</a:t>
            </a:r>
            <a:br>
              <a:rPr b="1" lang="en" sz="1300"/>
            </a:br>
            <a:endParaRPr b="1" sz="13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b="1" lang="en" sz="1300"/>
              <a:t>ITS Regression (capture the trend, the 2010 jump, and the new trend)</a:t>
            </a:r>
            <a:br>
              <a:rPr b="1" lang="en" sz="1300"/>
            </a:br>
            <a:endParaRPr b="1" sz="13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b="1" lang="en" sz="1300"/>
              <a:t>Visualization (plot the rates and trend lines)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/>
          </a:p>
        </p:txBody>
      </p:sp>
      <p:pic>
        <p:nvPicPr>
          <p:cNvPr id="312" name="Google Shape;312;p28" title="step1.png"/>
          <p:cNvPicPr preferRelativeResize="0"/>
          <p:nvPr/>
        </p:nvPicPr>
        <p:blipFill rotWithShape="1">
          <a:blip r:embed="rId3">
            <a:alphaModFix/>
          </a:blip>
          <a:srcRect b="20141" l="19269" r="47998" t="16038"/>
          <a:stretch/>
        </p:blipFill>
        <p:spPr>
          <a:xfrm>
            <a:off x="634725" y="372050"/>
            <a:ext cx="3297552" cy="409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9"/>
          <p:cNvSpPr txBox="1"/>
          <p:nvPr>
            <p:ph type="title"/>
          </p:nvPr>
        </p:nvSpPr>
        <p:spPr>
          <a:xfrm>
            <a:off x="4244325" y="1238698"/>
            <a:ext cx="4194900" cy="137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So, what’s the stata result? </a:t>
            </a:r>
            <a:endParaRPr sz="4000"/>
          </a:p>
        </p:txBody>
      </p:sp>
      <p:sp>
        <p:nvSpPr>
          <p:cNvPr id="318" name="Google Shape;318;p29"/>
          <p:cNvSpPr txBox="1"/>
          <p:nvPr>
            <p:ph idx="2" type="title"/>
          </p:nvPr>
        </p:nvSpPr>
        <p:spPr>
          <a:xfrm>
            <a:off x="2434625" y="1119150"/>
            <a:ext cx="1566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19" name="Google Shape;319;p29"/>
          <p:cNvSpPr txBox="1"/>
          <p:nvPr>
            <p:ph idx="1" type="subTitle"/>
          </p:nvPr>
        </p:nvSpPr>
        <p:spPr>
          <a:xfrm>
            <a:off x="4235875" y="2705113"/>
            <a:ext cx="41949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(more stata!!)</a:t>
            </a:r>
            <a:endParaRPr/>
          </a:p>
        </p:txBody>
      </p:sp>
      <p:cxnSp>
        <p:nvCxnSpPr>
          <p:cNvPr id="320" name="Google Shape;320;p29"/>
          <p:cNvCxnSpPr/>
          <p:nvPr/>
        </p:nvCxnSpPr>
        <p:spPr>
          <a:xfrm>
            <a:off x="4121575" y="1176190"/>
            <a:ext cx="2700" cy="2224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21" name="Google Shape;32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68447" y="1930088"/>
            <a:ext cx="3846328" cy="20132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2" name="Google Shape;322;p29"/>
          <p:cNvGrpSpPr/>
          <p:nvPr/>
        </p:nvGrpSpPr>
        <p:grpSpPr>
          <a:xfrm>
            <a:off x="7344946" y="3568450"/>
            <a:ext cx="2171667" cy="247650"/>
            <a:chOff x="1962150" y="714375"/>
            <a:chExt cx="4333800" cy="247650"/>
          </a:xfrm>
        </p:grpSpPr>
        <p:cxnSp>
          <p:nvCxnSpPr>
            <p:cNvPr id="323" name="Google Shape;323;p29"/>
            <p:cNvCxnSpPr/>
            <p:nvPr/>
          </p:nvCxnSpPr>
          <p:spPr>
            <a:xfrm>
              <a:off x="1962150" y="71437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4" name="Google Shape;324;p29"/>
            <p:cNvCxnSpPr/>
            <p:nvPr/>
          </p:nvCxnSpPr>
          <p:spPr>
            <a:xfrm>
              <a:off x="2076450" y="79692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5" name="Google Shape;325;p29"/>
            <p:cNvCxnSpPr/>
            <p:nvPr/>
          </p:nvCxnSpPr>
          <p:spPr>
            <a:xfrm>
              <a:off x="1962150" y="87947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6" name="Google Shape;326;p29"/>
            <p:cNvCxnSpPr/>
            <p:nvPr/>
          </p:nvCxnSpPr>
          <p:spPr>
            <a:xfrm>
              <a:off x="2076450" y="96202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27" name="Google Shape;327;p29"/>
          <p:cNvGrpSpPr/>
          <p:nvPr/>
        </p:nvGrpSpPr>
        <p:grpSpPr>
          <a:xfrm rot="5400000">
            <a:off x="207653" y="688857"/>
            <a:ext cx="1796793" cy="247650"/>
            <a:chOff x="1962150" y="714375"/>
            <a:chExt cx="4333800" cy="247650"/>
          </a:xfrm>
        </p:grpSpPr>
        <p:cxnSp>
          <p:nvCxnSpPr>
            <p:cNvPr id="328" name="Google Shape;328;p29"/>
            <p:cNvCxnSpPr/>
            <p:nvPr/>
          </p:nvCxnSpPr>
          <p:spPr>
            <a:xfrm>
              <a:off x="1962150" y="71437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9" name="Google Shape;329;p29"/>
            <p:cNvCxnSpPr/>
            <p:nvPr/>
          </p:nvCxnSpPr>
          <p:spPr>
            <a:xfrm>
              <a:off x="2076450" y="79692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0" name="Google Shape;330;p29"/>
            <p:cNvCxnSpPr/>
            <p:nvPr/>
          </p:nvCxnSpPr>
          <p:spPr>
            <a:xfrm>
              <a:off x="1962150" y="87947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1" name="Google Shape;331;p29"/>
            <p:cNvCxnSpPr/>
            <p:nvPr/>
          </p:nvCxnSpPr>
          <p:spPr>
            <a:xfrm>
              <a:off x="2076450" y="962025"/>
              <a:ext cx="4219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0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Stata ttest</a:t>
            </a:r>
            <a:r>
              <a:rPr b="0" lang="en"/>
              <a:t> </a:t>
            </a:r>
            <a:r>
              <a:rPr lang="en" sz="1500"/>
              <a:t>(fatality_rate, by(post2010)</a:t>
            </a:r>
            <a:endParaRPr sz="1500"/>
          </a:p>
        </p:txBody>
      </p:sp>
      <p:sp>
        <p:nvSpPr>
          <p:cNvPr id="337" name="Google Shape;337;p30"/>
          <p:cNvSpPr txBox="1"/>
          <p:nvPr>
            <p:ph idx="1" type="subTitle"/>
          </p:nvPr>
        </p:nvSpPr>
        <p:spPr>
          <a:xfrm>
            <a:off x="4494150" y="1222000"/>
            <a:ext cx="4282500" cy="331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/>
              <a:t>Pre-2010 mean fatality rate:</a:t>
            </a:r>
            <a:r>
              <a:rPr b="1" lang="en" sz="1500"/>
              <a:t> 0.907 deaths per 100 accidents</a:t>
            </a:r>
            <a:endParaRPr b="1" sz="15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 sz="1500"/>
              <a:t>Post-2010 mean fatality rate:</a:t>
            </a:r>
            <a:r>
              <a:rPr b="1" lang="en" sz="1500"/>
              <a:t> 0.545 deaths per 100 accidents</a:t>
            </a:r>
            <a:endParaRPr b="1" sz="15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 sz="1500"/>
              <a:t>Difference:</a:t>
            </a:r>
            <a:r>
              <a:rPr lang="en" sz="1500"/>
              <a:t> </a:t>
            </a:r>
            <a:r>
              <a:rPr b="1" lang="en" sz="1500"/>
              <a:t>0.362 fewer deaths per 100 accidents </a:t>
            </a:r>
            <a:r>
              <a:rPr lang="en" sz="1500"/>
              <a:t>(95% CI [0.227, 0.496])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 sz="1500"/>
              <a:t>p-value:</a:t>
            </a:r>
            <a:r>
              <a:rPr lang="en" sz="1500"/>
              <a:t> reported as </a:t>
            </a:r>
            <a:r>
              <a:rPr b="1" lang="en" sz="1500"/>
              <a:t>0.0000 (i.e. p &lt; 0.0001) → Highly significant drop. 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300"/>
          </a:p>
        </p:txBody>
      </p:sp>
      <p:pic>
        <p:nvPicPr>
          <p:cNvPr id="338" name="Google Shape;338;p30" title="Screenshot 2025-05-04 at 4.28.09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626" y="1506987"/>
            <a:ext cx="3899524" cy="212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1"/>
          <p:cNvSpPr txBox="1"/>
          <p:nvPr>
            <p:ph type="title"/>
          </p:nvPr>
        </p:nvSpPr>
        <p:spPr>
          <a:xfrm>
            <a:off x="355200" y="401225"/>
            <a:ext cx="8115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Interrupted Time-Series Regression</a:t>
            </a:r>
            <a:br>
              <a:rPr lang="en"/>
            </a:b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 sz="1500"/>
          </a:p>
        </p:txBody>
      </p:sp>
      <p:sp>
        <p:nvSpPr>
          <p:cNvPr id="344" name="Google Shape;344;p31"/>
          <p:cNvSpPr txBox="1"/>
          <p:nvPr>
            <p:ph idx="1" type="subTitle"/>
          </p:nvPr>
        </p:nvSpPr>
        <p:spPr>
          <a:xfrm>
            <a:off x="233425" y="1222000"/>
            <a:ext cx="4472400" cy="331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 sz="1500"/>
              <a:t>Model Fit:</a:t>
            </a:r>
            <a:r>
              <a:rPr b="1" lang="en" sz="1500"/>
              <a:t> R² = 0.85 (p &lt; 0.001)</a:t>
            </a:r>
            <a:br>
              <a:rPr b="1" lang="en" sz="1500"/>
            </a:br>
            <a:endParaRPr b="1" sz="1500"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 sz="1500"/>
              <a:t>Pre-2010 Trend (β):</a:t>
            </a:r>
            <a:r>
              <a:rPr b="1" lang="en" sz="1500"/>
              <a:t> –0.019 per year (p &lt; 0.001)</a:t>
            </a:r>
            <a:br>
              <a:rPr b="1" lang="en" sz="1500"/>
            </a:br>
            <a:endParaRPr b="1" sz="1500"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 sz="1500"/>
              <a:t>Level Change in 2010 (γ):</a:t>
            </a:r>
            <a:r>
              <a:rPr b="1" lang="en" sz="1500"/>
              <a:t> –0.716 (p = 0.037)</a:t>
            </a:r>
            <a:br>
              <a:rPr b="1" lang="en" sz="1500"/>
            </a:br>
            <a:endParaRPr b="1" sz="1500"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 sz="1500"/>
              <a:t>Slope Change Post-2010 (δ):</a:t>
            </a:r>
            <a:r>
              <a:rPr b="1" lang="en" sz="1500"/>
              <a:t> +0.018 (p = 0.014)</a:t>
            </a:r>
            <a:endParaRPr b="1" sz="1500"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i="1" lang="en" sz="1500"/>
            </a:br>
            <a:endParaRPr i="1" sz="1500"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i="1" sz="1500"/>
          </a:p>
        </p:txBody>
      </p:sp>
      <p:pic>
        <p:nvPicPr>
          <p:cNvPr id="345" name="Google Shape;345;p31" title="Screenshot 2025-05-04 at 4.45.28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8325" y="1213875"/>
            <a:ext cx="4323274" cy="2272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utomotive Industry Theme for Business by Slidesgo">
  <a:themeElements>
    <a:clrScheme name="Simple Light">
      <a:dk1>
        <a:srgbClr val="191919"/>
      </a:dk1>
      <a:lt1>
        <a:srgbClr val="F3F3F3"/>
      </a:lt1>
      <a:dk2>
        <a:srgbClr val="171783"/>
      </a:dk2>
      <a:lt2>
        <a:srgbClr val="B33636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