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4b078f0e1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4b078f0e1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4b078f0e1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4b078f0e1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54b078f0e1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54b078f0e1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4b078f0e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4b078f0e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Alternative Considerations → honorary mentions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54bd505e1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54bd505e1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4b078f0e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4b078f0e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4b078f0e1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4b078f0e1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4b078f0e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4b078f0e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4bd505e1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4bd505e1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54b078f0e1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54b078f0e1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54b078f0e1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54b078f0e1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linc.osbm.nc.gov/explore/embed/dataset/nc-transportation-linc/table/?disjunctive.area_name&amp;disjunctive.variable" TargetMode="External"/><Relationship Id="rId4" Type="http://schemas.openxmlformats.org/officeDocument/2006/relationships/hyperlink" Target="https://linc.osbm.nc.gov/explore/embed/dataset/nc-transportation-linc/table/?disjunctive.area_name&amp;disjunctive.variable" TargetMode="External"/><Relationship Id="rId10" Type="http://schemas.openxmlformats.org/officeDocument/2006/relationships/hyperlink" Target="https://linc.osbm.nc.gov/explore/embed/dataset/population-by-age-race-sex-linc/table/?disjunctive.year&amp;disjunctive.area_name&amp;disjunctive.variable&amp;disjunctive.race&amp;disjunctive.sex&amp;disjunctive.data_type&amp;disjunctive.vintage" TargetMode="External"/><Relationship Id="rId9" Type="http://schemas.openxmlformats.org/officeDocument/2006/relationships/hyperlink" Target="https://linc.osbm.nc.gov/explore/embed/dataset/population-by-age-race-sex-linc/table/?disjunctive.year&amp;disjunctive.area_name&amp;disjunctive.variable&amp;disjunctive.race&amp;disjunctive.sex&amp;disjunctive.data_type&amp;disjunctive.vintage" TargetMode="External"/><Relationship Id="rId5" Type="http://schemas.openxmlformats.org/officeDocument/2006/relationships/hyperlink" Target="https://linc.osbm.nc.gov/explore/embed/dataset/nc-transportation-linc/table/?disjunctive.area_name&amp;disjunctive.variable" TargetMode="External"/><Relationship Id="rId6" Type="http://schemas.openxmlformats.org/officeDocument/2006/relationships/hyperlink" Target="https://linc.osbm.nc.gov/explore/embed/dataset/census-transportation-linc/table/?disjunctive.area_name&amp;disjunctive.year&amp;disjunctive.variable" TargetMode="External"/><Relationship Id="rId7" Type="http://schemas.openxmlformats.org/officeDocument/2006/relationships/hyperlink" Target="https://linc.osbm.nc.gov/explore/embed/dataset/census-transportation-linc/table/?disjunctive.area_name&amp;disjunctive.year&amp;disjunctive.variable" TargetMode="External"/><Relationship Id="rId8" Type="http://schemas.openxmlformats.org/officeDocument/2006/relationships/hyperlink" Target="https://linc.osbm.nc.gov/explore/embed/dataset/population-by-age-race-sex-linc/table/?disjunctive.year&amp;disjunctive.area_name&amp;disjunctive.variable&amp;disjunctive.race&amp;disjunctive.sex&amp;disjunctive.data_type&amp;disjunctive.vintag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9813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180"/>
              <a:t>The Impact of North Carolina’s Youth Bicycle Helmet Requirement</a:t>
            </a:r>
            <a:endParaRPr sz="418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307600"/>
            <a:ext cx="8520600" cy="108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Wolfgang Enders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5/5/2025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Improvements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Find and include county-level time-variant data related to the current possible omitted variables, such as: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data relating to infrastructure, cycling/driving culture, enforcement level, public awareness campaigns, etc.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Include county-specific time-varying variables to measure things such as: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</a:t>
            </a:r>
            <a:r>
              <a:rPr lang="en" sz="1800"/>
              <a:t>he adoption/enforcement of the law, bicycling frequency, etc.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Consider using a DiD model: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e.g., explore differences between younger and older teens (those affected vs. exempt from the law)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1431150"/>
            <a:ext cx="8520600" cy="22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Questions?</a:t>
            </a:r>
            <a:endParaRPr sz="7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NC Office of State Budget and Management. (2023). </a:t>
            </a:r>
            <a:r>
              <a:rPr i="1" lang="en"/>
              <a:t>NC Transportation (LINC)</a:t>
            </a:r>
            <a:r>
              <a:rPr lang="en"/>
              <a:t>. [Data set].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https://linc.osbm.nc.gov/explore/embed/dataset/nc-transportation-linc/table/?disjunctive.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area_name&amp;disjunctive</a:t>
            </a:r>
            <a:r>
              <a:rPr lang="en" u="sng">
                <a:solidFill>
                  <a:schemeClr val="hlink"/>
                </a:solidFill>
                <a:hlinkClick r:id="rId5"/>
              </a:rPr>
              <a:t>.variable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NC Office of State Budget and Management. (2022). </a:t>
            </a:r>
            <a:r>
              <a:rPr i="1" lang="en"/>
              <a:t>Census Transportation (LINC)</a:t>
            </a:r>
            <a:r>
              <a:rPr lang="en"/>
              <a:t>. [Data set].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https://linc.osbm.nc.gov/explore/embed/dataset/census-transportation-linc/table/?disjunctiv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7"/>
              </a:rPr>
              <a:t>e.area_name&amp;disjunctive.year&amp;disjunctive.variable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NC Office of State Budget and Management. (2023). </a:t>
            </a:r>
            <a:r>
              <a:rPr i="1" lang="en"/>
              <a:t>Population by Age, Race, Sex (LINC)</a:t>
            </a:r>
            <a:r>
              <a:rPr lang="en"/>
              <a:t>.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[Data set]. </a:t>
            </a:r>
            <a:r>
              <a:rPr lang="en" u="sng">
                <a:solidFill>
                  <a:schemeClr val="hlink"/>
                </a:solidFill>
                <a:hlinkClick r:id="rId8"/>
              </a:rPr>
              <a:t>https://linc.osbm.nc.gov/explore/embed/dataset/population-by-age-race-sex-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9"/>
              </a:rPr>
              <a:t>linc/table/?disjunctive.year&amp;disjunctive.area_name&amp;disjunctive.variable&amp;disjunctive.race&amp;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10"/>
              </a:rPr>
              <a:t>disjunctive.sex&amp;disjunctive.data_type&amp;disjunctive.vintage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Question:	NC’s Youth Bicycle Helmet Law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am I interested in this topic?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Cyclist safety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family’s interest in cycling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Why is this topic relevant?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Public safety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Analysis/review of public policies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Question:	Dependent &amp; Independent Variables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Dependent:		cylinjrte_u16	 →	</a:t>
            </a:r>
            <a:r>
              <a:rPr i="1" lang="en"/>
              <a:t>cyclist injury rate per 100,000 under 16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Independent:		helmetlaw, Accs, Auto_Truck_Regs, avrtrtime_work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Alternative Considerations:		Sec_Hwy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 helmetlaw = 1 if year &gt;= 2002	   |	replace helmetlaw = 0 if year &lt; 2002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500"/>
              <a:t>g popunder16 = Age_0_4 + Age_5 + Age_6_9 + Age_10_12 + Age_13 + Age_14 + Age_15</a:t>
            </a:r>
            <a:endParaRPr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 cylinjrte_u16 = Cyl_Inj / popunder16 * 100000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NC OSBM (LINC):	NC Office of State Budget and Management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Transportation-related appeared rather prominent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 Datasets: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NC Transportation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Census Transportation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Population by Age, Race, Sex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Merging Data: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m</a:t>
            </a:r>
            <a:r>
              <a:rPr lang="en" sz="1800"/>
              <a:t>erge 1:1 areaname year using “_____”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Rename variables for character limit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Reformat dataset from long to wide (reshape command)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 Strengths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Fixed Effects: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Controls for county-level time-invariant unobservables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e.g., road design, biking/driving culture, infrastructure, geography, etc.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Reduces omitted variable bias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Year Fixed Effects: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Controls for larger time-varying trends on a year-by-year basis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e.g., bicycle injuries were already falling due to an increase in car safety, infrastructure, or some other factor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Together, they create a similar effect as using a differences-in-differences model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Estimation Method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Fixed Effects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Higher  R</a:t>
            </a:r>
            <a:r>
              <a:rPr baseline="30000" lang="en"/>
              <a:t>2</a:t>
            </a:r>
            <a:r>
              <a:rPr lang="en"/>
              <a:t> 	(.2396 compared to .2045 initially)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Decent sigma_u value (~40.6) is the variation due to county effects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Shows need for fixed effects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Decent sigme_e value (~32.8) is the time variation within counties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Shows need for involvement of years in the FE model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</a:t>
            </a:r>
            <a:r>
              <a:rPr lang="en"/>
              <a:t>ho value shows ~60.5% of variation is due to persistent differences between counties</a:t>
            </a:r>
            <a:endParaRPr/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6750" y="3835026"/>
            <a:ext cx="6946950" cy="114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17725"/>
            <a:ext cx="8520600" cy="38862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youth bicycle </a:t>
            </a:r>
            <a:r>
              <a:rPr lang="en"/>
              <a:t>helmet</a:t>
            </a:r>
            <a:r>
              <a:rPr lang="en"/>
              <a:t> law created an estimated 23-person decrease in cyclist injuries per 100,000 people less than 16 years old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Statistically significant at the 5% level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Control Variables: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Accs:				(.456)	not significant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</a:t>
            </a:r>
            <a:r>
              <a:rPr lang="en"/>
              <a:t>vgtrtime_work:		</a:t>
            </a:r>
            <a:r>
              <a:rPr lang="en"/>
              <a:t>(.920)	</a:t>
            </a:r>
            <a:r>
              <a:rPr lang="en"/>
              <a:t>not significant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Auto_Truck_Regs:	(.113)	bordering barely significant	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Char char="○"/>
            </a:pPr>
            <a:r>
              <a:t/>
            </a:r>
            <a:endParaRPr sz="7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Shows a negative effect on cylinjrte_u16, could be related to more infrastructure, or more urban/developed areas (with more infrastructure)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Drawbacks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Year FE’s dummy </a:t>
            </a:r>
            <a:r>
              <a:rPr lang="en"/>
              <a:t>variables</a:t>
            </a:r>
            <a:r>
              <a:rPr lang="en"/>
              <a:t> for each year decreased the explanatory power of the control variables in the regression (compared to the normal FE model)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Possibility of omitted variable bias in the form of time-variant county-level unobservables (e.g., enforcement, infrastructure, etc.)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4 year observations per county:   decreased precision, increased noise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assumption that the helmet law was enacted nearly instantly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