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7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7CBACA-6BA2-4628-BBE2-9E527D7390EB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2DEB4D3-A166-42B5-9D1E-635CD55AF95C}">
      <dgm:prSet/>
      <dgm:spPr/>
      <dgm:t>
        <a:bodyPr/>
        <a:lstStyle/>
        <a:p>
          <a:r>
            <a:rPr lang="en-US" b="1"/>
            <a:t>Dependent Variable: </a:t>
          </a:r>
          <a:endParaRPr lang="en-US"/>
        </a:p>
      </dgm:t>
    </dgm:pt>
    <dgm:pt modelId="{11FD6BC0-D6D2-4F90-84C9-486BAB139183}" type="parTrans" cxnId="{377E406B-C8CA-40E1-B5D1-7CC6295E84E9}">
      <dgm:prSet/>
      <dgm:spPr/>
      <dgm:t>
        <a:bodyPr/>
        <a:lstStyle/>
        <a:p>
          <a:endParaRPr lang="en-US"/>
        </a:p>
      </dgm:t>
    </dgm:pt>
    <dgm:pt modelId="{09C8E1A6-3E75-4BFB-A92B-D3E43BEE539E}" type="sibTrans" cxnId="{377E406B-C8CA-40E1-B5D1-7CC6295E84E9}">
      <dgm:prSet/>
      <dgm:spPr/>
      <dgm:t>
        <a:bodyPr/>
        <a:lstStyle/>
        <a:p>
          <a:endParaRPr lang="en-US"/>
        </a:p>
      </dgm:t>
    </dgm:pt>
    <dgm:pt modelId="{B0F1D326-6321-4F2E-A531-F1337C02BB1F}">
      <dgm:prSet/>
      <dgm:spPr/>
      <dgm:t>
        <a:bodyPr/>
        <a:lstStyle/>
        <a:p>
          <a:r>
            <a:rPr lang="en-US"/>
            <a:t>Persons in Poverty</a:t>
          </a:r>
        </a:p>
      </dgm:t>
    </dgm:pt>
    <dgm:pt modelId="{FF550782-FC77-4089-8D31-D9B4A8763897}" type="parTrans" cxnId="{B1AF2B0C-2DB3-4A57-8136-1F96041F1BDC}">
      <dgm:prSet/>
      <dgm:spPr/>
      <dgm:t>
        <a:bodyPr/>
        <a:lstStyle/>
        <a:p>
          <a:endParaRPr lang="en-US"/>
        </a:p>
      </dgm:t>
    </dgm:pt>
    <dgm:pt modelId="{718EF980-EB17-4C1E-A062-D28C7CB9B51C}" type="sibTrans" cxnId="{B1AF2B0C-2DB3-4A57-8136-1F96041F1BDC}">
      <dgm:prSet/>
      <dgm:spPr/>
      <dgm:t>
        <a:bodyPr/>
        <a:lstStyle/>
        <a:p>
          <a:endParaRPr lang="en-US"/>
        </a:p>
      </dgm:t>
    </dgm:pt>
    <dgm:pt modelId="{1EFEA394-CAF0-4347-8FBD-C0105B94D533}">
      <dgm:prSet/>
      <dgm:spPr/>
      <dgm:t>
        <a:bodyPr/>
        <a:lstStyle/>
        <a:p>
          <a:r>
            <a:rPr lang="en-US" b="1"/>
            <a:t>Independent Variables: </a:t>
          </a:r>
          <a:endParaRPr lang="en-US"/>
        </a:p>
      </dgm:t>
    </dgm:pt>
    <dgm:pt modelId="{D29E6BAB-D02C-4712-86ED-A2D90FC5710F}" type="parTrans" cxnId="{830041E2-DCA6-42FA-AD14-F92DC5E12D80}">
      <dgm:prSet/>
      <dgm:spPr/>
      <dgm:t>
        <a:bodyPr/>
        <a:lstStyle/>
        <a:p>
          <a:endParaRPr lang="en-US"/>
        </a:p>
      </dgm:t>
    </dgm:pt>
    <dgm:pt modelId="{F5E5AD47-FF2C-4B21-B372-E2261772BCD6}" type="sibTrans" cxnId="{830041E2-DCA6-42FA-AD14-F92DC5E12D80}">
      <dgm:prSet/>
      <dgm:spPr/>
      <dgm:t>
        <a:bodyPr/>
        <a:lstStyle/>
        <a:p>
          <a:endParaRPr lang="en-US"/>
        </a:p>
      </dgm:t>
    </dgm:pt>
    <dgm:pt modelId="{B7971249-BCEE-4FBA-8536-0450A79F12E0}">
      <dgm:prSet/>
      <dgm:spPr/>
      <dgm:t>
        <a:bodyPr/>
        <a:lstStyle/>
        <a:p>
          <a:r>
            <a:rPr lang="en-US"/>
            <a:t>Census:</a:t>
          </a:r>
        </a:p>
      </dgm:t>
    </dgm:pt>
    <dgm:pt modelId="{1BF73376-A8A7-40A4-BDAD-334808AE4AC6}" type="parTrans" cxnId="{72C9AA05-FC27-496F-B115-527A97883E05}">
      <dgm:prSet/>
      <dgm:spPr/>
      <dgm:t>
        <a:bodyPr/>
        <a:lstStyle/>
        <a:p>
          <a:endParaRPr lang="en-US"/>
        </a:p>
      </dgm:t>
    </dgm:pt>
    <dgm:pt modelId="{A952FEBF-C519-4C32-83BD-529C30258078}" type="sibTrans" cxnId="{72C9AA05-FC27-496F-B115-527A97883E05}">
      <dgm:prSet/>
      <dgm:spPr/>
      <dgm:t>
        <a:bodyPr/>
        <a:lstStyle/>
        <a:p>
          <a:endParaRPr lang="en-US"/>
        </a:p>
      </dgm:t>
    </dgm:pt>
    <dgm:pt modelId="{5BA34504-4C4A-428F-9AAD-E2E4C4E360EA}">
      <dgm:prSet/>
      <dgm:spPr/>
      <dgm:t>
        <a:bodyPr/>
        <a:lstStyle/>
        <a:p>
          <a:r>
            <a:rPr lang="en-US"/>
            <a:t>Population</a:t>
          </a:r>
        </a:p>
      </dgm:t>
    </dgm:pt>
    <dgm:pt modelId="{32713305-408B-41EE-AA72-AA39E06B658E}" type="parTrans" cxnId="{6DA56FAC-04D5-409D-9102-EB6BA937666F}">
      <dgm:prSet/>
      <dgm:spPr/>
      <dgm:t>
        <a:bodyPr/>
        <a:lstStyle/>
        <a:p>
          <a:endParaRPr lang="en-US"/>
        </a:p>
      </dgm:t>
    </dgm:pt>
    <dgm:pt modelId="{0F32C03D-59D3-429F-8E5A-C642A6C697D8}" type="sibTrans" cxnId="{6DA56FAC-04D5-409D-9102-EB6BA937666F}">
      <dgm:prSet/>
      <dgm:spPr/>
      <dgm:t>
        <a:bodyPr/>
        <a:lstStyle/>
        <a:p>
          <a:endParaRPr lang="en-US"/>
        </a:p>
      </dgm:t>
    </dgm:pt>
    <dgm:pt modelId="{77AA110B-7588-4E03-8852-A00E30867EE8}">
      <dgm:prSet/>
      <dgm:spPr/>
      <dgm:t>
        <a:bodyPr/>
        <a:lstStyle/>
        <a:p>
          <a:r>
            <a:rPr lang="en-US"/>
            <a:t>Education:</a:t>
          </a:r>
        </a:p>
      </dgm:t>
    </dgm:pt>
    <dgm:pt modelId="{D7621D62-367D-48D0-BA39-A78D372530D1}" type="parTrans" cxnId="{1267157B-A402-4617-8588-76C83E14E701}">
      <dgm:prSet/>
      <dgm:spPr/>
      <dgm:t>
        <a:bodyPr/>
        <a:lstStyle/>
        <a:p>
          <a:endParaRPr lang="en-US"/>
        </a:p>
      </dgm:t>
    </dgm:pt>
    <dgm:pt modelId="{9AE55F8F-D1CE-4ED0-ADF0-DCA8144810A1}" type="sibTrans" cxnId="{1267157B-A402-4617-8588-76C83E14E701}">
      <dgm:prSet/>
      <dgm:spPr/>
      <dgm:t>
        <a:bodyPr/>
        <a:lstStyle/>
        <a:p>
          <a:endParaRPr lang="en-US"/>
        </a:p>
      </dgm:t>
    </dgm:pt>
    <dgm:pt modelId="{3CA72D4A-5C27-4BD4-90F2-AFA5C5CF4049}">
      <dgm:prSet/>
      <dgm:spPr/>
      <dgm:t>
        <a:bodyPr/>
        <a:lstStyle/>
        <a:p>
          <a:r>
            <a:rPr lang="en-US"/>
            <a:t>College Graduates age </a:t>
          </a:r>
        </a:p>
      </dgm:t>
    </dgm:pt>
    <dgm:pt modelId="{35D0DE9E-71E7-4470-B902-7D7C1B4A2566}" type="parTrans" cxnId="{222CA71F-DC3C-4E26-B432-C0D80019B37E}">
      <dgm:prSet/>
      <dgm:spPr/>
      <dgm:t>
        <a:bodyPr/>
        <a:lstStyle/>
        <a:p>
          <a:endParaRPr lang="en-US"/>
        </a:p>
      </dgm:t>
    </dgm:pt>
    <dgm:pt modelId="{EA7969DB-06DC-479B-B2F7-D788102E5111}" type="sibTrans" cxnId="{222CA71F-DC3C-4E26-B432-C0D80019B37E}">
      <dgm:prSet/>
      <dgm:spPr/>
      <dgm:t>
        <a:bodyPr/>
        <a:lstStyle/>
        <a:p>
          <a:endParaRPr lang="en-US"/>
        </a:p>
      </dgm:t>
    </dgm:pt>
    <dgm:pt modelId="{C7589851-015E-4DE4-9C96-BD9BE9730C8E}">
      <dgm:prSet/>
      <dgm:spPr/>
      <dgm:t>
        <a:bodyPr/>
        <a:lstStyle/>
        <a:p>
          <a:r>
            <a:rPr lang="en-US"/>
            <a:t>High School Graduates </a:t>
          </a:r>
        </a:p>
      </dgm:t>
    </dgm:pt>
    <dgm:pt modelId="{C89F0185-D692-4467-9D46-4B1CE16A8473}" type="parTrans" cxnId="{A0268044-FC1A-4CAB-BCFA-B3DD5F831370}">
      <dgm:prSet/>
      <dgm:spPr/>
      <dgm:t>
        <a:bodyPr/>
        <a:lstStyle/>
        <a:p>
          <a:endParaRPr lang="en-US"/>
        </a:p>
      </dgm:t>
    </dgm:pt>
    <dgm:pt modelId="{441ED730-9488-4D51-9AF4-802E0ED20AF6}" type="sibTrans" cxnId="{A0268044-FC1A-4CAB-BCFA-B3DD5F831370}">
      <dgm:prSet/>
      <dgm:spPr/>
      <dgm:t>
        <a:bodyPr/>
        <a:lstStyle/>
        <a:p>
          <a:endParaRPr lang="en-US"/>
        </a:p>
      </dgm:t>
    </dgm:pt>
    <dgm:pt modelId="{06F8BA78-F435-46A9-B0D8-998F4AB2A5FB}">
      <dgm:prSet/>
      <dgm:spPr/>
      <dgm:t>
        <a:bodyPr/>
        <a:lstStyle/>
        <a:p>
          <a:r>
            <a:rPr lang="en-US"/>
            <a:t>Less than 5 years of Elementary School </a:t>
          </a:r>
        </a:p>
      </dgm:t>
    </dgm:pt>
    <dgm:pt modelId="{A34D87D3-AA7B-4271-96B7-FFBB12D139F2}" type="parTrans" cxnId="{14D59CCC-BFEB-40DD-A241-E7524BEBD358}">
      <dgm:prSet/>
      <dgm:spPr/>
      <dgm:t>
        <a:bodyPr/>
        <a:lstStyle/>
        <a:p>
          <a:endParaRPr lang="en-US"/>
        </a:p>
      </dgm:t>
    </dgm:pt>
    <dgm:pt modelId="{52A1D7FB-6F8D-404F-BA60-A823F516ECC0}" type="sibTrans" cxnId="{14D59CCC-BFEB-40DD-A241-E7524BEBD358}">
      <dgm:prSet/>
      <dgm:spPr/>
      <dgm:t>
        <a:bodyPr/>
        <a:lstStyle/>
        <a:p>
          <a:endParaRPr lang="en-US"/>
        </a:p>
      </dgm:t>
    </dgm:pt>
    <dgm:pt modelId="{D37F36EC-2F5B-402C-8CF0-CF10FA1CDFB5}">
      <dgm:prSet/>
      <dgm:spPr/>
      <dgm:t>
        <a:bodyPr/>
        <a:lstStyle/>
        <a:p>
          <a:r>
            <a:rPr lang="en-US"/>
            <a:t>Public School Dropouts </a:t>
          </a:r>
        </a:p>
      </dgm:t>
    </dgm:pt>
    <dgm:pt modelId="{D3E2A785-ECC6-43D0-9B7B-19F6FDBAD9FF}" type="parTrans" cxnId="{D79AC54A-4C69-4E03-B84B-06D3FFEA25A2}">
      <dgm:prSet/>
      <dgm:spPr/>
      <dgm:t>
        <a:bodyPr/>
        <a:lstStyle/>
        <a:p>
          <a:endParaRPr lang="en-US"/>
        </a:p>
      </dgm:t>
    </dgm:pt>
    <dgm:pt modelId="{A9835ECA-D34F-4FD7-8A55-A95823BF2493}" type="sibTrans" cxnId="{D79AC54A-4C69-4E03-B84B-06D3FFEA25A2}">
      <dgm:prSet/>
      <dgm:spPr/>
      <dgm:t>
        <a:bodyPr/>
        <a:lstStyle/>
        <a:p>
          <a:endParaRPr lang="en-US"/>
        </a:p>
      </dgm:t>
    </dgm:pt>
    <dgm:pt modelId="{A5B3ABF9-2243-4AC9-BF76-D93D685B46F5}">
      <dgm:prSet/>
      <dgm:spPr/>
      <dgm:t>
        <a:bodyPr/>
        <a:lstStyle/>
        <a:p>
          <a:r>
            <a:rPr lang="en-US"/>
            <a:t>Speaks English not well or not at all</a:t>
          </a:r>
        </a:p>
      </dgm:t>
    </dgm:pt>
    <dgm:pt modelId="{87EC602A-2DC0-4846-B851-DF5DAC992278}" type="parTrans" cxnId="{F4FD8B3C-BF08-4372-9B96-8DC2A2BE530A}">
      <dgm:prSet/>
      <dgm:spPr/>
      <dgm:t>
        <a:bodyPr/>
        <a:lstStyle/>
        <a:p>
          <a:endParaRPr lang="en-US"/>
        </a:p>
      </dgm:t>
    </dgm:pt>
    <dgm:pt modelId="{CFEDC923-4C5B-49F4-9068-941F50881AAF}" type="sibTrans" cxnId="{F4FD8B3C-BF08-4372-9B96-8DC2A2BE530A}">
      <dgm:prSet/>
      <dgm:spPr/>
      <dgm:t>
        <a:bodyPr/>
        <a:lstStyle/>
        <a:p>
          <a:endParaRPr lang="en-US"/>
        </a:p>
      </dgm:t>
    </dgm:pt>
    <dgm:pt modelId="{428CACC2-7C1E-41F2-8F32-ABB2C12B9039}" type="pres">
      <dgm:prSet presAssocID="{3A7CBACA-6BA2-4628-BBE2-9E527D7390EB}" presName="linear" presStyleCnt="0">
        <dgm:presLayoutVars>
          <dgm:dir/>
          <dgm:animLvl val="lvl"/>
          <dgm:resizeHandles val="exact"/>
        </dgm:presLayoutVars>
      </dgm:prSet>
      <dgm:spPr/>
    </dgm:pt>
    <dgm:pt modelId="{871DCB6B-95DA-4E01-BF94-7F21F592EC2F}" type="pres">
      <dgm:prSet presAssocID="{82DEB4D3-A166-42B5-9D1E-635CD55AF95C}" presName="parentLin" presStyleCnt="0"/>
      <dgm:spPr/>
    </dgm:pt>
    <dgm:pt modelId="{D78007B5-5547-4D88-A1BC-B9B5E00AE659}" type="pres">
      <dgm:prSet presAssocID="{82DEB4D3-A166-42B5-9D1E-635CD55AF95C}" presName="parentLeftMargin" presStyleLbl="node1" presStyleIdx="0" presStyleCnt="2"/>
      <dgm:spPr/>
    </dgm:pt>
    <dgm:pt modelId="{C3CBE3FF-F949-40D5-9948-6E4388515292}" type="pres">
      <dgm:prSet presAssocID="{82DEB4D3-A166-42B5-9D1E-635CD55AF9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9ECD693-5603-43E0-B0D0-2323CFA30ED6}" type="pres">
      <dgm:prSet presAssocID="{82DEB4D3-A166-42B5-9D1E-635CD55AF95C}" presName="negativeSpace" presStyleCnt="0"/>
      <dgm:spPr/>
    </dgm:pt>
    <dgm:pt modelId="{5D805F6C-AD93-48A0-88EB-75018A2567CB}" type="pres">
      <dgm:prSet presAssocID="{82DEB4D3-A166-42B5-9D1E-635CD55AF95C}" presName="childText" presStyleLbl="conFgAcc1" presStyleIdx="0" presStyleCnt="2">
        <dgm:presLayoutVars>
          <dgm:bulletEnabled val="1"/>
        </dgm:presLayoutVars>
      </dgm:prSet>
      <dgm:spPr/>
    </dgm:pt>
    <dgm:pt modelId="{88FB68E3-D84B-41B2-BA1D-2BCF3BA157F0}" type="pres">
      <dgm:prSet presAssocID="{09C8E1A6-3E75-4BFB-A92B-D3E43BEE539E}" presName="spaceBetweenRectangles" presStyleCnt="0"/>
      <dgm:spPr/>
    </dgm:pt>
    <dgm:pt modelId="{7D4141CA-30F1-46D3-8F35-85333E08538F}" type="pres">
      <dgm:prSet presAssocID="{1EFEA394-CAF0-4347-8FBD-C0105B94D533}" presName="parentLin" presStyleCnt="0"/>
      <dgm:spPr/>
    </dgm:pt>
    <dgm:pt modelId="{99EF25CC-2675-448D-A8E2-BE2A7279C2D9}" type="pres">
      <dgm:prSet presAssocID="{1EFEA394-CAF0-4347-8FBD-C0105B94D533}" presName="parentLeftMargin" presStyleLbl="node1" presStyleIdx="0" presStyleCnt="2"/>
      <dgm:spPr/>
    </dgm:pt>
    <dgm:pt modelId="{4C74EBB2-7E4A-4E98-8038-546926B559F2}" type="pres">
      <dgm:prSet presAssocID="{1EFEA394-CAF0-4347-8FBD-C0105B94D53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B2173D3-4794-4C08-A134-21EDB88F37E7}" type="pres">
      <dgm:prSet presAssocID="{1EFEA394-CAF0-4347-8FBD-C0105B94D533}" presName="negativeSpace" presStyleCnt="0"/>
      <dgm:spPr/>
    </dgm:pt>
    <dgm:pt modelId="{0619F891-A0DF-459D-8031-07B57793A26D}" type="pres">
      <dgm:prSet presAssocID="{1EFEA394-CAF0-4347-8FBD-C0105B94D53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2C9AA05-FC27-496F-B115-527A97883E05}" srcId="{1EFEA394-CAF0-4347-8FBD-C0105B94D533}" destId="{B7971249-BCEE-4FBA-8536-0450A79F12E0}" srcOrd="0" destOrd="0" parTransId="{1BF73376-A8A7-40A4-BDAD-334808AE4AC6}" sibTransId="{A952FEBF-C519-4C32-83BD-529C30258078}"/>
    <dgm:cxn modelId="{B1AF2B0C-2DB3-4A57-8136-1F96041F1BDC}" srcId="{82DEB4D3-A166-42B5-9D1E-635CD55AF95C}" destId="{B0F1D326-6321-4F2E-A531-F1337C02BB1F}" srcOrd="0" destOrd="0" parTransId="{FF550782-FC77-4089-8D31-D9B4A8763897}" sibTransId="{718EF980-EB17-4C1E-A062-D28C7CB9B51C}"/>
    <dgm:cxn modelId="{DDE61411-64EB-4F13-81E1-BFFD41061EC1}" type="presOf" srcId="{A5B3ABF9-2243-4AC9-BF76-D93D685B46F5}" destId="{0619F891-A0DF-459D-8031-07B57793A26D}" srcOrd="0" destOrd="7" presId="urn:microsoft.com/office/officeart/2005/8/layout/list1"/>
    <dgm:cxn modelId="{36587413-6FEA-42AB-B432-34C192F77569}" type="presOf" srcId="{B0F1D326-6321-4F2E-A531-F1337C02BB1F}" destId="{5D805F6C-AD93-48A0-88EB-75018A2567CB}" srcOrd="0" destOrd="0" presId="urn:microsoft.com/office/officeart/2005/8/layout/list1"/>
    <dgm:cxn modelId="{222CA71F-DC3C-4E26-B432-C0D80019B37E}" srcId="{77AA110B-7588-4E03-8852-A00E30867EE8}" destId="{3CA72D4A-5C27-4BD4-90F2-AFA5C5CF4049}" srcOrd="0" destOrd="0" parTransId="{35D0DE9E-71E7-4470-B902-7D7C1B4A2566}" sibTransId="{EA7969DB-06DC-479B-B2F7-D788102E5111}"/>
    <dgm:cxn modelId="{C9EF2F34-D2F8-4209-BC97-5CD18BE2491E}" type="presOf" srcId="{06F8BA78-F435-46A9-B0D8-998F4AB2A5FB}" destId="{0619F891-A0DF-459D-8031-07B57793A26D}" srcOrd="0" destOrd="5" presId="urn:microsoft.com/office/officeart/2005/8/layout/list1"/>
    <dgm:cxn modelId="{95CA5434-AEA2-40E9-8A51-65743C3D09F4}" type="presOf" srcId="{B7971249-BCEE-4FBA-8536-0450A79F12E0}" destId="{0619F891-A0DF-459D-8031-07B57793A26D}" srcOrd="0" destOrd="0" presId="urn:microsoft.com/office/officeart/2005/8/layout/list1"/>
    <dgm:cxn modelId="{F4FD8B3C-BF08-4372-9B96-8DC2A2BE530A}" srcId="{77AA110B-7588-4E03-8852-A00E30867EE8}" destId="{A5B3ABF9-2243-4AC9-BF76-D93D685B46F5}" srcOrd="4" destOrd="0" parTransId="{87EC602A-2DC0-4846-B851-DF5DAC992278}" sibTransId="{CFEDC923-4C5B-49F4-9068-941F50881AAF}"/>
    <dgm:cxn modelId="{A0268044-FC1A-4CAB-BCFA-B3DD5F831370}" srcId="{77AA110B-7588-4E03-8852-A00E30867EE8}" destId="{C7589851-015E-4DE4-9C96-BD9BE9730C8E}" srcOrd="1" destOrd="0" parTransId="{C89F0185-D692-4467-9D46-4B1CE16A8473}" sibTransId="{441ED730-9488-4D51-9AF4-802E0ED20AF6}"/>
    <dgm:cxn modelId="{D79AC54A-4C69-4E03-B84B-06D3FFEA25A2}" srcId="{77AA110B-7588-4E03-8852-A00E30867EE8}" destId="{D37F36EC-2F5B-402C-8CF0-CF10FA1CDFB5}" srcOrd="3" destOrd="0" parTransId="{D3E2A785-ECC6-43D0-9B7B-19F6FDBAD9FF}" sibTransId="{A9835ECA-D34F-4FD7-8A55-A95823BF2493}"/>
    <dgm:cxn modelId="{377E406B-C8CA-40E1-B5D1-7CC6295E84E9}" srcId="{3A7CBACA-6BA2-4628-BBE2-9E527D7390EB}" destId="{82DEB4D3-A166-42B5-9D1E-635CD55AF95C}" srcOrd="0" destOrd="0" parTransId="{11FD6BC0-D6D2-4F90-84C9-486BAB139183}" sibTransId="{09C8E1A6-3E75-4BFB-A92B-D3E43BEE539E}"/>
    <dgm:cxn modelId="{9B616152-5DD0-48FB-B532-79F4F131F5EE}" type="presOf" srcId="{5BA34504-4C4A-428F-9AAD-E2E4C4E360EA}" destId="{0619F891-A0DF-459D-8031-07B57793A26D}" srcOrd="0" destOrd="1" presId="urn:microsoft.com/office/officeart/2005/8/layout/list1"/>
    <dgm:cxn modelId="{E05F6D53-CC7B-4A5A-9169-14B22F84022A}" type="presOf" srcId="{82DEB4D3-A166-42B5-9D1E-635CD55AF95C}" destId="{C3CBE3FF-F949-40D5-9948-6E4388515292}" srcOrd="1" destOrd="0" presId="urn:microsoft.com/office/officeart/2005/8/layout/list1"/>
    <dgm:cxn modelId="{1267157B-A402-4617-8588-76C83E14E701}" srcId="{1EFEA394-CAF0-4347-8FBD-C0105B94D533}" destId="{77AA110B-7588-4E03-8852-A00E30867EE8}" srcOrd="1" destOrd="0" parTransId="{D7621D62-367D-48D0-BA39-A78D372530D1}" sibTransId="{9AE55F8F-D1CE-4ED0-ADF0-DCA8144810A1}"/>
    <dgm:cxn modelId="{A190F897-E4D4-4145-80B3-6B6BED659324}" type="presOf" srcId="{3A7CBACA-6BA2-4628-BBE2-9E527D7390EB}" destId="{428CACC2-7C1E-41F2-8F32-ABB2C12B9039}" srcOrd="0" destOrd="0" presId="urn:microsoft.com/office/officeart/2005/8/layout/list1"/>
    <dgm:cxn modelId="{E1FB0BA3-E73F-48E8-A4D4-D2CAA462919A}" type="presOf" srcId="{3CA72D4A-5C27-4BD4-90F2-AFA5C5CF4049}" destId="{0619F891-A0DF-459D-8031-07B57793A26D}" srcOrd="0" destOrd="3" presId="urn:microsoft.com/office/officeart/2005/8/layout/list1"/>
    <dgm:cxn modelId="{6DA56FAC-04D5-409D-9102-EB6BA937666F}" srcId="{B7971249-BCEE-4FBA-8536-0450A79F12E0}" destId="{5BA34504-4C4A-428F-9AAD-E2E4C4E360EA}" srcOrd="0" destOrd="0" parTransId="{32713305-408B-41EE-AA72-AA39E06B658E}" sibTransId="{0F32C03D-59D3-429F-8E5A-C642A6C697D8}"/>
    <dgm:cxn modelId="{46B054B2-B0D2-4DB5-AFD2-F4F0716FB253}" type="presOf" srcId="{D37F36EC-2F5B-402C-8CF0-CF10FA1CDFB5}" destId="{0619F891-A0DF-459D-8031-07B57793A26D}" srcOrd="0" destOrd="6" presId="urn:microsoft.com/office/officeart/2005/8/layout/list1"/>
    <dgm:cxn modelId="{368225CB-929E-4B90-8C5E-A9EFD6C27E5E}" type="presOf" srcId="{1EFEA394-CAF0-4347-8FBD-C0105B94D533}" destId="{4C74EBB2-7E4A-4E98-8038-546926B559F2}" srcOrd="1" destOrd="0" presId="urn:microsoft.com/office/officeart/2005/8/layout/list1"/>
    <dgm:cxn modelId="{14D59CCC-BFEB-40DD-A241-E7524BEBD358}" srcId="{77AA110B-7588-4E03-8852-A00E30867EE8}" destId="{06F8BA78-F435-46A9-B0D8-998F4AB2A5FB}" srcOrd="2" destOrd="0" parTransId="{A34D87D3-AA7B-4271-96B7-FFBB12D139F2}" sibTransId="{52A1D7FB-6F8D-404F-BA60-A823F516ECC0}"/>
    <dgm:cxn modelId="{75F19FE1-7262-4446-AB14-61D7317F475D}" type="presOf" srcId="{C7589851-015E-4DE4-9C96-BD9BE9730C8E}" destId="{0619F891-A0DF-459D-8031-07B57793A26D}" srcOrd="0" destOrd="4" presId="urn:microsoft.com/office/officeart/2005/8/layout/list1"/>
    <dgm:cxn modelId="{830041E2-DCA6-42FA-AD14-F92DC5E12D80}" srcId="{3A7CBACA-6BA2-4628-BBE2-9E527D7390EB}" destId="{1EFEA394-CAF0-4347-8FBD-C0105B94D533}" srcOrd="1" destOrd="0" parTransId="{D29E6BAB-D02C-4712-86ED-A2D90FC5710F}" sibTransId="{F5E5AD47-FF2C-4B21-B372-E2261772BCD6}"/>
    <dgm:cxn modelId="{3077D3E2-7308-4181-9B53-FAC096C4B905}" type="presOf" srcId="{82DEB4D3-A166-42B5-9D1E-635CD55AF95C}" destId="{D78007B5-5547-4D88-A1BC-B9B5E00AE659}" srcOrd="0" destOrd="0" presId="urn:microsoft.com/office/officeart/2005/8/layout/list1"/>
    <dgm:cxn modelId="{272FD5E8-BCDF-4C00-B11E-99233C0D16AB}" type="presOf" srcId="{77AA110B-7588-4E03-8852-A00E30867EE8}" destId="{0619F891-A0DF-459D-8031-07B57793A26D}" srcOrd="0" destOrd="2" presId="urn:microsoft.com/office/officeart/2005/8/layout/list1"/>
    <dgm:cxn modelId="{D0F731F8-91CB-4EB0-8961-E874123DDE53}" type="presOf" srcId="{1EFEA394-CAF0-4347-8FBD-C0105B94D533}" destId="{99EF25CC-2675-448D-A8E2-BE2A7279C2D9}" srcOrd="0" destOrd="0" presId="urn:microsoft.com/office/officeart/2005/8/layout/list1"/>
    <dgm:cxn modelId="{92D1B9D6-DFD0-444D-B1EF-34D171156C87}" type="presParOf" srcId="{428CACC2-7C1E-41F2-8F32-ABB2C12B9039}" destId="{871DCB6B-95DA-4E01-BF94-7F21F592EC2F}" srcOrd="0" destOrd="0" presId="urn:microsoft.com/office/officeart/2005/8/layout/list1"/>
    <dgm:cxn modelId="{4413ECE6-AB57-42B1-AD35-D1DF1836177A}" type="presParOf" srcId="{871DCB6B-95DA-4E01-BF94-7F21F592EC2F}" destId="{D78007B5-5547-4D88-A1BC-B9B5E00AE659}" srcOrd="0" destOrd="0" presId="urn:microsoft.com/office/officeart/2005/8/layout/list1"/>
    <dgm:cxn modelId="{FCD21B0B-7C65-40AE-9333-5A7044B7C3C8}" type="presParOf" srcId="{871DCB6B-95DA-4E01-BF94-7F21F592EC2F}" destId="{C3CBE3FF-F949-40D5-9948-6E4388515292}" srcOrd="1" destOrd="0" presId="urn:microsoft.com/office/officeart/2005/8/layout/list1"/>
    <dgm:cxn modelId="{AC0C5C85-A94C-4FA6-B9B1-62588987E172}" type="presParOf" srcId="{428CACC2-7C1E-41F2-8F32-ABB2C12B9039}" destId="{A9ECD693-5603-43E0-B0D0-2323CFA30ED6}" srcOrd="1" destOrd="0" presId="urn:microsoft.com/office/officeart/2005/8/layout/list1"/>
    <dgm:cxn modelId="{05F2ADA4-D981-44A3-B2B3-F1E08A059633}" type="presParOf" srcId="{428CACC2-7C1E-41F2-8F32-ABB2C12B9039}" destId="{5D805F6C-AD93-48A0-88EB-75018A2567CB}" srcOrd="2" destOrd="0" presId="urn:microsoft.com/office/officeart/2005/8/layout/list1"/>
    <dgm:cxn modelId="{F12C2CAE-1A1E-40F2-94D2-7B8AEB77E2FB}" type="presParOf" srcId="{428CACC2-7C1E-41F2-8F32-ABB2C12B9039}" destId="{88FB68E3-D84B-41B2-BA1D-2BCF3BA157F0}" srcOrd="3" destOrd="0" presId="urn:microsoft.com/office/officeart/2005/8/layout/list1"/>
    <dgm:cxn modelId="{3F4FC306-D84E-48D2-89E5-EDC189FF55D9}" type="presParOf" srcId="{428CACC2-7C1E-41F2-8F32-ABB2C12B9039}" destId="{7D4141CA-30F1-46D3-8F35-85333E08538F}" srcOrd="4" destOrd="0" presId="urn:microsoft.com/office/officeart/2005/8/layout/list1"/>
    <dgm:cxn modelId="{9FFA03A3-D6CC-4F9A-8FD9-7DDA303C591D}" type="presParOf" srcId="{7D4141CA-30F1-46D3-8F35-85333E08538F}" destId="{99EF25CC-2675-448D-A8E2-BE2A7279C2D9}" srcOrd="0" destOrd="0" presId="urn:microsoft.com/office/officeart/2005/8/layout/list1"/>
    <dgm:cxn modelId="{18B82B04-557D-404E-B289-F5B64F4576D6}" type="presParOf" srcId="{7D4141CA-30F1-46D3-8F35-85333E08538F}" destId="{4C74EBB2-7E4A-4E98-8038-546926B559F2}" srcOrd="1" destOrd="0" presId="urn:microsoft.com/office/officeart/2005/8/layout/list1"/>
    <dgm:cxn modelId="{C5A64D1E-B190-407D-9F6B-187021BE9C50}" type="presParOf" srcId="{428CACC2-7C1E-41F2-8F32-ABB2C12B9039}" destId="{BB2173D3-4794-4C08-A134-21EDB88F37E7}" srcOrd="5" destOrd="0" presId="urn:microsoft.com/office/officeart/2005/8/layout/list1"/>
    <dgm:cxn modelId="{0C19E93F-1A48-4688-9872-158794534AF0}" type="presParOf" srcId="{428CACC2-7C1E-41F2-8F32-ABB2C12B9039}" destId="{0619F891-A0DF-459D-8031-07B57793A26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06F401-4C19-4F87-92EE-8EB8FACF702A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32BEBA-06FC-4FBA-B303-1DD283D51E06}">
      <dgm:prSet/>
      <dgm:spPr/>
      <dgm:t>
        <a:bodyPr/>
        <a:lstStyle/>
        <a:p>
          <a:r>
            <a:rPr lang="en-US"/>
            <a:t>Low education increases poverty</a:t>
          </a:r>
        </a:p>
      </dgm:t>
    </dgm:pt>
    <dgm:pt modelId="{3D34BFD9-C82A-4F11-9ED1-BC5068E9C2B4}" type="parTrans" cxnId="{B5714089-4A43-4ABA-9346-84F559187B15}">
      <dgm:prSet/>
      <dgm:spPr/>
      <dgm:t>
        <a:bodyPr/>
        <a:lstStyle/>
        <a:p>
          <a:endParaRPr lang="en-US"/>
        </a:p>
      </dgm:t>
    </dgm:pt>
    <dgm:pt modelId="{8058D208-5846-43D1-ACF7-61428F6D6789}" type="sibTrans" cxnId="{B5714089-4A43-4ABA-9346-84F559187B15}">
      <dgm:prSet/>
      <dgm:spPr/>
      <dgm:t>
        <a:bodyPr/>
        <a:lstStyle/>
        <a:p>
          <a:endParaRPr lang="en-US"/>
        </a:p>
      </dgm:t>
    </dgm:pt>
    <dgm:pt modelId="{AE7F89C5-2D19-493A-87FD-2A1BCA9405A5}">
      <dgm:prSet/>
      <dgm:spPr/>
      <dgm:t>
        <a:bodyPr/>
        <a:lstStyle/>
        <a:p>
          <a:r>
            <a:rPr lang="en-US" dirty="0"/>
            <a:t>For every person with &lt; 5 years elementary school, 5 more people are expected to be added to the poverty count</a:t>
          </a:r>
        </a:p>
      </dgm:t>
    </dgm:pt>
    <dgm:pt modelId="{B462B829-D1E3-4A91-9185-7E3587DB8F03}" type="parTrans" cxnId="{0494CBBF-BE28-4A28-B73D-1591F60F4538}">
      <dgm:prSet/>
      <dgm:spPr/>
      <dgm:t>
        <a:bodyPr/>
        <a:lstStyle/>
        <a:p>
          <a:endParaRPr lang="en-US"/>
        </a:p>
      </dgm:t>
    </dgm:pt>
    <dgm:pt modelId="{AEE9D305-51E6-4FAE-8BAD-FAC800B2144F}" type="sibTrans" cxnId="{0494CBBF-BE28-4A28-B73D-1591F60F4538}">
      <dgm:prSet/>
      <dgm:spPr/>
      <dgm:t>
        <a:bodyPr/>
        <a:lstStyle/>
        <a:p>
          <a:endParaRPr lang="en-US"/>
        </a:p>
      </dgm:t>
    </dgm:pt>
    <dgm:pt modelId="{56AF6D56-94F5-425A-A1D8-FDCE91517B8D}">
      <dgm:prSet/>
      <dgm:spPr/>
      <dgm:t>
        <a:bodyPr/>
        <a:lstStyle/>
        <a:p>
          <a:r>
            <a:rPr lang="en-US"/>
            <a:t>Significant: p &lt; 0.01</a:t>
          </a:r>
        </a:p>
      </dgm:t>
    </dgm:pt>
    <dgm:pt modelId="{3445CC91-0DB1-423E-8F4B-AC37E967D5E3}" type="parTrans" cxnId="{C538AB95-3A33-4E23-B9C2-43664E52FC4A}">
      <dgm:prSet/>
      <dgm:spPr/>
      <dgm:t>
        <a:bodyPr/>
        <a:lstStyle/>
        <a:p>
          <a:endParaRPr lang="en-US"/>
        </a:p>
      </dgm:t>
    </dgm:pt>
    <dgm:pt modelId="{68E14F1F-4C2A-4DAA-AF60-43B4B0B7931E}" type="sibTrans" cxnId="{C538AB95-3A33-4E23-B9C2-43664E52FC4A}">
      <dgm:prSet/>
      <dgm:spPr/>
      <dgm:t>
        <a:bodyPr/>
        <a:lstStyle/>
        <a:p>
          <a:endParaRPr lang="en-US"/>
        </a:p>
      </dgm:t>
    </dgm:pt>
    <dgm:pt modelId="{5A1E5394-1572-4E3D-94F4-E55BA459F067}">
      <dgm:prSet/>
      <dgm:spPr/>
      <dgm:t>
        <a:bodyPr/>
        <a:lstStyle/>
        <a:p>
          <a:r>
            <a:rPr lang="en-US"/>
            <a:t>Higher education reduces poverty</a:t>
          </a:r>
        </a:p>
      </dgm:t>
    </dgm:pt>
    <dgm:pt modelId="{39A5C306-C4BA-4782-9E3B-0C39BE676D38}" type="parTrans" cxnId="{261CE4C4-858D-4FFF-A67E-56B539DC42F0}">
      <dgm:prSet/>
      <dgm:spPr/>
      <dgm:t>
        <a:bodyPr/>
        <a:lstStyle/>
        <a:p>
          <a:endParaRPr lang="en-US"/>
        </a:p>
      </dgm:t>
    </dgm:pt>
    <dgm:pt modelId="{7ACC7413-E160-4C3C-858D-473AA64CBFA1}" type="sibTrans" cxnId="{261CE4C4-858D-4FFF-A67E-56B539DC42F0}">
      <dgm:prSet/>
      <dgm:spPr/>
      <dgm:t>
        <a:bodyPr/>
        <a:lstStyle/>
        <a:p>
          <a:endParaRPr lang="en-US"/>
        </a:p>
      </dgm:t>
    </dgm:pt>
    <dgm:pt modelId="{6BA5D0AA-3449-4BF2-ABA0-7143866DC32C}">
      <dgm:prSet/>
      <dgm:spPr/>
      <dgm:t>
        <a:bodyPr/>
        <a:lstStyle/>
        <a:p>
          <a:r>
            <a:rPr lang="en-US" dirty="0"/>
            <a:t>For every 1,000 college graduates, the poverty count should decrease by 237 people</a:t>
          </a:r>
        </a:p>
      </dgm:t>
    </dgm:pt>
    <dgm:pt modelId="{7E887A11-A6F0-4A32-B6E7-7F6E278FC5DE}" type="parTrans" cxnId="{1DBF36B5-B2B9-4EBF-A892-F0289E5E11FD}">
      <dgm:prSet/>
      <dgm:spPr/>
      <dgm:t>
        <a:bodyPr/>
        <a:lstStyle/>
        <a:p>
          <a:endParaRPr lang="en-US"/>
        </a:p>
      </dgm:t>
    </dgm:pt>
    <dgm:pt modelId="{6EFFE661-E551-499C-8EEE-B7FAF2E3AF0E}" type="sibTrans" cxnId="{1DBF36B5-B2B9-4EBF-A892-F0289E5E11FD}">
      <dgm:prSet/>
      <dgm:spPr/>
      <dgm:t>
        <a:bodyPr/>
        <a:lstStyle/>
        <a:p>
          <a:endParaRPr lang="en-US"/>
        </a:p>
      </dgm:t>
    </dgm:pt>
    <dgm:pt modelId="{8D966864-B293-46C7-A356-F85338A13F5F}">
      <dgm:prSet/>
      <dgm:spPr/>
      <dgm:t>
        <a:bodyPr/>
        <a:lstStyle/>
        <a:p>
          <a:r>
            <a:rPr lang="en-US"/>
            <a:t>Significant: p &lt; 0.01</a:t>
          </a:r>
        </a:p>
      </dgm:t>
    </dgm:pt>
    <dgm:pt modelId="{15113E61-E0F4-461B-91B6-5EC739ABB5DB}" type="parTrans" cxnId="{AB3B23DF-1A64-407E-8E35-9EFD97DC7E9E}">
      <dgm:prSet/>
      <dgm:spPr/>
      <dgm:t>
        <a:bodyPr/>
        <a:lstStyle/>
        <a:p>
          <a:endParaRPr lang="en-US"/>
        </a:p>
      </dgm:t>
    </dgm:pt>
    <dgm:pt modelId="{C46E080B-A3A5-4FC9-9FFF-FAB27083F392}" type="sibTrans" cxnId="{AB3B23DF-1A64-407E-8E35-9EFD97DC7E9E}">
      <dgm:prSet/>
      <dgm:spPr/>
      <dgm:t>
        <a:bodyPr/>
        <a:lstStyle/>
        <a:p>
          <a:endParaRPr lang="en-US"/>
        </a:p>
      </dgm:t>
    </dgm:pt>
    <dgm:pt modelId="{7B789C3A-6FBE-44F1-8067-A06F664BD5A8}">
      <dgm:prSet/>
      <dgm:spPr/>
      <dgm:t>
        <a:bodyPr/>
        <a:lstStyle/>
        <a:p>
          <a:r>
            <a:rPr lang="en-US"/>
            <a:t>High School Dropouts unexpected results</a:t>
          </a:r>
        </a:p>
      </dgm:t>
    </dgm:pt>
    <dgm:pt modelId="{60A49091-AFC5-4560-B7F1-28B6C5DE782F}" type="parTrans" cxnId="{D949C937-EA3C-4F48-8CFC-F6A2C577044F}">
      <dgm:prSet/>
      <dgm:spPr/>
      <dgm:t>
        <a:bodyPr/>
        <a:lstStyle/>
        <a:p>
          <a:endParaRPr lang="en-US"/>
        </a:p>
      </dgm:t>
    </dgm:pt>
    <dgm:pt modelId="{7AB01670-EB44-49D9-BB87-471713E93D71}" type="sibTrans" cxnId="{D949C937-EA3C-4F48-8CFC-F6A2C577044F}">
      <dgm:prSet/>
      <dgm:spPr/>
      <dgm:t>
        <a:bodyPr/>
        <a:lstStyle/>
        <a:p>
          <a:endParaRPr lang="en-US"/>
        </a:p>
      </dgm:t>
    </dgm:pt>
    <dgm:pt modelId="{0B3399C7-987F-4E2B-8206-D252ECFE07FC}">
      <dgm:prSet/>
      <dgm:spPr/>
      <dgm:t>
        <a:bodyPr/>
        <a:lstStyle/>
        <a:p>
          <a:r>
            <a:rPr lang="en-US" dirty="0"/>
            <a:t>Dropouts link to a decrease in poverty at a significant level</a:t>
          </a:r>
        </a:p>
      </dgm:t>
    </dgm:pt>
    <dgm:pt modelId="{A8B27270-257A-4E1D-9803-5DC24C6BD6E0}" type="parTrans" cxnId="{53626D6F-51B8-4AEC-B0C9-F0252BCA30BF}">
      <dgm:prSet/>
      <dgm:spPr/>
      <dgm:t>
        <a:bodyPr/>
        <a:lstStyle/>
        <a:p>
          <a:endParaRPr lang="en-US"/>
        </a:p>
      </dgm:t>
    </dgm:pt>
    <dgm:pt modelId="{464B4546-9F96-48AA-840B-0A2E59A17F4D}" type="sibTrans" cxnId="{53626D6F-51B8-4AEC-B0C9-F0252BCA30BF}">
      <dgm:prSet/>
      <dgm:spPr/>
      <dgm:t>
        <a:bodyPr/>
        <a:lstStyle/>
        <a:p>
          <a:endParaRPr lang="en-US"/>
        </a:p>
      </dgm:t>
    </dgm:pt>
    <dgm:pt modelId="{5CDF49B7-EDD6-4F63-B7FF-DB27C3124D3D}">
      <dgm:prSet/>
      <dgm:spPr/>
      <dgm:t>
        <a:bodyPr/>
        <a:lstStyle/>
        <a:p>
          <a:r>
            <a:rPr lang="en-US" dirty="0"/>
            <a:t>Likely caused by multicollinearity or lack of overall data </a:t>
          </a:r>
        </a:p>
      </dgm:t>
    </dgm:pt>
    <dgm:pt modelId="{8399547C-95D0-42E6-88E8-CD3B5137378F}" type="parTrans" cxnId="{B79FCDB6-A20D-4395-B6C8-A51FB45EED57}">
      <dgm:prSet/>
      <dgm:spPr/>
      <dgm:t>
        <a:bodyPr/>
        <a:lstStyle/>
        <a:p>
          <a:endParaRPr lang="en-US"/>
        </a:p>
      </dgm:t>
    </dgm:pt>
    <dgm:pt modelId="{ADEB3D92-2FCB-4D51-92BB-586A137F0C58}" type="sibTrans" cxnId="{B79FCDB6-A20D-4395-B6C8-A51FB45EED57}">
      <dgm:prSet/>
      <dgm:spPr/>
      <dgm:t>
        <a:bodyPr/>
        <a:lstStyle/>
        <a:p>
          <a:endParaRPr lang="en-US"/>
        </a:p>
      </dgm:t>
    </dgm:pt>
    <dgm:pt modelId="{341DE1F8-C96B-4A68-A3C7-CE8A0D68CE9D}" type="pres">
      <dgm:prSet presAssocID="{3706F401-4C19-4F87-92EE-8EB8FACF702A}" presName="linear" presStyleCnt="0">
        <dgm:presLayoutVars>
          <dgm:dir/>
          <dgm:animLvl val="lvl"/>
          <dgm:resizeHandles val="exact"/>
        </dgm:presLayoutVars>
      </dgm:prSet>
      <dgm:spPr/>
    </dgm:pt>
    <dgm:pt modelId="{58922D40-6840-4E3D-BDF8-CBDA65A1B266}" type="pres">
      <dgm:prSet presAssocID="{2132BEBA-06FC-4FBA-B303-1DD283D51E06}" presName="parentLin" presStyleCnt="0"/>
      <dgm:spPr/>
    </dgm:pt>
    <dgm:pt modelId="{5BC32376-B12F-4C1B-867D-B8F7BC7798A5}" type="pres">
      <dgm:prSet presAssocID="{2132BEBA-06FC-4FBA-B303-1DD283D51E06}" presName="parentLeftMargin" presStyleLbl="node1" presStyleIdx="0" presStyleCnt="3"/>
      <dgm:spPr/>
    </dgm:pt>
    <dgm:pt modelId="{0FC1EB86-478A-4111-B9C2-7B629E36AE4E}" type="pres">
      <dgm:prSet presAssocID="{2132BEBA-06FC-4FBA-B303-1DD283D51E0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F8B104-9D0F-44CE-A531-841D4769B4D7}" type="pres">
      <dgm:prSet presAssocID="{2132BEBA-06FC-4FBA-B303-1DD283D51E06}" presName="negativeSpace" presStyleCnt="0"/>
      <dgm:spPr/>
    </dgm:pt>
    <dgm:pt modelId="{AA485DAA-61B7-4F75-B840-AC574C6B28B8}" type="pres">
      <dgm:prSet presAssocID="{2132BEBA-06FC-4FBA-B303-1DD283D51E06}" presName="childText" presStyleLbl="conFgAcc1" presStyleIdx="0" presStyleCnt="3">
        <dgm:presLayoutVars>
          <dgm:bulletEnabled val="1"/>
        </dgm:presLayoutVars>
      </dgm:prSet>
      <dgm:spPr/>
    </dgm:pt>
    <dgm:pt modelId="{B7B89686-E674-431D-A2F3-C080D4146339}" type="pres">
      <dgm:prSet presAssocID="{8058D208-5846-43D1-ACF7-61428F6D6789}" presName="spaceBetweenRectangles" presStyleCnt="0"/>
      <dgm:spPr/>
    </dgm:pt>
    <dgm:pt modelId="{B76F36DF-3398-4884-B18E-2D2E22936D4A}" type="pres">
      <dgm:prSet presAssocID="{5A1E5394-1572-4E3D-94F4-E55BA459F067}" presName="parentLin" presStyleCnt="0"/>
      <dgm:spPr/>
    </dgm:pt>
    <dgm:pt modelId="{11EB41B4-E366-4160-A8F6-AEF4B0B70ADF}" type="pres">
      <dgm:prSet presAssocID="{5A1E5394-1572-4E3D-94F4-E55BA459F067}" presName="parentLeftMargin" presStyleLbl="node1" presStyleIdx="0" presStyleCnt="3"/>
      <dgm:spPr/>
    </dgm:pt>
    <dgm:pt modelId="{71BF480D-12FD-4933-AB8F-256CFFF15134}" type="pres">
      <dgm:prSet presAssocID="{5A1E5394-1572-4E3D-94F4-E55BA459F06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5E89547-8323-42F4-9840-FF3549A69BFE}" type="pres">
      <dgm:prSet presAssocID="{5A1E5394-1572-4E3D-94F4-E55BA459F067}" presName="negativeSpace" presStyleCnt="0"/>
      <dgm:spPr/>
    </dgm:pt>
    <dgm:pt modelId="{450CCDD6-5338-4D05-9F09-D20ABE91D0AF}" type="pres">
      <dgm:prSet presAssocID="{5A1E5394-1572-4E3D-94F4-E55BA459F067}" presName="childText" presStyleLbl="conFgAcc1" presStyleIdx="1" presStyleCnt="3">
        <dgm:presLayoutVars>
          <dgm:bulletEnabled val="1"/>
        </dgm:presLayoutVars>
      </dgm:prSet>
      <dgm:spPr/>
    </dgm:pt>
    <dgm:pt modelId="{549F5926-BACE-4169-A111-15552C8AF856}" type="pres">
      <dgm:prSet presAssocID="{7ACC7413-E160-4C3C-858D-473AA64CBFA1}" presName="spaceBetweenRectangles" presStyleCnt="0"/>
      <dgm:spPr/>
    </dgm:pt>
    <dgm:pt modelId="{D1DC86FF-3C25-4244-A721-296CC41CC121}" type="pres">
      <dgm:prSet presAssocID="{7B789C3A-6FBE-44F1-8067-A06F664BD5A8}" presName="parentLin" presStyleCnt="0"/>
      <dgm:spPr/>
    </dgm:pt>
    <dgm:pt modelId="{423B3734-D119-439C-AB64-EE7F77F46B15}" type="pres">
      <dgm:prSet presAssocID="{7B789C3A-6FBE-44F1-8067-A06F664BD5A8}" presName="parentLeftMargin" presStyleLbl="node1" presStyleIdx="1" presStyleCnt="3"/>
      <dgm:spPr/>
    </dgm:pt>
    <dgm:pt modelId="{001FF298-EFBF-4444-AC19-E45FA516AFF6}" type="pres">
      <dgm:prSet presAssocID="{7B789C3A-6FBE-44F1-8067-A06F664BD5A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1882D6-23E0-466D-8934-31F89777AC82}" type="pres">
      <dgm:prSet presAssocID="{7B789C3A-6FBE-44F1-8067-A06F664BD5A8}" presName="negativeSpace" presStyleCnt="0"/>
      <dgm:spPr/>
    </dgm:pt>
    <dgm:pt modelId="{3EA45B3F-DFED-48F0-A4C9-BDD9BB302E8E}" type="pres">
      <dgm:prSet presAssocID="{7B789C3A-6FBE-44F1-8067-A06F664BD5A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5832F02-9AA2-4218-9174-C1AF4AD61B2D}" type="presOf" srcId="{8D966864-B293-46C7-A356-F85338A13F5F}" destId="{450CCDD6-5338-4D05-9F09-D20ABE91D0AF}" srcOrd="0" destOrd="1" presId="urn:microsoft.com/office/officeart/2005/8/layout/list1"/>
    <dgm:cxn modelId="{2C897327-1C1B-48FE-B819-E89B411DF53E}" type="presOf" srcId="{3706F401-4C19-4F87-92EE-8EB8FACF702A}" destId="{341DE1F8-C96B-4A68-A3C7-CE8A0D68CE9D}" srcOrd="0" destOrd="0" presId="urn:microsoft.com/office/officeart/2005/8/layout/list1"/>
    <dgm:cxn modelId="{D949C937-EA3C-4F48-8CFC-F6A2C577044F}" srcId="{3706F401-4C19-4F87-92EE-8EB8FACF702A}" destId="{7B789C3A-6FBE-44F1-8067-A06F664BD5A8}" srcOrd="2" destOrd="0" parTransId="{60A49091-AFC5-4560-B7F1-28B6C5DE782F}" sibTransId="{7AB01670-EB44-49D9-BB87-471713E93D71}"/>
    <dgm:cxn modelId="{E4DF5460-9098-4F18-97D1-E4CB041EBCA9}" type="presOf" srcId="{5A1E5394-1572-4E3D-94F4-E55BA459F067}" destId="{11EB41B4-E366-4160-A8F6-AEF4B0B70ADF}" srcOrd="0" destOrd="0" presId="urn:microsoft.com/office/officeart/2005/8/layout/list1"/>
    <dgm:cxn modelId="{0ACD694F-CB55-4212-84D1-B6C8633622A2}" type="presOf" srcId="{6BA5D0AA-3449-4BF2-ABA0-7143866DC32C}" destId="{450CCDD6-5338-4D05-9F09-D20ABE91D0AF}" srcOrd="0" destOrd="0" presId="urn:microsoft.com/office/officeart/2005/8/layout/list1"/>
    <dgm:cxn modelId="{53626D6F-51B8-4AEC-B0C9-F0252BCA30BF}" srcId="{7B789C3A-6FBE-44F1-8067-A06F664BD5A8}" destId="{0B3399C7-987F-4E2B-8206-D252ECFE07FC}" srcOrd="0" destOrd="0" parTransId="{A8B27270-257A-4E1D-9803-5DC24C6BD6E0}" sibTransId="{464B4546-9F96-48AA-840B-0A2E59A17F4D}"/>
    <dgm:cxn modelId="{9B6C8F50-D169-4A91-8E27-076C88D9BB1D}" type="presOf" srcId="{2132BEBA-06FC-4FBA-B303-1DD283D51E06}" destId="{5BC32376-B12F-4C1B-867D-B8F7BC7798A5}" srcOrd="0" destOrd="0" presId="urn:microsoft.com/office/officeart/2005/8/layout/list1"/>
    <dgm:cxn modelId="{5CB18F78-50B7-4CDF-8646-DCDF37F191D7}" type="presOf" srcId="{56AF6D56-94F5-425A-A1D8-FDCE91517B8D}" destId="{AA485DAA-61B7-4F75-B840-AC574C6B28B8}" srcOrd="0" destOrd="1" presId="urn:microsoft.com/office/officeart/2005/8/layout/list1"/>
    <dgm:cxn modelId="{B5714089-4A43-4ABA-9346-84F559187B15}" srcId="{3706F401-4C19-4F87-92EE-8EB8FACF702A}" destId="{2132BEBA-06FC-4FBA-B303-1DD283D51E06}" srcOrd="0" destOrd="0" parTransId="{3D34BFD9-C82A-4F11-9ED1-BC5068E9C2B4}" sibTransId="{8058D208-5846-43D1-ACF7-61428F6D6789}"/>
    <dgm:cxn modelId="{C538AB95-3A33-4E23-B9C2-43664E52FC4A}" srcId="{2132BEBA-06FC-4FBA-B303-1DD283D51E06}" destId="{56AF6D56-94F5-425A-A1D8-FDCE91517B8D}" srcOrd="1" destOrd="0" parTransId="{3445CC91-0DB1-423E-8F4B-AC37E967D5E3}" sibTransId="{68E14F1F-4C2A-4DAA-AF60-43B4B0B7931E}"/>
    <dgm:cxn modelId="{6E699699-E69A-4AF5-B61D-EBA80B5D934E}" type="presOf" srcId="{7B789C3A-6FBE-44F1-8067-A06F664BD5A8}" destId="{001FF298-EFBF-4444-AC19-E45FA516AFF6}" srcOrd="1" destOrd="0" presId="urn:microsoft.com/office/officeart/2005/8/layout/list1"/>
    <dgm:cxn modelId="{9564299F-C137-4C25-97F9-323141A1B8E0}" type="presOf" srcId="{5CDF49B7-EDD6-4F63-B7FF-DB27C3124D3D}" destId="{3EA45B3F-DFED-48F0-A4C9-BDD9BB302E8E}" srcOrd="0" destOrd="1" presId="urn:microsoft.com/office/officeart/2005/8/layout/list1"/>
    <dgm:cxn modelId="{920353A9-E662-4B42-B1F9-B037DB55E0DA}" type="presOf" srcId="{AE7F89C5-2D19-493A-87FD-2A1BCA9405A5}" destId="{AA485DAA-61B7-4F75-B840-AC574C6B28B8}" srcOrd="0" destOrd="0" presId="urn:microsoft.com/office/officeart/2005/8/layout/list1"/>
    <dgm:cxn modelId="{13C260B0-B715-48EA-8BD1-A2F0603839DB}" type="presOf" srcId="{0B3399C7-987F-4E2B-8206-D252ECFE07FC}" destId="{3EA45B3F-DFED-48F0-A4C9-BDD9BB302E8E}" srcOrd="0" destOrd="0" presId="urn:microsoft.com/office/officeart/2005/8/layout/list1"/>
    <dgm:cxn modelId="{1DBF36B5-B2B9-4EBF-A892-F0289E5E11FD}" srcId="{5A1E5394-1572-4E3D-94F4-E55BA459F067}" destId="{6BA5D0AA-3449-4BF2-ABA0-7143866DC32C}" srcOrd="0" destOrd="0" parTransId="{7E887A11-A6F0-4A32-B6E7-7F6E278FC5DE}" sibTransId="{6EFFE661-E551-499C-8EEE-B7FAF2E3AF0E}"/>
    <dgm:cxn modelId="{B79FCDB6-A20D-4395-B6C8-A51FB45EED57}" srcId="{7B789C3A-6FBE-44F1-8067-A06F664BD5A8}" destId="{5CDF49B7-EDD6-4F63-B7FF-DB27C3124D3D}" srcOrd="1" destOrd="0" parTransId="{8399547C-95D0-42E6-88E8-CD3B5137378F}" sibTransId="{ADEB3D92-2FCB-4D51-92BB-586A137F0C58}"/>
    <dgm:cxn modelId="{0494CBBF-BE28-4A28-B73D-1591F60F4538}" srcId="{2132BEBA-06FC-4FBA-B303-1DD283D51E06}" destId="{AE7F89C5-2D19-493A-87FD-2A1BCA9405A5}" srcOrd="0" destOrd="0" parTransId="{B462B829-D1E3-4A91-9185-7E3587DB8F03}" sibTransId="{AEE9D305-51E6-4FAE-8BAD-FAC800B2144F}"/>
    <dgm:cxn modelId="{C95456C0-6D7A-4A96-AC8F-A0FE22831692}" type="presOf" srcId="{2132BEBA-06FC-4FBA-B303-1DD283D51E06}" destId="{0FC1EB86-478A-4111-B9C2-7B629E36AE4E}" srcOrd="1" destOrd="0" presId="urn:microsoft.com/office/officeart/2005/8/layout/list1"/>
    <dgm:cxn modelId="{261CE4C4-858D-4FFF-A67E-56B539DC42F0}" srcId="{3706F401-4C19-4F87-92EE-8EB8FACF702A}" destId="{5A1E5394-1572-4E3D-94F4-E55BA459F067}" srcOrd="1" destOrd="0" parTransId="{39A5C306-C4BA-4782-9E3B-0C39BE676D38}" sibTransId="{7ACC7413-E160-4C3C-858D-473AA64CBFA1}"/>
    <dgm:cxn modelId="{93F0AACC-7CCA-4695-BBF3-202DEE8D1657}" type="presOf" srcId="{5A1E5394-1572-4E3D-94F4-E55BA459F067}" destId="{71BF480D-12FD-4933-AB8F-256CFFF15134}" srcOrd="1" destOrd="0" presId="urn:microsoft.com/office/officeart/2005/8/layout/list1"/>
    <dgm:cxn modelId="{C277FED1-CF0D-4C18-93D9-6A25FAAB8224}" type="presOf" srcId="{7B789C3A-6FBE-44F1-8067-A06F664BD5A8}" destId="{423B3734-D119-439C-AB64-EE7F77F46B15}" srcOrd="0" destOrd="0" presId="urn:microsoft.com/office/officeart/2005/8/layout/list1"/>
    <dgm:cxn modelId="{AB3B23DF-1A64-407E-8E35-9EFD97DC7E9E}" srcId="{5A1E5394-1572-4E3D-94F4-E55BA459F067}" destId="{8D966864-B293-46C7-A356-F85338A13F5F}" srcOrd="1" destOrd="0" parTransId="{15113E61-E0F4-461B-91B6-5EC739ABB5DB}" sibTransId="{C46E080B-A3A5-4FC9-9FFF-FAB27083F392}"/>
    <dgm:cxn modelId="{7444A27A-D6BE-45DE-850A-C398539F4A49}" type="presParOf" srcId="{341DE1F8-C96B-4A68-A3C7-CE8A0D68CE9D}" destId="{58922D40-6840-4E3D-BDF8-CBDA65A1B266}" srcOrd="0" destOrd="0" presId="urn:microsoft.com/office/officeart/2005/8/layout/list1"/>
    <dgm:cxn modelId="{3198B9E0-2FD6-4746-AD21-6F430DCA0840}" type="presParOf" srcId="{58922D40-6840-4E3D-BDF8-CBDA65A1B266}" destId="{5BC32376-B12F-4C1B-867D-B8F7BC7798A5}" srcOrd="0" destOrd="0" presId="urn:microsoft.com/office/officeart/2005/8/layout/list1"/>
    <dgm:cxn modelId="{8F6F301A-F0F9-483D-92F9-728C82FA7668}" type="presParOf" srcId="{58922D40-6840-4E3D-BDF8-CBDA65A1B266}" destId="{0FC1EB86-478A-4111-B9C2-7B629E36AE4E}" srcOrd="1" destOrd="0" presId="urn:microsoft.com/office/officeart/2005/8/layout/list1"/>
    <dgm:cxn modelId="{2C49C8EE-ABFF-40CC-9A08-8FFFE4AF68B8}" type="presParOf" srcId="{341DE1F8-C96B-4A68-A3C7-CE8A0D68CE9D}" destId="{54F8B104-9D0F-44CE-A531-841D4769B4D7}" srcOrd="1" destOrd="0" presId="urn:microsoft.com/office/officeart/2005/8/layout/list1"/>
    <dgm:cxn modelId="{0534D622-B1D9-412C-AA12-FF1FE0CDFF20}" type="presParOf" srcId="{341DE1F8-C96B-4A68-A3C7-CE8A0D68CE9D}" destId="{AA485DAA-61B7-4F75-B840-AC574C6B28B8}" srcOrd="2" destOrd="0" presId="urn:microsoft.com/office/officeart/2005/8/layout/list1"/>
    <dgm:cxn modelId="{DA7730BF-C9FD-4A6E-8A2A-1FDC93673D38}" type="presParOf" srcId="{341DE1F8-C96B-4A68-A3C7-CE8A0D68CE9D}" destId="{B7B89686-E674-431D-A2F3-C080D4146339}" srcOrd="3" destOrd="0" presId="urn:microsoft.com/office/officeart/2005/8/layout/list1"/>
    <dgm:cxn modelId="{24FFD882-510D-4A42-9DE4-85B4C53CF7A5}" type="presParOf" srcId="{341DE1F8-C96B-4A68-A3C7-CE8A0D68CE9D}" destId="{B76F36DF-3398-4884-B18E-2D2E22936D4A}" srcOrd="4" destOrd="0" presId="urn:microsoft.com/office/officeart/2005/8/layout/list1"/>
    <dgm:cxn modelId="{800A6EEE-E991-4A1D-A799-08E848699ED0}" type="presParOf" srcId="{B76F36DF-3398-4884-B18E-2D2E22936D4A}" destId="{11EB41B4-E366-4160-A8F6-AEF4B0B70ADF}" srcOrd="0" destOrd="0" presId="urn:microsoft.com/office/officeart/2005/8/layout/list1"/>
    <dgm:cxn modelId="{4BB6A632-BA5F-4ABA-9677-0B7AFE94AD4E}" type="presParOf" srcId="{B76F36DF-3398-4884-B18E-2D2E22936D4A}" destId="{71BF480D-12FD-4933-AB8F-256CFFF15134}" srcOrd="1" destOrd="0" presId="urn:microsoft.com/office/officeart/2005/8/layout/list1"/>
    <dgm:cxn modelId="{4A912D1B-11F4-488B-8BFD-0B88FD1A25FE}" type="presParOf" srcId="{341DE1F8-C96B-4A68-A3C7-CE8A0D68CE9D}" destId="{85E89547-8323-42F4-9840-FF3549A69BFE}" srcOrd="5" destOrd="0" presId="urn:microsoft.com/office/officeart/2005/8/layout/list1"/>
    <dgm:cxn modelId="{C6B839FD-70ED-4A51-863D-BED29ED8A379}" type="presParOf" srcId="{341DE1F8-C96B-4A68-A3C7-CE8A0D68CE9D}" destId="{450CCDD6-5338-4D05-9F09-D20ABE91D0AF}" srcOrd="6" destOrd="0" presId="urn:microsoft.com/office/officeart/2005/8/layout/list1"/>
    <dgm:cxn modelId="{FA8A3E53-80F5-492C-BB06-6B055485050E}" type="presParOf" srcId="{341DE1F8-C96B-4A68-A3C7-CE8A0D68CE9D}" destId="{549F5926-BACE-4169-A111-15552C8AF856}" srcOrd="7" destOrd="0" presId="urn:microsoft.com/office/officeart/2005/8/layout/list1"/>
    <dgm:cxn modelId="{B364C49A-519C-448A-B73A-B7B5E1445530}" type="presParOf" srcId="{341DE1F8-C96B-4A68-A3C7-CE8A0D68CE9D}" destId="{D1DC86FF-3C25-4244-A721-296CC41CC121}" srcOrd="8" destOrd="0" presId="urn:microsoft.com/office/officeart/2005/8/layout/list1"/>
    <dgm:cxn modelId="{B379332A-367B-4065-A69E-84BDACFB972B}" type="presParOf" srcId="{D1DC86FF-3C25-4244-A721-296CC41CC121}" destId="{423B3734-D119-439C-AB64-EE7F77F46B15}" srcOrd="0" destOrd="0" presId="urn:microsoft.com/office/officeart/2005/8/layout/list1"/>
    <dgm:cxn modelId="{9EBE35B5-D331-4A9A-AB66-B058F95F70D7}" type="presParOf" srcId="{D1DC86FF-3C25-4244-A721-296CC41CC121}" destId="{001FF298-EFBF-4444-AC19-E45FA516AFF6}" srcOrd="1" destOrd="0" presId="urn:microsoft.com/office/officeart/2005/8/layout/list1"/>
    <dgm:cxn modelId="{07512548-9C20-4E97-A320-73C3A4CC6F69}" type="presParOf" srcId="{341DE1F8-C96B-4A68-A3C7-CE8A0D68CE9D}" destId="{211882D6-23E0-466D-8934-31F89777AC82}" srcOrd="9" destOrd="0" presId="urn:microsoft.com/office/officeart/2005/8/layout/list1"/>
    <dgm:cxn modelId="{8DA32BA6-D3B9-45C6-BD7F-3CDFD1AC424E}" type="presParOf" srcId="{341DE1F8-C96B-4A68-A3C7-CE8A0D68CE9D}" destId="{3EA45B3F-DFED-48F0-A4C9-BDD9BB302E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043278-82D5-49D7-A727-6B35042A9C9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BDAC74-3FF0-4999-90F6-E3FA22980E8E}">
      <dgm:prSet/>
      <dgm:spPr/>
      <dgm:t>
        <a:bodyPr/>
        <a:lstStyle/>
        <a:p>
          <a:r>
            <a:rPr lang="en-US"/>
            <a:t>Expanding overall scope:  adding in additional indicators of poverty such as housing cost, employment, and income distribution.</a:t>
          </a:r>
        </a:p>
      </dgm:t>
    </dgm:pt>
    <dgm:pt modelId="{C8AE6BC2-7989-4CF5-B957-41E696737AAD}" type="parTrans" cxnId="{E5439575-6FF8-41DF-A952-C225D4FC60D3}">
      <dgm:prSet/>
      <dgm:spPr/>
      <dgm:t>
        <a:bodyPr/>
        <a:lstStyle/>
        <a:p>
          <a:endParaRPr lang="en-US"/>
        </a:p>
      </dgm:t>
    </dgm:pt>
    <dgm:pt modelId="{A69AC282-F166-45BA-A5AA-ADF3EDCBF0B9}" type="sibTrans" cxnId="{E5439575-6FF8-41DF-A952-C225D4FC60D3}">
      <dgm:prSet/>
      <dgm:spPr/>
      <dgm:t>
        <a:bodyPr/>
        <a:lstStyle/>
        <a:p>
          <a:endParaRPr lang="en-US"/>
        </a:p>
      </dgm:t>
    </dgm:pt>
    <dgm:pt modelId="{DA479D3E-8E48-4428-BD7B-282AD0F9690C}">
      <dgm:prSet/>
      <dgm:spPr/>
      <dgm:t>
        <a:bodyPr/>
        <a:lstStyle/>
        <a:p>
          <a:r>
            <a:rPr lang="en-US"/>
            <a:t>Fixed Effects Analysis:  Control for unobserved variables over time like the ones listed above. </a:t>
          </a:r>
        </a:p>
      </dgm:t>
    </dgm:pt>
    <dgm:pt modelId="{76721059-C895-48E5-9EC5-83BC01DFBB46}" type="parTrans" cxnId="{A94C8C4E-504F-4BFE-9697-CBBFC743DBE9}">
      <dgm:prSet/>
      <dgm:spPr/>
      <dgm:t>
        <a:bodyPr/>
        <a:lstStyle/>
        <a:p>
          <a:endParaRPr lang="en-US"/>
        </a:p>
      </dgm:t>
    </dgm:pt>
    <dgm:pt modelId="{1A2BA41F-A56C-47AD-8246-1ED591260009}" type="sibTrans" cxnId="{A94C8C4E-504F-4BFE-9697-CBBFC743DBE9}">
      <dgm:prSet/>
      <dgm:spPr/>
      <dgm:t>
        <a:bodyPr/>
        <a:lstStyle/>
        <a:p>
          <a:endParaRPr lang="en-US"/>
        </a:p>
      </dgm:t>
    </dgm:pt>
    <dgm:pt modelId="{EFAAA0CB-5CA4-482E-9F82-AA9A36F021DF}">
      <dgm:prSet/>
      <dgm:spPr/>
      <dgm:t>
        <a:bodyPr/>
        <a:lstStyle/>
        <a:p>
          <a:r>
            <a:rPr lang="en-US" dirty="0"/>
            <a:t>Data: Having access to cleaner, more robust, and complete data would allow us to have more observations in Stata, leading to a better analysis. </a:t>
          </a:r>
        </a:p>
      </dgm:t>
    </dgm:pt>
    <dgm:pt modelId="{CE60E360-E094-418B-9AE3-484C14DF5208}" type="parTrans" cxnId="{DDAC15A4-A370-4226-9A3A-325AF237B61F}">
      <dgm:prSet/>
      <dgm:spPr/>
      <dgm:t>
        <a:bodyPr/>
        <a:lstStyle/>
        <a:p>
          <a:endParaRPr lang="en-US"/>
        </a:p>
      </dgm:t>
    </dgm:pt>
    <dgm:pt modelId="{A0180A17-875C-420A-AA11-AF420D20C46B}" type="sibTrans" cxnId="{DDAC15A4-A370-4226-9A3A-325AF237B61F}">
      <dgm:prSet/>
      <dgm:spPr/>
      <dgm:t>
        <a:bodyPr/>
        <a:lstStyle/>
        <a:p>
          <a:endParaRPr lang="en-US"/>
        </a:p>
      </dgm:t>
    </dgm:pt>
    <dgm:pt modelId="{EF5AB800-B202-43E6-9DBD-8DEF1081472F}" type="pres">
      <dgm:prSet presAssocID="{23043278-82D5-49D7-A727-6B35042A9C96}" presName="linear" presStyleCnt="0">
        <dgm:presLayoutVars>
          <dgm:animLvl val="lvl"/>
          <dgm:resizeHandles val="exact"/>
        </dgm:presLayoutVars>
      </dgm:prSet>
      <dgm:spPr/>
    </dgm:pt>
    <dgm:pt modelId="{9AD2E5C6-C8B9-4D07-9BD7-ED29DF118454}" type="pres">
      <dgm:prSet presAssocID="{87BDAC74-3FF0-4999-90F6-E3FA22980E8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C0B869C-DFDC-44D5-A6B6-8EDD3A7F6B57}" type="pres">
      <dgm:prSet presAssocID="{A69AC282-F166-45BA-A5AA-ADF3EDCBF0B9}" presName="spacer" presStyleCnt="0"/>
      <dgm:spPr/>
    </dgm:pt>
    <dgm:pt modelId="{F6D8DD8C-1778-4ABC-939D-89585CBE42F0}" type="pres">
      <dgm:prSet presAssocID="{DA479D3E-8E48-4428-BD7B-282AD0F9690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27A8130-5B14-4BC9-826D-EA2A1C116495}" type="pres">
      <dgm:prSet presAssocID="{1A2BA41F-A56C-47AD-8246-1ED591260009}" presName="spacer" presStyleCnt="0"/>
      <dgm:spPr/>
    </dgm:pt>
    <dgm:pt modelId="{71CEF7DA-3188-416C-B1B2-6FCB785438A9}" type="pres">
      <dgm:prSet presAssocID="{EFAAA0CB-5CA4-482E-9F82-AA9A36F021D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888172B-5B7A-4180-B068-4F597F877CDC}" type="presOf" srcId="{87BDAC74-3FF0-4999-90F6-E3FA22980E8E}" destId="{9AD2E5C6-C8B9-4D07-9BD7-ED29DF118454}" srcOrd="0" destOrd="0" presId="urn:microsoft.com/office/officeart/2005/8/layout/vList2"/>
    <dgm:cxn modelId="{CDC4265E-DD18-4A37-8E57-69ADA557119C}" type="presOf" srcId="{EFAAA0CB-5CA4-482E-9F82-AA9A36F021DF}" destId="{71CEF7DA-3188-416C-B1B2-6FCB785438A9}" srcOrd="0" destOrd="0" presId="urn:microsoft.com/office/officeart/2005/8/layout/vList2"/>
    <dgm:cxn modelId="{A94C8C4E-504F-4BFE-9697-CBBFC743DBE9}" srcId="{23043278-82D5-49D7-A727-6B35042A9C96}" destId="{DA479D3E-8E48-4428-BD7B-282AD0F9690C}" srcOrd="1" destOrd="0" parTransId="{76721059-C895-48E5-9EC5-83BC01DFBB46}" sibTransId="{1A2BA41F-A56C-47AD-8246-1ED591260009}"/>
    <dgm:cxn modelId="{E5439575-6FF8-41DF-A952-C225D4FC60D3}" srcId="{23043278-82D5-49D7-A727-6B35042A9C96}" destId="{87BDAC74-3FF0-4999-90F6-E3FA22980E8E}" srcOrd="0" destOrd="0" parTransId="{C8AE6BC2-7989-4CF5-B957-41E696737AAD}" sibTransId="{A69AC282-F166-45BA-A5AA-ADF3EDCBF0B9}"/>
    <dgm:cxn modelId="{9EE78C92-BF4C-451F-B6F2-BA1904B78670}" type="presOf" srcId="{DA479D3E-8E48-4428-BD7B-282AD0F9690C}" destId="{F6D8DD8C-1778-4ABC-939D-89585CBE42F0}" srcOrd="0" destOrd="0" presId="urn:microsoft.com/office/officeart/2005/8/layout/vList2"/>
    <dgm:cxn modelId="{F16FF0A1-9FAF-43AC-86C6-56B98257EA74}" type="presOf" srcId="{23043278-82D5-49D7-A727-6B35042A9C96}" destId="{EF5AB800-B202-43E6-9DBD-8DEF1081472F}" srcOrd="0" destOrd="0" presId="urn:microsoft.com/office/officeart/2005/8/layout/vList2"/>
    <dgm:cxn modelId="{DDAC15A4-A370-4226-9A3A-325AF237B61F}" srcId="{23043278-82D5-49D7-A727-6B35042A9C96}" destId="{EFAAA0CB-5CA4-482E-9F82-AA9A36F021DF}" srcOrd="2" destOrd="0" parTransId="{CE60E360-E094-418B-9AE3-484C14DF5208}" sibTransId="{A0180A17-875C-420A-AA11-AF420D20C46B}"/>
    <dgm:cxn modelId="{F59F28D0-FCA7-454B-B68E-E6339AB34E57}" type="presParOf" srcId="{EF5AB800-B202-43E6-9DBD-8DEF1081472F}" destId="{9AD2E5C6-C8B9-4D07-9BD7-ED29DF118454}" srcOrd="0" destOrd="0" presId="urn:microsoft.com/office/officeart/2005/8/layout/vList2"/>
    <dgm:cxn modelId="{8B679587-7611-42A4-84EA-BF91BA3361C2}" type="presParOf" srcId="{EF5AB800-B202-43E6-9DBD-8DEF1081472F}" destId="{FC0B869C-DFDC-44D5-A6B6-8EDD3A7F6B57}" srcOrd="1" destOrd="0" presId="urn:microsoft.com/office/officeart/2005/8/layout/vList2"/>
    <dgm:cxn modelId="{89E5F29D-A6E8-4967-A8E4-D5D3CD023ACD}" type="presParOf" srcId="{EF5AB800-B202-43E6-9DBD-8DEF1081472F}" destId="{F6D8DD8C-1778-4ABC-939D-89585CBE42F0}" srcOrd="2" destOrd="0" presId="urn:microsoft.com/office/officeart/2005/8/layout/vList2"/>
    <dgm:cxn modelId="{3B035EBC-DF20-4AC5-90F6-56AF06578694}" type="presParOf" srcId="{EF5AB800-B202-43E6-9DBD-8DEF1081472F}" destId="{227A8130-5B14-4BC9-826D-EA2A1C116495}" srcOrd="3" destOrd="0" presId="urn:microsoft.com/office/officeart/2005/8/layout/vList2"/>
    <dgm:cxn modelId="{B34EE689-285B-4725-8D64-DBA9E67A74CC}" type="presParOf" srcId="{EF5AB800-B202-43E6-9DBD-8DEF1081472F}" destId="{71CEF7DA-3188-416C-B1B2-6FCB785438A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05F6C-AD93-48A0-88EB-75018A2567CB}">
      <dsp:nvSpPr>
        <dsp:cNvPr id="0" name=""/>
        <dsp:cNvSpPr/>
      </dsp:nvSpPr>
      <dsp:spPr>
        <a:xfrm>
          <a:off x="0" y="364572"/>
          <a:ext cx="6666833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479044" rIns="517420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Persons in Poverty</a:t>
          </a:r>
        </a:p>
      </dsp:txBody>
      <dsp:txXfrm>
        <a:off x="0" y="364572"/>
        <a:ext cx="6666833" cy="978075"/>
      </dsp:txXfrm>
    </dsp:sp>
    <dsp:sp modelId="{C3CBE3FF-F949-40D5-9948-6E4388515292}">
      <dsp:nvSpPr>
        <dsp:cNvPr id="0" name=""/>
        <dsp:cNvSpPr/>
      </dsp:nvSpPr>
      <dsp:spPr>
        <a:xfrm>
          <a:off x="333341" y="25092"/>
          <a:ext cx="4666783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Dependent Variable: </a:t>
          </a:r>
          <a:endParaRPr lang="en-US" sz="2300" kern="1200"/>
        </a:p>
      </dsp:txBody>
      <dsp:txXfrm>
        <a:off x="366485" y="58236"/>
        <a:ext cx="4600495" cy="612672"/>
      </dsp:txXfrm>
    </dsp:sp>
    <dsp:sp modelId="{0619F891-A0DF-459D-8031-07B57793A26D}">
      <dsp:nvSpPr>
        <dsp:cNvPr id="0" name=""/>
        <dsp:cNvSpPr/>
      </dsp:nvSpPr>
      <dsp:spPr>
        <a:xfrm>
          <a:off x="0" y="1806327"/>
          <a:ext cx="6666833" cy="362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479044" rIns="517420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Census: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Population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Education: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College Graduates age 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High School Graduates 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Less than 5 years of Elementary School 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Public School Dropouts </a:t>
          </a:r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Speaks English not well or not at all</a:t>
          </a:r>
        </a:p>
      </dsp:txBody>
      <dsp:txXfrm>
        <a:off x="0" y="1806327"/>
        <a:ext cx="6666833" cy="3622500"/>
      </dsp:txXfrm>
    </dsp:sp>
    <dsp:sp modelId="{4C74EBB2-7E4A-4E98-8038-546926B559F2}">
      <dsp:nvSpPr>
        <dsp:cNvPr id="0" name=""/>
        <dsp:cNvSpPr/>
      </dsp:nvSpPr>
      <dsp:spPr>
        <a:xfrm>
          <a:off x="333341" y="1466847"/>
          <a:ext cx="4666783" cy="67896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Independent Variables: </a:t>
          </a:r>
          <a:endParaRPr lang="en-US" sz="2300" kern="1200"/>
        </a:p>
      </dsp:txBody>
      <dsp:txXfrm>
        <a:off x="366485" y="1499991"/>
        <a:ext cx="4600495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85DAA-61B7-4F75-B840-AC574C6B28B8}">
      <dsp:nvSpPr>
        <dsp:cNvPr id="0" name=""/>
        <dsp:cNvSpPr/>
      </dsp:nvSpPr>
      <dsp:spPr>
        <a:xfrm>
          <a:off x="0" y="413194"/>
          <a:ext cx="6666833" cy="155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374904" rIns="51742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For every person with &lt; 5 years elementary school, 5 more people are expected to be added to the poverty count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Significant: p &lt; 0.01</a:t>
          </a:r>
        </a:p>
      </dsp:txBody>
      <dsp:txXfrm>
        <a:off x="0" y="413194"/>
        <a:ext cx="6666833" cy="1559250"/>
      </dsp:txXfrm>
    </dsp:sp>
    <dsp:sp modelId="{0FC1EB86-478A-4111-B9C2-7B629E36AE4E}">
      <dsp:nvSpPr>
        <dsp:cNvPr id="0" name=""/>
        <dsp:cNvSpPr/>
      </dsp:nvSpPr>
      <dsp:spPr>
        <a:xfrm>
          <a:off x="333341" y="147514"/>
          <a:ext cx="4666783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Low education increases poverty</a:t>
          </a:r>
        </a:p>
      </dsp:txBody>
      <dsp:txXfrm>
        <a:off x="359280" y="173453"/>
        <a:ext cx="4614905" cy="479482"/>
      </dsp:txXfrm>
    </dsp:sp>
    <dsp:sp modelId="{450CCDD6-5338-4D05-9F09-D20ABE91D0AF}">
      <dsp:nvSpPr>
        <dsp:cNvPr id="0" name=""/>
        <dsp:cNvSpPr/>
      </dsp:nvSpPr>
      <dsp:spPr>
        <a:xfrm>
          <a:off x="0" y="2335324"/>
          <a:ext cx="6666833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374904" rIns="51742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For every 1,000 college graduates, the poverty count should decrease by 237 people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Significant: p &lt; 0.01</a:t>
          </a:r>
        </a:p>
      </dsp:txBody>
      <dsp:txXfrm>
        <a:off x="0" y="2335324"/>
        <a:ext cx="6666833" cy="1304100"/>
      </dsp:txXfrm>
    </dsp:sp>
    <dsp:sp modelId="{71BF480D-12FD-4933-AB8F-256CFFF15134}">
      <dsp:nvSpPr>
        <dsp:cNvPr id="0" name=""/>
        <dsp:cNvSpPr/>
      </dsp:nvSpPr>
      <dsp:spPr>
        <a:xfrm>
          <a:off x="333341" y="2069644"/>
          <a:ext cx="4666783" cy="531360"/>
        </a:xfrm>
        <a:prstGeom prst="roundRect">
          <a:avLst/>
        </a:prstGeom>
        <a:gradFill rotWithShape="0">
          <a:gsLst>
            <a:gs pos="0">
              <a:schemeClr val="accent2">
                <a:hueOff val="3221807"/>
                <a:satOff val="-9246"/>
                <a:lumOff val="-148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221807"/>
                <a:satOff val="-9246"/>
                <a:lumOff val="-148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221807"/>
                <a:satOff val="-9246"/>
                <a:lumOff val="-148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Higher education reduces poverty</a:t>
          </a:r>
        </a:p>
      </dsp:txBody>
      <dsp:txXfrm>
        <a:off x="359280" y="2095583"/>
        <a:ext cx="4614905" cy="479482"/>
      </dsp:txXfrm>
    </dsp:sp>
    <dsp:sp modelId="{3EA45B3F-DFED-48F0-A4C9-BDD9BB302E8E}">
      <dsp:nvSpPr>
        <dsp:cNvPr id="0" name=""/>
        <dsp:cNvSpPr/>
      </dsp:nvSpPr>
      <dsp:spPr>
        <a:xfrm>
          <a:off x="0" y="4002305"/>
          <a:ext cx="6666833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374904" rIns="51742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Dropouts link to a decrease in poverty at a significant level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Likely caused by multicollinearity or lack of overall data </a:t>
          </a:r>
        </a:p>
      </dsp:txBody>
      <dsp:txXfrm>
        <a:off x="0" y="4002305"/>
        <a:ext cx="6666833" cy="1304100"/>
      </dsp:txXfrm>
    </dsp:sp>
    <dsp:sp modelId="{001FF298-EFBF-4444-AC19-E45FA516AFF6}">
      <dsp:nvSpPr>
        <dsp:cNvPr id="0" name=""/>
        <dsp:cNvSpPr/>
      </dsp:nvSpPr>
      <dsp:spPr>
        <a:xfrm>
          <a:off x="333341" y="3736625"/>
          <a:ext cx="4666783" cy="53136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High School Dropouts unexpected results</a:t>
          </a:r>
        </a:p>
      </dsp:txBody>
      <dsp:txXfrm>
        <a:off x="359280" y="3762564"/>
        <a:ext cx="4614905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2E5C6-C8B9-4D07-9BD7-ED29DF118454}">
      <dsp:nvSpPr>
        <dsp:cNvPr id="0" name=""/>
        <dsp:cNvSpPr/>
      </dsp:nvSpPr>
      <dsp:spPr>
        <a:xfrm>
          <a:off x="0" y="12862"/>
          <a:ext cx="6666833" cy="176139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Expanding overall scope:  adding in additional indicators of poverty such as housing cost, employment, and income distribution.</a:t>
          </a:r>
        </a:p>
      </dsp:txBody>
      <dsp:txXfrm>
        <a:off x="85984" y="98846"/>
        <a:ext cx="6494865" cy="1589430"/>
      </dsp:txXfrm>
    </dsp:sp>
    <dsp:sp modelId="{F6D8DD8C-1778-4ABC-939D-89585CBE42F0}">
      <dsp:nvSpPr>
        <dsp:cNvPr id="0" name=""/>
        <dsp:cNvSpPr/>
      </dsp:nvSpPr>
      <dsp:spPr>
        <a:xfrm>
          <a:off x="0" y="1846260"/>
          <a:ext cx="6666833" cy="1761398"/>
        </a:xfrm>
        <a:prstGeom prst="roundRect">
          <a:avLst/>
        </a:prstGeom>
        <a:gradFill rotWithShape="0">
          <a:gsLst>
            <a:gs pos="0">
              <a:schemeClr val="accent5">
                <a:hueOff val="-6076075"/>
                <a:satOff val="-413"/>
                <a:lumOff val="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76075"/>
                <a:satOff val="-413"/>
                <a:lumOff val="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76075"/>
                <a:satOff val="-413"/>
                <a:lumOff val="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Fixed Effects Analysis:  Control for unobserved variables over time like the ones listed above. </a:t>
          </a:r>
        </a:p>
      </dsp:txBody>
      <dsp:txXfrm>
        <a:off x="85984" y="1932244"/>
        <a:ext cx="6494865" cy="1589430"/>
      </dsp:txXfrm>
    </dsp:sp>
    <dsp:sp modelId="{71CEF7DA-3188-416C-B1B2-6FCB785438A9}">
      <dsp:nvSpPr>
        <dsp:cNvPr id="0" name=""/>
        <dsp:cNvSpPr/>
      </dsp:nvSpPr>
      <dsp:spPr>
        <a:xfrm>
          <a:off x="0" y="3679659"/>
          <a:ext cx="6666833" cy="1761398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Data: Having access to cleaner, more robust, and complete data would allow us to have more observations in Stata, leading to a better analysis. </a:t>
          </a:r>
        </a:p>
      </dsp:txBody>
      <dsp:txXfrm>
        <a:off x="85984" y="3765643"/>
        <a:ext cx="6494865" cy="1589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D2F8B-61AA-5269-445C-BD10A3C06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89297D-43DB-33E3-A446-F44AC0751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77105-AC8E-B0FD-A126-C7354EBDA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21DA-718D-4715-83C1-266DDDDDB4D6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D55BD-091F-DB51-3664-1256B1106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E1597-EF0A-E57B-D4B3-670DF41E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6E0-5710-41CB-8C82-C0EFEB0FE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F9F7-DF4E-3BF2-796F-26D060099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61670-6FF0-FF81-BAD9-D2723EBFE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8AA09-3144-E938-D049-CBEE575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21DA-718D-4715-83C1-266DDDDDB4D6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2E2CA-8E21-4DF2-4E83-7F03F554B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6FE13-5F10-1521-0D73-91B4D315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6E0-5710-41CB-8C82-C0EFEB0FE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0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86BFC8-6B8A-88D6-4BD2-2FFF59D18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A2CBC-5DA3-4284-E93D-972C00F04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CCF6C-8F88-14CE-5A75-B527A0633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21DA-718D-4715-83C1-266DDDDDB4D6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101C8-58C5-AC20-4D9D-32A28E5E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E56E7-5F2D-B60B-C841-99A1C3F9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6E0-5710-41CB-8C82-C0EFEB0FE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0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8903-EB01-0482-C7AD-4A7EEE5B2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02956-8121-27F6-FB5B-3005A6522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ACF5B-DF18-05CC-5EFB-204B24000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21DA-718D-4715-83C1-266DDDDDB4D6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D1447-E739-E1C7-2221-FBC72609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C7F97-A0AB-699D-CBB3-6F1497AE1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6E0-5710-41CB-8C82-C0EFEB0FE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4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B57F5-0EE4-543B-4BE7-E431C9260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DB579-1DC2-635B-CC63-5F6991908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A2851-3637-5296-0802-E309EBE4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21DA-718D-4715-83C1-266DDDDDB4D6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CB058-2C9D-AE4C-181A-00D1EFB2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0C549-5A06-1E46-7FB1-191DB38C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6E0-5710-41CB-8C82-C0EFEB0FE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7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1457-630C-CD2C-076E-72ECAF481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C9D26-5281-B7FC-B3D9-BB41A78D9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2BC93-46B1-49E4-E83E-0F2232961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97F37-F46F-676F-E161-0685B022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21DA-718D-4715-83C1-266DDDDDB4D6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CDD15-923A-8A7F-C1BB-5D62C5F58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EB6B9-051D-0F74-C326-A7189DC8B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6E0-5710-41CB-8C82-C0EFEB0FE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5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B32C-566F-9755-E760-98AA1815E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7AC96-3BBE-CFA6-C595-B661498FD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4C5AF-C399-9EBA-B55A-18E63F41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7382CA-6F4B-96FB-49AF-799C51F03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BE5380-621F-C31E-D460-FE1533134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1AEE55-BBAC-EC0B-5FD5-A20E1D838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21DA-718D-4715-83C1-266DDDDDB4D6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4860A9-A4FF-A3AC-6D0D-A5C319BC1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82C9B2-B72D-D09E-1679-618F37DF4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6E0-5710-41CB-8C82-C0EFEB0FE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DD5C9-8073-7BBF-BBC4-F5FFD59F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BB9E65-CCF2-3EA6-03A8-A0B2AFA3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21DA-718D-4715-83C1-266DDDDDB4D6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20031-EB35-51DE-86C4-4C0C2777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FEB22-B53B-D898-CC49-FD941F53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6E0-5710-41CB-8C82-C0EFEB0FE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2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1B1EA8-7E89-57BD-AE8A-16B8AA57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21DA-718D-4715-83C1-266DDDDDB4D6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517FA-92AA-2A69-0371-FD3BA9362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3E5E1-C56E-782F-ECC9-E068268F5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6E0-5710-41CB-8C82-C0EFEB0FE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4EA3-A49F-8F1D-FEDE-E49006777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859C7-6EB7-613D-49C4-43B6B47EF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7BB83-4AAD-A2E1-B56A-E0464ED4E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BD720-9766-1DBE-C1A9-A1D1F151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21DA-718D-4715-83C1-266DDDDDB4D6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8E27B-1648-8F92-48BA-B2FC506D1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D312E-B320-CD84-5BB0-6252F1928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6E0-5710-41CB-8C82-C0EFEB0FE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BF48F-6599-6755-6EA0-11921886A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A4518-4FB6-0E65-03C8-ACE980BAD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7D9C3-8607-9C12-142C-DB5934DAB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1CE4A-9993-2968-5C0F-F47BDF1A7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21DA-718D-4715-83C1-266DDDDDB4D6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2CA24-AEBD-14E1-6BE2-9B4AD58F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7B4CA-A86E-7A30-6BAD-3BDD3D6A3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66E0-5710-41CB-8C82-C0EFEB0FE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6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9A338-3F13-E6B8-6593-3D33CF715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17BC8-17C0-2E2D-4176-EF250A8BF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87987-749A-E08A-4C87-D9BD0E2D3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A321DA-718D-4715-83C1-266DDDDDB4D6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C0E75-2C86-658B-A9A1-7BFC57C09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9C5EC-462A-292D-054A-416926399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A766E0-5710-41CB-8C82-C0EFEB0FE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2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2DCDEB-94A1-47FD-B3E8-4E1F1DE4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Education and Poverty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088E5A-E82F-36CE-6A72-2349A6A3A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Conner Dove and Rob Wheelock</a:t>
            </a:r>
          </a:p>
        </p:txBody>
      </p:sp>
    </p:spTree>
    <p:extLst>
      <p:ext uri="{BB962C8B-B14F-4D97-AF65-F5344CB8AC3E}">
        <p14:creationId xmlns:p14="http://schemas.microsoft.com/office/powerpoint/2010/main" val="386530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9B447FE-DDA9-4B30-828A-59FC56912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6096002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52884" y="609601"/>
            <a:ext cx="6858003" cy="5638801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2217950"/>
            <a:ext cx="6103518" cy="464004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6C3B9CB-4E48-4726-B7B9-9E02F71B1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137312">
            <a:off x="565239" y="1211422"/>
            <a:ext cx="4640488" cy="4640488"/>
          </a:xfrm>
          <a:prstGeom prst="ellipse">
            <a:avLst/>
          </a:prstGeom>
          <a:gradFill>
            <a:gsLst>
              <a:gs pos="53000">
                <a:schemeClr val="accent1">
                  <a:alpha val="0"/>
                </a:schemeClr>
              </a:gs>
              <a:gs pos="100000">
                <a:schemeClr val="accent1">
                  <a:lumMod val="40000"/>
                  <a:lumOff val="60000"/>
                  <a:alpha val="1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0"/>
            <a:ext cx="6103519" cy="6870700"/>
          </a:xfrm>
          <a:prstGeom prst="rect">
            <a:avLst/>
          </a:prstGeom>
          <a:gradFill>
            <a:gsLst>
              <a:gs pos="24000">
                <a:schemeClr val="accent1"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D9A98E-2D81-97FA-FDB3-1BA8324B3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154" y="1431213"/>
            <a:ext cx="4567686" cy="32203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D98E5-E74E-D24B-F06C-D30D63ADA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789" y="2975562"/>
            <a:ext cx="4138655" cy="11122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r">
              <a:buNone/>
            </a:pPr>
            <a:r>
              <a:rPr lang="en-US" sz="2400" dirty="0">
                <a:solidFill>
                  <a:srgbClr val="FFFFFF"/>
                </a:solidFill>
              </a:rPr>
              <a:t>How does one’s education background affect their odds of being impoverished?</a:t>
            </a:r>
          </a:p>
        </p:txBody>
      </p:sp>
      <p:pic>
        <p:nvPicPr>
          <p:cNvPr id="13" name="Picture 12" descr="Sticky notes with question marks">
            <a:extLst>
              <a:ext uri="{FF2B5EF4-FFF2-40B4-BE49-F238E27FC236}">
                <a16:creationId xmlns:a16="http://schemas.microsoft.com/office/drawing/2014/main" id="{CCFC31E2-6046-2836-F1BB-BFA74ECE6B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174" r="19634" b="1"/>
          <a:stretch/>
        </p:blipFill>
        <p:spPr>
          <a:xfrm>
            <a:off x="6553199" y="457200"/>
            <a:ext cx="518160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2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7C0EDF-B63F-35D5-5D47-47E504B9A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7CD62-5F74-71A4-3ACB-24D19D38D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656" y="2701427"/>
            <a:ext cx="4483324" cy="26999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 Log into North Carolina</a:t>
            </a:r>
          </a:p>
          <a:p>
            <a:pPr lvl="1"/>
            <a:r>
              <a:rPr lang="en-US" sz="2000" dirty="0"/>
              <a:t>Employment and Income (LINC) Dataset</a:t>
            </a:r>
          </a:p>
          <a:p>
            <a:pPr lvl="1"/>
            <a:r>
              <a:rPr lang="en-US" sz="2000" dirty="0"/>
              <a:t>Education Dataset</a:t>
            </a:r>
          </a:p>
          <a:p>
            <a:pPr lvl="1"/>
            <a:r>
              <a:rPr lang="en-US" sz="2000" dirty="0"/>
              <a:t>County Census Data</a:t>
            </a:r>
          </a:p>
          <a:p>
            <a:pPr lvl="1"/>
            <a:endParaRPr lang="en-US" sz="2000" dirty="0"/>
          </a:p>
          <a:p>
            <a:pPr marL="457200" lvl="1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621378-45D5-BD67-B657-70DA71B08BF0}"/>
              </a:ext>
            </a:extLst>
          </p:cNvPr>
          <p:cNvSpPr txBox="1"/>
          <p:nvPr/>
        </p:nvSpPr>
        <p:spPr>
          <a:xfrm>
            <a:off x="6256020" y="2701427"/>
            <a:ext cx="4554501" cy="26999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Data Format: 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Area (County, City, Townsend)| Year(1970-2023) | Variable | Counted Value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Poverty (Yes/No)(we are looking at Yes)(Count of Impoverished)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County Census Data(Population Count)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Education(Variable | Counted Value)</a:t>
            </a:r>
          </a:p>
        </p:txBody>
      </p:sp>
    </p:spTree>
    <p:extLst>
      <p:ext uri="{BB962C8B-B14F-4D97-AF65-F5344CB8AC3E}">
        <p14:creationId xmlns:p14="http://schemas.microsoft.com/office/powerpoint/2010/main" val="92222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59629-7377-EEC0-AB6F-FF8AD2CD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Dependent and Independent Variables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42E32441-D8C5-B974-EE55-39F9B4E7AC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62691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71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4143FD-BE25-6391-9B77-1B00A2060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Estimation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FD351-317F-460D-CC3F-A18D7F842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Pooled OLS Regression </a:t>
            </a:r>
          </a:p>
          <a:p>
            <a:pPr lvl="1"/>
            <a:r>
              <a:rPr lang="en-US" dirty="0"/>
              <a:t>Quantifies how changes in education factors are associated with changes in poverty across counties and years.</a:t>
            </a:r>
          </a:p>
          <a:p>
            <a:pPr lvl="1"/>
            <a:r>
              <a:rPr lang="en-US" dirty="0"/>
              <a:t>Our model specifically controls for educational factors and population.</a:t>
            </a:r>
          </a:p>
          <a:p>
            <a:pPr lvl="1"/>
            <a:r>
              <a:rPr lang="en-US" dirty="0"/>
              <a:t>Using robust standard errors, we can correct for potential heteroskedasticity.</a:t>
            </a:r>
          </a:p>
        </p:txBody>
      </p:sp>
    </p:spTree>
    <p:extLst>
      <p:ext uri="{BB962C8B-B14F-4D97-AF65-F5344CB8AC3E}">
        <p14:creationId xmlns:p14="http://schemas.microsoft.com/office/powerpoint/2010/main" val="368245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4759B-8852-6DBA-35E7-D950B2DD7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Stata Output – Pooled OLS Regression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A6EE508-2A0A-8A7B-9A5B-435B5DA3B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1216114"/>
            <a:ext cx="7547588" cy="462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7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B998E-87E7-30A7-429B-73A439EF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Conclusions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A9A3A8-8A41-A4A0-FD05-AD4D23D3C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29395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118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D84EC-1B44-1CD4-257C-41D05270C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Opportunity to improve analysis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8B9E8E-AC74-03F5-1146-76B75A01CC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54560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545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4B446-5B79-41A1-DFB5-157CDB64C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Questions?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7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334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Education and Poverty</vt:lpstr>
      <vt:lpstr>Question</vt:lpstr>
      <vt:lpstr>Data Source</vt:lpstr>
      <vt:lpstr>Dependent and Independent Variables</vt:lpstr>
      <vt:lpstr>Estimation Strategy</vt:lpstr>
      <vt:lpstr>Stata Output – Pooled OLS Regression</vt:lpstr>
      <vt:lpstr>Conclusions</vt:lpstr>
      <vt:lpstr>Opportunity to improve analysis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Conner Dove</dc:creator>
  <cp:lastModifiedBy>Conner Dove</cp:lastModifiedBy>
  <cp:revision>12</cp:revision>
  <dcterms:created xsi:type="dcterms:W3CDTF">2025-04-16T16:39:54Z</dcterms:created>
  <dcterms:modified xsi:type="dcterms:W3CDTF">2025-05-05T01:01:48Z</dcterms:modified>
</cp:coreProperties>
</file>