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aven Pro" panose="020B0604020202020204" charset="0"/>
      <p:regular r:id="rId14"/>
      <p:bold r:id="rId15"/>
    </p:embeddedFont>
    <p:embeddedFont>
      <p:font typeface="Nunito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DFE640-AC6F-4F00-8306-7CF479A3F2BB}">
  <a:tblStyle styleId="{08DFE640-AC6F-4F00-8306-7CF479A3F2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2d5959ee5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2d5959ee5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361c9e25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361c9e25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2d5959ee5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2d5959ee5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2d5959ee5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2d5959ee5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2d5959ee5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2d5959ee5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2d5959ee5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2d5959ee5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2d5959ee5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2d5959ee5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3f9f40d41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3f9f40d41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361c9e2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361c9e2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2d5959ee5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2d5959ee5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779650" y="1176650"/>
            <a:ext cx="7180200" cy="20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of Living in Rural Counties on Poverty and Unemployment in North Carolina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257750"/>
            <a:ext cx="4255500" cy="10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Econometrics, May 5th 2025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Emily Charlip and Ethan Lee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Improvements</a:t>
            </a:r>
            <a:endParaRPr/>
          </a:p>
        </p:txBody>
      </p:sp>
      <p:sp>
        <p:nvSpPr>
          <p:cNvPr id="348" name="Google Shape;348;p22"/>
          <p:cNvSpPr txBox="1">
            <a:spLocks noGrp="1"/>
          </p:cNvSpPr>
          <p:nvPr>
            <p:ph type="body" idx="1"/>
          </p:nvPr>
        </p:nvSpPr>
        <p:spPr>
          <a:xfrm>
            <a:off x="1266850" y="1521787"/>
            <a:ext cx="7030500" cy="28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Compare counties across the country</a:t>
            </a:r>
            <a:endParaRPr sz="1900" dirty="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Control for additional variables not included in this dataset</a:t>
            </a:r>
            <a:endParaRPr sz="1900" dirty="0"/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Impacts of Inflation</a:t>
            </a:r>
            <a:endParaRPr sz="1700" dirty="0"/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COVID-19 Effects</a:t>
            </a:r>
            <a:endParaRPr sz="1700" dirty="0"/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Education Levels</a:t>
            </a:r>
            <a:endParaRPr sz="1700" dirty="0"/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Gender, Race, Age data</a:t>
            </a:r>
            <a:endParaRPr sz="1700" dirty="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More granular data</a:t>
            </a:r>
            <a:endParaRPr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3"/>
          <p:cNvSpPr txBox="1">
            <a:spLocks noGrp="1"/>
          </p:cNvSpPr>
          <p:nvPr>
            <p:ph type="title"/>
          </p:nvPr>
        </p:nvSpPr>
        <p:spPr>
          <a:xfrm>
            <a:off x="1336275" y="137477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/>
              <a:t>Thank you!</a:t>
            </a:r>
            <a:endParaRPr sz="6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845600" y="1597875"/>
            <a:ext cx="7617000" cy="435600"/>
          </a:xfrm>
          <a:prstGeom prst="rect">
            <a:avLst/>
          </a:prstGeom>
          <a:solidFill>
            <a:srgbClr val="9FC5E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b="1"/>
              <a:t>Does living in a rural county significantly affect unemployment and poverty rates?</a:t>
            </a:r>
            <a:endParaRPr sz="1500" b="1"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225" y="2302237"/>
            <a:ext cx="3918675" cy="2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75" y="2276763"/>
            <a:ext cx="3987624" cy="234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4"/>
          <p:cNvSpPr txBox="1">
            <a:spLocks noGrp="1"/>
          </p:cNvSpPr>
          <p:nvPr>
            <p:ph type="body" idx="1"/>
          </p:nvPr>
        </p:nvSpPr>
        <p:spPr>
          <a:xfrm>
            <a:off x="897350" y="4560137"/>
            <a:ext cx="3493200" cy="3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Current NC Unemployment Rate: 3.7%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910" dirty="0"/>
          </a:p>
        </p:txBody>
      </p:sp>
      <p:sp>
        <p:nvSpPr>
          <p:cNvPr id="288" name="Google Shape;288;p14"/>
          <p:cNvSpPr txBox="1">
            <a:spLocks noGrp="1"/>
          </p:cNvSpPr>
          <p:nvPr>
            <p:ph type="body" idx="1"/>
          </p:nvPr>
        </p:nvSpPr>
        <p:spPr>
          <a:xfrm>
            <a:off x="5201125" y="4560137"/>
            <a:ext cx="2793900" cy="3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Current NC Poverty Rate: 12.8%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91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Variables</a:t>
            </a:r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body" idx="1"/>
          </p:nvPr>
        </p:nvSpPr>
        <p:spPr>
          <a:xfrm>
            <a:off x="1141500" y="154780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/>
              <a:t>Dependent:</a:t>
            </a:r>
            <a:endParaRPr sz="1600" u="sng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Poverty Rate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Unemployment Rate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sp>
        <p:nvSpPr>
          <p:cNvPr id="295" name="Google Shape;295;p15"/>
          <p:cNvSpPr txBox="1">
            <a:spLocks noGrp="1"/>
          </p:cNvSpPr>
          <p:nvPr>
            <p:ph type="body" idx="2"/>
          </p:nvPr>
        </p:nvSpPr>
        <p:spPr>
          <a:xfrm>
            <a:off x="4645000" y="154780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/>
              <a:t>Independent:</a:t>
            </a:r>
            <a:endParaRPr sz="1600" u="sng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Rural vs. Urban Counties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Personal Income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Unemployment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Labor Force</a:t>
            </a:r>
            <a:endParaRPr sz="1600"/>
          </a:p>
        </p:txBody>
      </p:sp>
      <p:sp>
        <p:nvSpPr>
          <p:cNvPr id="296" name="Google Shape;296;p15"/>
          <p:cNvSpPr txBox="1"/>
          <p:nvPr/>
        </p:nvSpPr>
        <p:spPr>
          <a:xfrm>
            <a:off x="1537125" y="3916650"/>
            <a:ext cx="5218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i = Alamance County, Alexander County, …. NC Counties             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Nunito"/>
                <a:ea typeface="Nunito"/>
                <a:cs typeface="Nunito"/>
                <a:sym typeface="Nunito"/>
              </a:rPr>
              <a:t>t = 1969, 1970, … 2024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body" idx="1"/>
          </p:nvPr>
        </p:nvSpPr>
        <p:spPr>
          <a:xfrm>
            <a:off x="1303800" y="1115250"/>
            <a:ext cx="7136400" cy="29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 Carolina Employment and Income Data - NC Office of State Budget and Management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303" name="Google Shape;303;p16"/>
          <p:cNvGraphicFramePr/>
          <p:nvPr/>
        </p:nvGraphicFramePr>
        <p:xfrm>
          <a:off x="525475" y="1667375"/>
          <a:ext cx="8261950" cy="3058446"/>
        </p:xfrm>
        <a:graphic>
          <a:graphicData uri="http://schemas.openxmlformats.org/drawingml/2006/table">
            <a:tbl>
              <a:tblPr>
                <a:noFill/>
                <a:tableStyleId>{08DFE640-AC6F-4F00-8306-7CF479A3F2BB}</a:tableStyleId>
              </a:tblPr>
              <a:tblGrid>
                <a:gridCol w="129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Variable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Description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Observations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Mean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Std. Dev.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Min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Max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areaname</a:t>
                      </a:r>
                      <a:endParaRPr sz="1000" b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Area name (string)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year</a:t>
                      </a:r>
                      <a:endParaRPr sz="1000" b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Calendar year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5,600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1996.5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16.16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1969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2024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percentpoverty</a:t>
                      </a:r>
                      <a:endParaRPr sz="1000" b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Percent of population below poverty line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1,300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17.44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5.93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5.02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46.0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persincome</a:t>
                      </a:r>
                      <a:endParaRPr sz="1000" b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Personal income ($)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4,800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1,690,982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4,101,509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7,568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57,100,000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unemplrtebyloc</a:t>
                      </a:r>
                      <a:endParaRPr sz="1000" b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County unemployment rate (%)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5,199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6.46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2.83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1.1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29.1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laborforce</a:t>
                      </a:r>
                      <a:endParaRPr sz="1000" b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Labor force by place of residence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5,499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38,075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61640.29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1,283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679,533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rural</a:t>
                      </a:r>
                      <a:endParaRPr sz="1000" b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Counties considered rural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5,600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0.76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0.41428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Estimation Strategy</a:t>
            </a:r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600" b="1">
                <a:solidFill>
                  <a:srgbClr val="000000"/>
                </a:solidFill>
              </a:rPr>
              <a:t>Models Used:</a:t>
            </a:r>
            <a:endParaRPr sz="1600" b="1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rgbClr val="000000"/>
                </a:solidFill>
              </a:rPr>
              <a:t>Fixed Effects (FE) and Random Effects (RE) panel regressions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600" b="1">
                <a:solidFill>
                  <a:srgbClr val="000000"/>
                </a:solidFill>
              </a:rPr>
              <a:t>Model Rationale:</a:t>
            </a:r>
            <a:endParaRPr sz="1600" b="1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rgbClr val="000000"/>
                </a:solidFill>
              </a:rPr>
              <a:t>FE: Controls for unobserved, time-invariant county characteristics</a:t>
            </a:r>
            <a:br>
              <a:rPr lang="en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rgbClr val="000000"/>
                </a:solidFill>
              </a:rPr>
              <a:t>RE: Captures both within- and between-county variation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121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 &amp; Weaknesses of Approach</a:t>
            </a:r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body" idx="1"/>
          </p:nvPr>
        </p:nvSpPr>
        <p:spPr>
          <a:xfrm>
            <a:off x="1303800" y="1438484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 b="1" dirty="0">
                <a:solidFill>
                  <a:srgbClr val="000000"/>
                </a:solidFill>
              </a:rPr>
              <a:t>Strengths:</a:t>
            </a:r>
            <a:endParaRPr sz="5200" b="1"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"/>
              <a:buChar char="●"/>
            </a:pPr>
            <a:r>
              <a:rPr lang="en" sz="5200" dirty="0">
                <a:solidFill>
                  <a:srgbClr val="000000"/>
                </a:solidFill>
              </a:rPr>
              <a:t>Strong within-county explanatory power (FE R² &gt; 0.65)</a:t>
            </a:r>
            <a:br>
              <a:rPr lang="en" sz="5200" dirty="0">
                <a:solidFill>
                  <a:srgbClr val="000000"/>
                </a:solidFill>
              </a:rPr>
            </a:br>
            <a:endParaRPr sz="5200"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"/>
              <a:buChar char="●"/>
            </a:pPr>
            <a:r>
              <a:rPr lang="en" sz="5200" dirty="0">
                <a:solidFill>
                  <a:srgbClr val="000000"/>
                </a:solidFill>
              </a:rPr>
              <a:t>Inclusion of year dummies captures macroeconomic trends</a:t>
            </a:r>
            <a:br>
              <a:rPr lang="en" sz="5200" dirty="0">
                <a:solidFill>
                  <a:srgbClr val="000000"/>
                </a:solidFill>
              </a:rPr>
            </a:br>
            <a:endParaRPr sz="5200"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"/>
              <a:buChar char="●"/>
            </a:pPr>
            <a:r>
              <a:rPr lang="en" sz="5200" dirty="0">
                <a:solidFill>
                  <a:srgbClr val="000000"/>
                </a:solidFill>
              </a:rPr>
              <a:t>RE model enables comparison across counties, allowing for broader generalizations</a:t>
            </a:r>
            <a:endParaRPr sz="5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 b="1" dirty="0">
                <a:solidFill>
                  <a:srgbClr val="000000"/>
                </a:solidFill>
              </a:rPr>
              <a:t>Weaknesses:</a:t>
            </a:r>
            <a:endParaRPr sz="5200" b="1"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"/>
              <a:buChar char="●"/>
            </a:pPr>
            <a:r>
              <a:rPr lang="en" sz="5200" dirty="0">
                <a:solidFill>
                  <a:srgbClr val="000000"/>
                </a:solidFill>
              </a:rPr>
              <a:t>Collinearity issues (e.g., rural/urban variable dropped in FE due to limited variation)</a:t>
            </a:r>
            <a:br>
              <a:rPr lang="en" sz="5200" dirty="0">
                <a:solidFill>
                  <a:srgbClr val="000000"/>
                </a:solidFill>
              </a:rPr>
            </a:br>
            <a:endParaRPr sz="5200"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"/>
              <a:buChar char="●"/>
            </a:pPr>
            <a:r>
              <a:rPr lang="en" sz="5200" dirty="0">
                <a:solidFill>
                  <a:srgbClr val="000000"/>
                </a:solidFill>
              </a:rPr>
              <a:t>Some statistically significant results had economically negligible effects (e.g., income effects on poverty/unemployment)</a:t>
            </a:r>
            <a:br>
              <a:rPr lang="en" sz="5200" dirty="0">
                <a:solidFill>
                  <a:srgbClr val="000000"/>
                </a:solidFill>
              </a:rPr>
            </a:br>
            <a:endParaRPr sz="5200"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"/>
              <a:buChar char="●"/>
            </a:pPr>
            <a:r>
              <a:rPr lang="en" sz="5200" dirty="0">
                <a:solidFill>
                  <a:srgbClr val="000000"/>
                </a:solidFill>
              </a:rPr>
              <a:t>Potential omitted variable bias if relevant predictors were excluded (e.g., education, industry composition)</a:t>
            </a:r>
            <a:endParaRPr sz="52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Poverty</a:t>
            </a:r>
            <a:endParaRPr/>
          </a:p>
        </p:txBody>
      </p:sp>
      <p:pic>
        <p:nvPicPr>
          <p:cNvPr id="321" name="Google Shape;3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575" y="1672775"/>
            <a:ext cx="3609324" cy="32518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2" name="Google Shape;3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3400" y="1672775"/>
            <a:ext cx="3609331" cy="32408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3" name="Google Shape;323;p19"/>
          <p:cNvSpPr txBox="1">
            <a:spLocks noGrp="1"/>
          </p:cNvSpPr>
          <p:nvPr>
            <p:ph type="body" idx="1"/>
          </p:nvPr>
        </p:nvSpPr>
        <p:spPr>
          <a:xfrm>
            <a:off x="1858075" y="1139551"/>
            <a:ext cx="1224300" cy="3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000000"/>
                </a:solidFill>
              </a:rPr>
              <a:t>Fixed Effects:</a:t>
            </a:r>
            <a:endParaRPr u="sng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910" u="sng" dirty="0"/>
          </a:p>
        </p:txBody>
      </p:sp>
      <p:sp>
        <p:nvSpPr>
          <p:cNvPr id="324" name="Google Shape;324;p19"/>
          <p:cNvSpPr txBox="1">
            <a:spLocks noGrp="1"/>
          </p:cNvSpPr>
          <p:nvPr>
            <p:ph type="body" idx="1"/>
          </p:nvPr>
        </p:nvSpPr>
        <p:spPr>
          <a:xfrm>
            <a:off x="5869963" y="1109976"/>
            <a:ext cx="1456200" cy="3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Random Effects:</a:t>
            </a:r>
            <a:endParaRPr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910" u="sn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"/>
          <p:cNvSpPr txBox="1">
            <a:spLocks noGrp="1"/>
          </p:cNvSpPr>
          <p:nvPr>
            <p:ph type="title"/>
          </p:nvPr>
        </p:nvSpPr>
        <p:spPr>
          <a:xfrm>
            <a:off x="1296425" y="636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Unemployment</a:t>
            </a:r>
            <a:endParaRPr/>
          </a:p>
        </p:txBody>
      </p:sp>
      <p:grpSp>
        <p:nvGrpSpPr>
          <p:cNvPr id="330" name="Google Shape;330;p20"/>
          <p:cNvGrpSpPr/>
          <p:nvPr/>
        </p:nvGrpSpPr>
        <p:grpSpPr>
          <a:xfrm>
            <a:off x="1238775" y="966900"/>
            <a:ext cx="3468425" cy="4101075"/>
            <a:chOff x="1238775" y="782150"/>
            <a:chExt cx="3468425" cy="4101075"/>
          </a:xfrm>
        </p:grpSpPr>
        <p:pic>
          <p:nvPicPr>
            <p:cNvPr id="331" name="Google Shape;331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38775" y="782150"/>
              <a:ext cx="3468425" cy="3240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20"/>
            <p:cNvPicPr preferRelativeResize="0"/>
            <p:nvPr/>
          </p:nvPicPr>
          <p:blipFill rotWithShape="1">
            <a:blip r:embed="rId4">
              <a:alphaModFix/>
            </a:blip>
            <a:srcRect t="62694"/>
            <a:stretch/>
          </p:blipFill>
          <p:spPr>
            <a:xfrm>
              <a:off x="1496325" y="4117925"/>
              <a:ext cx="3210875" cy="765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3" name="Google Shape;3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3900" y="934550"/>
            <a:ext cx="3664924" cy="33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2826" y="4290975"/>
            <a:ext cx="3314276" cy="79963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 txBox="1">
            <a:spLocks noGrp="1"/>
          </p:cNvSpPr>
          <p:nvPr>
            <p:ph type="body" idx="1"/>
          </p:nvPr>
        </p:nvSpPr>
        <p:spPr>
          <a:xfrm>
            <a:off x="2065000" y="433676"/>
            <a:ext cx="1224300" cy="3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rgbClr val="000000"/>
                </a:solidFill>
              </a:rPr>
              <a:t>Fixed Effects:</a:t>
            </a:r>
            <a:endParaRPr u="sng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910" dirty="0"/>
          </a:p>
        </p:txBody>
      </p:sp>
      <p:sp>
        <p:nvSpPr>
          <p:cNvPr id="336" name="Google Shape;336;p20"/>
          <p:cNvSpPr txBox="1">
            <a:spLocks noGrp="1"/>
          </p:cNvSpPr>
          <p:nvPr>
            <p:ph type="body" idx="1"/>
          </p:nvPr>
        </p:nvSpPr>
        <p:spPr>
          <a:xfrm>
            <a:off x="6106463" y="401326"/>
            <a:ext cx="1456200" cy="3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Random Effects:</a:t>
            </a:r>
            <a:endParaRPr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91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342" name="Google Shape;342;p21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rgbClr val="000000"/>
                </a:solidFill>
              </a:rPr>
              <a:t>Unemployment rate</a:t>
            </a:r>
            <a:r>
              <a:rPr lang="en" sz="5200">
                <a:solidFill>
                  <a:srgbClr val="000000"/>
                </a:solidFill>
              </a:rPr>
              <a:t> is a strong and consistent predictor of poverty across models</a:t>
            </a:r>
            <a:br>
              <a:rPr lang="en" sz="5200">
                <a:solidFill>
                  <a:srgbClr val="000000"/>
                </a:solidFill>
              </a:rPr>
            </a:br>
            <a:endParaRPr sz="5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rgbClr val="000000"/>
                </a:solidFill>
              </a:rPr>
              <a:t>Personal income</a:t>
            </a:r>
            <a:r>
              <a:rPr lang="en" sz="5200">
                <a:solidFill>
                  <a:srgbClr val="000000"/>
                </a:solidFill>
              </a:rPr>
              <a:t> has a significant but very small effect on both poverty and unemployment</a:t>
            </a:r>
            <a:br>
              <a:rPr lang="en" sz="5200">
                <a:solidFill>
                  <a:srgbClr val="000000"/>
                </a:solidFill>
              </a:rPr>
            </a:br>
            <a:endParaRPr sz="5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rgbClr val="000000"/>
                </a:solidFill>
              </a:rPr>
              <a:t>Rural counties</a:t>
            </a:r>
            <a:r>
              <a:rPr lang="en" sz="5200">
                <a:solidFill>
                  <a:srgbClr val="000000"/>
                </a:solidFill>
              </a:rPr>
              <a:t> show higher poverty in RE model, suggesting geographic disparities</a:t>
            </a:r>
            <a:br>
              <a:rPr lang="en" sz="5200">
                <a:solidFill>
                  <a:srgbClr val="000000"/>
                </a:solidFill>
              </a:rPr>
            </a:br>
            <a:endParaRPr sz="5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rgbClr val="000000"/>
                </a:solidFill>
              </a:rPr>
              <a:t>Yearly trends</a:t>
            </a:r>
            <a:r>
              <a:rPr lang="en" sz="5200">
                <a:solidFill>
                  <a:srgbClr val="000000"/>
                </a:solidFill>
              </a:rPr>
              <a:t> demonstrate meaningful reductions in poverty and unemployment over time</a:t>
            </a:r>
            <a:br>
              <a:rPr lang="en" sz="5200">
                <a:solidFill>
                  <a:srgbClr val="000000"/>
                </a:solidFill>
              </a:rPr>
            </a:br>
            <a:endParaRPr sz="5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rgbClr val="000000"/>
                </a:solidFill>
              </a:rPr>
              <a:t>Policy Recommendation:</a:t>
            </a:r>
            <a:endParaRPr sz="5200" b="1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"/>
              <a:buChar char="●"/>
            </a:pPr>
            <a:r>
              <a:rPr lang="en" sz="5200">
                <a:solidFill>
                  <a:srgbClr val="000000"/>
                </a:solidFill>
              </a:rPr>
              <a:t>Target unemployment reduction initiatives, especially in rural areas</a:t>
            </a:r>
            <a:br>
              <a:rPr lang="en" sz="5200">
                <a:solidFill>
                  <a:srgbClr val="000000"/>
                </a:solidFill>
              </a:rPr>
            </a:br>
            <a:endParaRPr sz="52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unito"/>
              <a:buChar char="●"/>
            </a:pPr>
            <a:r>
              <a:rPr lang="en" sz="5200">
                <a:solidFill>
                  <a:srgbClr val="000000"/>
                </a:solidFill>
              </a:rPr>
              <a:t>Use employment trends to inform future income and poverty alleviation programs</a:t>
            </a:r>
            <a:endParaRPr sz="5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On-screen Show (16:9)</PresentationFormat>
  <Paragraphs>115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Maven Pro</vt:lpstr>
      <vt:lpstr>Nunito</vt:lpstr>
      <vt:lpstr>Arial</vt:lpstr>
      <vt:lpstr>Momentum</vt:lpstr>
      <vt:lpstr>Effect of Living in Rural Counties on Poverty and Unemployment in North Carolina</vt:lpstr>
      <vt:lpstr>Question</vt:lpstr>
      <vt:lpstr>Variables</vt:lpstr>
      <vt:lpstr>Data</vt:lpstr>
      <vt:lpstr>Estimation Strategy</vt:lpstr>
      <vt:lpstr>Strengths &amp; Weaknesses of Approach</vt:lpstr>
      <vt:lpstr>Results - Poverty</vt:lpstr>
      <vt:lpstr>Results - Unemployment</vt:lpstr>
      <vt:lpstr>Conclusions</vt:lpstr>
      <vt:lpstr>Potential Improvements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Emily Charlip</cp:lastModifiedBy>
  <cp:revision>1</cp:revision>
  <dcterms:modified xsi:type="dcterms:W3CDTF">2025-05-05T13:47:18Z</dcterms:modified>
</cp:coreProperties>
</file>