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regular.fntdata"/><Relationship Id="rId14" Type="http://schemas.openxmlformats.org/officeDocument/2006/relationships/slide" Target="slides/slide9.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Raleway-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520bbe97c7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520bbe97c7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520bbe97c7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520bbe97c7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520bbe97c7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520bbe97c7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520bbe97c7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520bbe97c7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3520bbe97c7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3520bbe97c7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54aeeee12e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54aeeee12e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Variance Inflation Factor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520bbe97c7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520bbe97c7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1200"/>
              </a:spcBef>
              <a:spcAft>
                <a:spcPts val="0"/>
              </a:spcAft>
              <a:buClr>
                <a:schemeClr val="dk1"/>
              </a:buClr>
              <a:buSzPts val="1100"/>
              <a:buChar char="●"/>
            </a:pPr>
            <a:r>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520bbe97c7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520bbe97c7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400"/>
              </a:spcBef>
              <a:spcAft>
                <a:spcPts val="0"/>
              </a:spcAft>
              <a:buClr>
                <a:schemeClr val="dk1"/>
              </a:buClr>
              <a:buSzPts val="1100"/>
              <a:buFont typeface="Arial"/>
              <a:buNone/>
            </a:pPr>
            <a:r>
              <a:t/>
            </a:r>
            <a:endParaRPr>
              <a:solidFill>
                <a:schemeClr val="dk1"/>
              </a:solidFill>
            </a:endParaRPr>
          </a:p>
          <a:p>
            <a:pPr indent="0" lvl="0" marL="0" rtl="0" algn="l">
              <a:spcBef>
                <a:spcPts val="4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Impact of Household Size on Personal Income </a:t>
            </a:r>
            <a:endParaRPr/>
          </a:p>
        </p:txBody>
      </p:sp>
      <p:sp>
        <p:nvSpPr>
          <p:cNvPr id="87" name="Google Shape;87;p13"/>
          <p:cNvSpPr txBox="1"/>
          <p:nvPr>
            <p:ph idx="1" type="subTitle"/>
          </p:nvPr>
        </p:nvSpPr>
        <p:spPr>
          <a:xfrm>
            <a:off x="729625" y="3172900"/>
            <a:ext cx="7688100" cy="1850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Morgan Chapman and Danny Welsh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Date: May 5, 2025</a:t>
            </a:r>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Question</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700"/>
              <a:t>How does the number of individuals living in a home affect personal income?</a:t>
            </a:r>
            <a:endParaRPr sz="1700"/>
          </a:p>
          <a:p>
            <a:pPr indent="0" lvl="0" marL="0" rtl="0" algn="l">
              <a:spcBef>
                <a:spcPts val="1200"/>
              </a:spcBef>
              <a:spcAft>
                <a:spcPts val="0"/>
              </a:spcAft>
              <a:buNone/>
            </a:pPr>
            <a:r>
              <a:t/>
            </a:r>
            <a:endParaRPr sz="1700"/>
          </a:p>
          <a:p>
            <a:pPr indent="0" lvl="0" marL="0" rtl="0" algn="l">
              <a:spcBef>
                <a:spcPts val="1200"/>
              </a:spcBef>
              <a:spcAft>
                <a:spcPts val="1200"/>
              </a:spcAft>
              <a:buNone/>
            </a:pPr>
            <a:r>
              <a:rPr lang="en" sz="1700"/>
              <a:t>This is relevant because it sheds light on how household size influences income distribution. Larger households often have lower per capita income as income is shared among more people, which is important for understanding economic inequality and living standards.</a:t>
            </a:r>
            <a:endParaRPr sz="1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dependent and independent variables?</a:t>
            </a:r>
            <a:endParaRPr/>
          </a:p>
        </p:txBody>
      </p:sp>
      <p:sp>
        <p:nvSpPr>
          <p:cNvPr id="99" name="Google Shape;99;p15"/>
          <p:cNvSpPr txBox="1"/>
          <p:nvPr>
            <p:ph idx="1" type="body"/>
          </p:nvPr>
        </p:nvSpPr>
        <p:spPr>
          <a:xfrm>
            <a:off x="729450" y="1853850"/>
            <a:ext cx="8143800" cy="2869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t>Dependent Variable: Personal Income</a:t>
            </a:r>
            <a:endParaRPr sz="1400"/>
          </a:p>
          <a:p>
            <a:pPr indent="-317500" lvl="0" marL="457200" rtl="0" algn="l">
              <a:spcBef>
                <a:spcPts val="0"/>
              </a:spcBef>
              <a:spcAft>
                <a:spcPts val="0"/>
              </a:spcAft>
              <a:buSzPts val="1400"/>
              <a:buChar char="-"/>
            </a:pPr>
            <a:r>
              <a:rPr lang="en" sz="1400"/>
              <a:t>Indicates the economic status and standard of living of individuals.</a:t>
            </a:r>
            <a:endParaRPr sz="1400"/>
          </a:p>
          <a:p>
            <a:pPr indent="-317500" lvl="0" marL="457200" rtl="0" algn="l">
              <a:spcBef>
                <a:spcPts val="0"/>
              </a:spcBef>
              <a:spcAft>
                <a:spcPts val="0"/>
              </a:spcAft>
              <a:buSzPts val="1400"/>
              <a:buChar char="-"/>
            </a:pPr>
            <a:r>
              <a:rPr lang="en" sz="1400"/>
              <a:t>Often used to assess the wealth distribution and economic well-being of a population.</a:t>
            </a:r>
            <a:endParaRPr sz="1400"/>
          </a:p>
          <a:p>
            <a:pPr indent="-317500" lvl="0" marL="457200" rtl="0" algn="l">
              <a:spcBef>
                <a:spcPts val="0"/>
              </a:spcBef>
              <a:spcAft>
                <a:spcPts val="0"/>
              </a:spcAft>
              <a:buSzPts val="1400"/>
              <a:buChar char="-"/>
            </a:pPr>
            <a:r>
              <a:rPr lang="en" sz="1400"/>
              <a:t>Can be affected by factors such as employment rate, industry type, education, and overall economic conditions.</a:t>
            </a:r>
            <a:endParaRPr sz="1400"/>
          </a:p>
          <a:p>
            <a:pPr indent="-317500" lvl="0" marL="457200" rtl="0" algn="l">
              <a:spcBef>
                <a:spcPts val="0"/>
              </a:spcBef>
              <a:spcAft>
                <a:spcPts val="0"/>
              </a:spcAft>
              <a:buSzPts val="1400"/>
              <a:buChar char="-"/>
            </a:pPr>
            <a:r>
              <a:rPr lang="en" sz="1400"/>
              <a:t>Helps compare income disparities and economic opportunities between regions or countries.</a:t>
            </a:r>
            <a:endParaRPr sz="1400"/>
          </a:p>
          <a:p>
            <a:pPr indent="0" lvl="0" marL="0" rtl="0" algn="l">
              <a:spcBef>
                <a:spcPts val="0"/>
              </a:spcBef>
              <a:spcAft>
                <a:spcPts val="0"/>
              </a:spcAft>
              <a:buNone/>
            </a:pPr>
            <a:r>
              <a:rPr lang="en" sz="1400"/>
              <a:t>Independent Variable: The number of individuals living in a home</a:t>
            </a:r>
            <a:endParaRPr sz="1400"/>
          </a:p>
          <a:p>
            <a:pPr indent="-317500" lvl="0" marL="457200" rtl="0" algn="l">
              <a:spcBef>
                <a:spcPts val="0"/>
              </a:spcBef>
              <a:spcAft>
                <a:spcPts val="0"/>
              </a:spcAft>
              <a:buSzPts val="1400"/>
              <a:buChar char="-"/>
            </a:pPr>
            <a:r>
              <a:rPr lang="en" sz="1400"/>
              <a:t>Affects the division of personal income, as more people in a household may mean income is shared or spread across more individuals.</a:t>
            </a:r>
            <a:endParaRPr sz="1400"/>
          </a:p>
          <a:p>
            <a:pPr indent="-317500" lvl="0" marL="457200" rtl="0" algn="l">
              <a:spcBef>
                <a:spcPts val="0"/>
              </a:spcBef>
              <a:spcAft>
                <a:spcPts val="0"/>
              </a:spcAft>
              <a:buSzPts val="1400"/>
              <a:buChar char="-"/>
            </a:pPr>
            <a:r>
              <a:rPr lang="en" sz="1400"/>
              <a:t>Often used to study trends in living arrangements and household economics, such as whether larger or smaller households have a higher or lower income.</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Estimation Strategy</a:t>
            </a:r>
            <a:endParaRPr/>
          </a:p>
        </p:txBody>
      </p:sp>
      <p:sp>
        <p:nvSpPr>
          <p:cNvPr id="105" name="Google Shape;105;p16"/>
          <p:cNvSpPr txBox="1"/>
          <p:nvPr>
            <p:ph idx="1" type="body"/>
          </p:nvPr>
        </p:nvSpPr>
        <p:spPr>
          <a:xfrm>
            <a:off x="727650" y="1853850"/>
            <a:ext cx="7688700" cy="255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Ordinary Least Squares Regression strategy with robust standard errors: </a:t>
            </a:r>
            <a:endParaRPr/>
          </a:p>
          <a:p>
            <a:pPr indent="-311150" lvl="0" marL="457200" rtl="0" algn="l">
              <a:spcBef>
                <a:spcPts val="1200"/>
              </a:spcBef>
              <a:spcAft>
                <a:spcPts val="0"/>
              </a:spcAft>
              <a:buSzPts val="1300"/>
              <a:buChar char="-"/>
            </a:pPr>
            <a:r>
              <a:rPr lang="en"/>
              <a:t>to account for likely heteroskedasticity in income data</a:t>
            </a:r>
            <a:endParaRPr/>
          </a:p>
          <a:p>
            <a:pPr indent="-311150" lvl="0" marL="457200" rtl="0" algn="l">
              <a:spcBef>
                <a:spcPts val="0"/>
              </a:spcBef>
              <a:spcAft>
                <a:spcPts val="0"/>
              </a:spcAft>
              <a:buSzPts val="1300"/>
              <a:buChar char="-"/>
            </a:pPr>
            <a:r>
              <a:rPr lang="en"/>
              <a:t>To ensure  that the  statistical inferences about the effect of household size on personal income are valid and reliable, without needing a more complex model.</a:t>
            </a:r>
            <a:endParaRPr/>
          </a:p>
          <a:p>
            <a:pPr indent="0" lvl="0" marL="0" rtl="0" algn="l">
              <a:spcBef>
                <a:spcPts val="1200"/>
              </a:spcBef>
              <a:spcAft>
                <a:spcPts val="0"/>
              </a:spcAft>
              <a:buNone/>
            </a:pPr>
            <a:r>
              <a:rPr lang="en"/>
              <a:t>Strengths: </a:t>
            </a:r>
            <a:endParaRPr/>
          </a:p>
          <a:p>
            <a:pPr indent="-311150" lvl="0" marL="457200" rtl="0" algn="l">
              <a:spcBef>
                <a:spcPts val="1200"/>
              </a:spcBef>
              <a:spcAft>
                <a:spcPts val="0"/>
              </a:spcAft>
              <a:buSzPts val="1300"/>
              <a:buChar char="-"/>
            </a:pPr>
            <a:r>
              <a:rPr lang="en"/>
              <a:t>Linear and easy to understand, robust standard errors corrects heteroskedasticity, unbiased coefficients</a:t>
            </a:r>
            <a:endParaRPr/>
          </a:p>
          <a:p>
            <a:pPr indent="0" lvl="0" marL="0" rtl="0" algn="l">
              <a:spcBef>
                <a:spcPts val="1200"/>
              </a:spcBef>
              <a:spcAft>
                <a:spcPts val="0"/>
              </a:spcAft>
              <a:buNone/>
            </a:pPr>
            <a:r>
              <a:rPr lang="en"/>
              <a:t>Drawbacks: </a:t>
            </a:r>
            <a:endParaRPr/>
          </a:p>
          <a:p>
            <a:pPr indent="-311150" lvl="0" marL="457200" rtl="0" algn="l">
              <a:spcBef>
                <a:spcPts val="1200"/>
              </a:spcBef>
              <a:spcAft>
                <a:spcPts val="0"/>
              </a:spcAft>
              <a:buSzPts val="1300"/>
              <a:buChar char="-"/>
            </a:pPr>
            <a:r>
              <a:rPr lang="en"/>
              <a:t>Small sample limitations, other methods (like Weighted Least Squares, etc.) may produce more efficient estimates.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Control Variables</a:t>
            </a:r>
            <a:endParaRPr/>
          </a:p>
        </p:txBody>
      </p:sp>
      <p:sp>
        <p:nvSpPr>
          <p:cNvPr id="111" name="Google Shape;111;p17"/>
          <p:cNvSpPr txBox="1"/>
          <p:nvPr>
            <p:ph idx="1" type="body"/>
          </p:nvPr>
        </p:nvSpPr>
        <p:spPr>
          <a:xfrm>
            <a:off x="729450" y="2018825"/>
            <a:ext cx="7688700" cy="2614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Age</a:t>
            </a:r>
            <a:endParaRPr/>
          </a:p>
          <a:p>
            <a:pPr indent="-311150" lvl="1" marL="914400" rtl="0" algn="l">
              <a:spcBef>
                <a:spcPts val="0"/>
              </a:spcBef>
              <a:spcAft>
                <a:spcPts val="0"/>
              </a:spcAft>
              <a:buSzPts val="1300"/>
              <a:buChar char="○"/>
            </a:pPr>
            <a:r>
              <a:rPr lang="en" sz="1300"/>
              <a:t>Controlling for age helps prevent age-related income effects from being incorrectly attributed to household size.</a:t>
            </a:r>
            <a:endParaRPr sz="1300"/>
          </a:p>
          <a:p>
            <a:pPr indent="-311150" lvl="0" marL="457200" rtl="0" algn="l">
              <a:spcBef>
                <a:spcPts val="0"/>
              </a:spcBef>
              <a:spcAft>
                <a:spcPts val="0"/>
              </a:spcAft>
              <a:buSzPts val="1300"/>
              <a:buChar char="-"/>
            </a:pPr>
            <a:r>
              <a:rPr lang="en"/>
              <a:t>Year</a:t>
            </a:r>
            <a:endParaRPr/>
          </a:p>
          <a:p>
            <a:pPr indent="-311150" lvl="1" marL="914400" rtl="0" algn="l">
              <a:spcBef>
                <a:spcPts val="0"/>
              </a:spcBef>
              <a:spcAft>
                <a:spcPts val="0"/>
              </a:spcAft>
              <a:buSzPts val="1300"/>
              <a:buChar char="○"/>
            </a:pPr>
            <a:r>
              <a:rPr lang="en" sz="1300"/>
              <a:t>Including the year adjusts for macro-level economic shifts, ensuring you’re not confusing time effects with household size effects.</a:t>
            </a:r>
            <a:endParaRPr sz="1300"/>
          </a:p>
          <a:p>
            <a:pPr indent="-311150" lvl="0" marL="457200" rtl="0" algn="l">
              <a:spcBef>
                <a:spcPts val="0"/>
              </a:spcBef>
              <a:spcAft>
                <a:spcPts val="0"/>
              </a:spcAft>
              <a:buSzPts val="1300"/>
              <a:buChar char="-"/>
            </a:pPr>
            <a:r>
              <a:rPr lang="en"/>
              <a:t>Gender</a:t>
            </a:r>
            <a:endParaRPr/>
          </a:p>
          <a:p>
            <a:pPr indent="-311150" lvl="1" marL="914400" rtl="0" algn="l">
              <a:spcBef>
                <a:spcPts val="0"/>
              </a:spcBef>
              <a:spcAft>
                <a:spcPts val="0"/>
              </a:spcAft>
              <a:buSzPts val="1300"/>
              <a:buChar char="○"/>
            </a:pPr>
            <a:r>
              <a:rPr lang="en" sz="1300"/>
              <a:t>Controlling for gender prevents systematic income differences between men and women from biasing the results.</a:t>
            </a:r>
            <a:endParaRPr sz="1300"/>
          </a:p>
          <a:p>
            <a:pPr indent="-311150" lvl="0" marL="457200" rtl="0" algn="l">
              <a:spcBef>
                <a:spcPts val="0"/>
              </a:spcBef>
              <a:spcAft>
                <a:spcPts val="0"/>
              </a:spcAft>
              <a:buSzPts val="1300"/>
              <a:buChar char="-"/>
            </a:pPr>
            <a:r>
              <a:rPr lang="en"/>
              <a:t>Employment status</a:t>
            </a:r>
            <a:endParaRPr/>
          </a:p>
          <a:p>
            <a:pPr indent="-311150" lvl="1" marL="914400" rtl="0" algn="l">
              <a:spcBef>
                <a:spcPts val="0"/>
              </a:spcBef>
              <a:spcAft>
                <a:spcPts val="0"/>
              </a:spcAft>
              <a:buSzPts val="1300"/>
              <a:buChar char="○"/>
            </a:pPr>
            <a:r>
              <a:rPr lang="en" sz="1300"/>
              <a:t>By including employment status, you account for a direct driver of income, making the analysis of household size more accurate.</a:t>
            </a:r>
            <a:endParaRPr sz="13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id="116" name="Google Shape;116;p18"/>
          <p:cNvPicPr preferRelativeResize="0"/>
          <p:nvPr/>
        </p:nvPicPr>
        <p:blipFill>
          <a:blip r:embed="rId3">
            <a:alphaModFix/>
          </a:blip>
          <a:stretch>
            <a:fillRect/>
          </a:stretch>
        </p:blipFill>
        <p:spPr>
          <a:xfrm>
            <a:off x="3435825" y="333375"/>
            <a:ext cx="5708174" cy="4810125"/>
          </a:xfrm>
          <a:prstGeom prst="rect">
            <a:avLst/>
          </a:prstGeom>
          <a:noFill/>
          <a:ln>
            <a:noFill/>
          </a:ln>
        </p:spPr>
      </p:pic>
      <p:sp>
        <p:nvSpPr>
          <p:cNvPr id="117" name="Google Shape;117;p18"/>
          <p:cNvSpPr txBox="1"/>
          <p:nvPr/>
        </p:nvSpPr>
        <p:spPr>
          <a:xfrm>
            <a:off x="652975" y="1853850"/>
            <a:ext cx="2747400" cy="2706000"/>
          </a:xfrm>
          <a:prstGeom prst="rect">
            <a:avLst/>
          </a:prstGeom>
          <a:noFill/>
          <a:ln>
            <a:noFill/>
          </a:ln>
        </p:spPr>
        <p:txBody>
          <a:bodyPr anchorCtr="0" anchor="t" bIns="91425" lIns="91425" spcFirstLastPara="1" rIns="91425" wrap="square" tIns="91425">
            <a:spAutoFit/>
          </a:bodyPr>
          <a:lstStyle/>
          <a:p>
            <a:pPr indent="-304800" lvl="0" marL="457200" rtl="0" algn="l">
              <a:lnSpc>
                <a:spcPct val="115000"/>
              </a:lnSpc>
              <a:spcBef>
                <a:spcPts val="1200"/>
              </a:spcBef>
              <a:spcAft>
                <a:spcPts val="0"/>
              </a:spcAft>
              <a:buSzPts val="1200"/>
              <a:buChar char="●"/>
            </a:pPr>
            <a:r>
              <a:rPr b="1" lang="en" sz="1200"/>
              <a:t>Observations</a:t>
            </a:r>
            <a:r>
              <a:rPr lang="en" sz="1200"/>
              <a:t>: ~10.1 million</a:t>
            </a:r>
            <a:br>
              <a:rPr lang="en" sz="1200"/>
            </a:br>
            <a:endParaRPr sz="1200"/>
          </a:p>
          <a:p>
            <a:pPr indent="-304800" lvl="0" marL="457200" rtl="0" algn="l">
              <a:lnSpc>
                <a:spcPct val="115000"/>
              </a:lnSpc>
              <a:spcBef>
                <a:spcPts val="0"/>
              </a:spcBef>
              <a:spcAft>
                <a:spcPts val="0"/>
              </a:spcAft>
              <a:buSzPts val="1200"/>
              <a:buChar char="●"/>
            </a:pPr>
            <a:r>
              <a:rPr b="1" lang="en" sz="1200"/>
              <a:t>R-squared</a:t>
            </a:r>
            <a:r>
              <a:rPr lang="en" sz="1200"/>
              <a:t>: </a:t>
            </a:r>
            <a:r>
              <a:rPr b="1" lang="en" sz="1200"/>
              <a:t>0.2936</a:t>
            </a:r>
            <a:r>
              <a:rPr lang="en" sz="1200"/>
              <a:t>  means ~29.4% of variation in log income is explained.</a:t>
            </a:r>
            <a:br>
              <a:rPr lang="en" sz="1200"/>
            </a:br>
            <a:endParaRPr sz="1200"/>
          </a:p>
          <a:p>
            <a:pPr indent="-304800" lvl="0" marL="457200" rtl="0" algn="l">
              <a:lnSpc>
                <a:spcPct val="115000"/>
              </a:lnSpc>
              <a:spcBef>
                <a:spcPts val="0"/>
              </a:spcBef>
              <a:spcAft>
                <a:spcPts val="0"/>
              </a:spcAft>
              <a:buSzPts val="1200"/>
              <a:buChar char="●"/>
            </a:pPr>
            <a:r>
              <a:rPr b="1" lang="en" sz="1200"/>
              <a:t>Robust SEs used</a:t>
            </a:r>
            <a:r>
              <a:rPr lang="en" sz="1200"/>
              <a:t>: Yes, appropriate given heteroskedasticity.</a:t>
            </a:r>
            <a:br>
              <a:rPr lang="en" sz="1200"/>
            </a:br>
            <a:endParaRPr sz="1200"/>
          </a:p>
          <a:p>
            <a:pPr indent="-304800" lvl="0" marL="457200" rtl="0" algn="l">
              <a:lnSpc>
                <a:spcPct val="115000"/>
              </a:lnSpc>
              <a:spcBef>
                <a:spcPts val="0"/>
              </a:spcBef>
              <a:spcAft>
                <a:spcPts val="0"/>
              </a:spcAft>
              <a:buSzPts val="1200"/>
              <a:buChar char="●"/>
            </a:pPr>
            <a:r>
              <a:rPr b="1" lang="en" sz="1200"/>
              <a:t>F-statistic</a:t>
            </a:r>
            <a:r>
              <a:rPr lang="en" sz="1200"/>
              <a:t>: Highly significant, so model is jointly significant.</a:t>
            </a:r>
            <a:endParaRPr sz="1500"/>
          </a:p>
        </p:txBody>
      </p:sp>
      <p:sp>
        <p:nvSpPr>
          <p:cNvPr id="118" name="Google Shape;118;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Stata - Regression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9"/>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Stata - Multicollinearity Test</a:t>
            </a:r>
            <a:endParaRPr/>
          </a:p>
        </p:txBody>
      </p:sp>
      <p:sp>
        <p:nvSpPr>
          <p:cNvPr id="124" name="Google Shape;124;p19"/>
          <p:cNvSpPr txBox="1"/>
          <p:nvPr>
            <p:ph idx="1" type="body"/>
          </p:nvPr>
        </p:nvSpPr>
        <p:spPr>
          <a:xfrm>
            <a:off x="729450" y="2078875"/>
            <a:ext cx="3842700" cy="2261100"/>
          </a:xfrm>
          <a:prstGeom prst="rect">
            <a:avLst/>
          </a:prstGeom>
        </p:spPr>
        <p:txBody>
          <a:bodyPr anchorCtr="0" anchor="t" bIns="91425" lIns="91425" spcFirstLastPara="1" rIns="91425" wrap="square" tIns="91425">
            <a:noAutofit/>
          </a:bodyPr>
          <a:lstStyle/>
          <a:p>
            <a:pPr indent="-312737" lvl="0" marL="457200" rtl="0" algn="l">
              <a:lnSpc>
                <a:spcPct val="95000"/>
              </a:lnSpc>
              <a:spcBef>
                <a:spcPts val="0"/>
              </a:spcBef>
              <a:spcAft>
                <a:spcPts val="0"/>
              </a:spcAft>
              <a:buSzPts val="1325"/>
              <a:buChar char="●"/>
            </a:pPr>
            <a:r>
              <a:rPr lang="en" sz="1325"/>
              <a:t>All VIF values are well below 10 (max = 2.99)</a:t>
            </a:r>
            <a:endParaRPr sz="1325"/>
          </a:p>
          <a:p>
            <a:pPr indent="-312737" lvl="0" marL="457200" rtl="0" algn="l">
              <a:lnSpc>
                <a:spcPct val="95000"/>
              </a:lnSpc>
              <a:spcBef>
                <a:spcPts val="0"/>
              </a:spcBef>
              <a:spcAft>
                <a:spcPts val="0"/>
              </a:spcAft>
              <a:buSzPts val="1325"/>
              <a:buChar char="●"/>
            </a:pPr>
            <a:r>
              <a:rPr lang="en" sz="1325"/>
              <a:t>Mean VIF = 1.94, indicating low overall multicollinearity</a:t>
            </a:r>
            <a:endParaRPr sz="1325"/>
          </a:p>
          <a:p>
            <a:pPr indent="-312737" lvl="0" marL="457200" rtl="0" algn="l">
              <a:lnSpc>
                <a:spcPct val="95000"/>
              </a:lnSpc>
              <a:spcBef>
                <a:spcPts val="0"/>
              </a:spcBef>
              <a:spcAft>
                <a:spcPts val="0"/>
              </a:spcAft>
              <a:buSzPts val="1325"/>
              <a:buChar char="●"/>
            </a:pPr>
            <a:r>
              <a:rPr lang="en" sz="1325"/>
              <a:t>Highest VIF observed for year 2023 (2.99), still within safe range</a:t>
            </a:r>
            <a:endParaRPr sz="1325"/>
          </a:p>
          <a:p>
            <a:pPr indent="-312737" lvl="0" marL="457200" rtl="0" algn="l">
              <a:lnSpc>
                <a:spcPct val="95000"/>
              </a:lnSpc>
              <a:spcBef>
                <a:spcPts val="0"/>
              </a:spcBef>
              <a:spcAft>
                <a:spcPts val="0"/>
              </a:spcAft>
              <a:buSzPts val="1325"/>
              <a:buChar char="●"/>
            </a:pPr>
            <a:r>
              <a:rPr lang="en" sz="1325"/>
              <a:t>Model does not have significant multicollinearity</a:t>
            </a:r>
            <a:endParaRPr sz="1325"/>
          </a:p>
          <a:p>
            <a:pPr indent="0" lvl="0" marL="0" rtl="0" algn="l">
              <a:lnSpc>
                <a:spcPct val="95000"/>
              </a:lnSpc>
              <a:spcBef>
                <a:spcPts val="1200"/>
              </a:spcBef>
              <a:spcAft>
                <a:spcPts val="1200"/>
              </a:spcAft>
              <a:buSzPts val="275"/>
              <a:buNone/>
            </a:pPr>
            <a:r>
              <a:t/>
            </a:r>
            <a:endParaRPr sz="925"/>
          </a:p>
        </p:txBody>
      </p:sp>
      <p:pic>
        <p:nvPicPr>
          <p:cNvPr id="125" name="Google Shape;125;p19"/>
          <p:cNvPicPr preferRelativeResize="0"/>
          <p:nvPr/>
        </p:nvPicPr>
        <p:blipFill>
          <a:blip r:embed="rId3">
            <a:alphaModFix/>
          </a:blip>
          <a:stretch>
            <a:fillRect/>
          </a:stretch>
        </p:blipFill>
        <p:spPr>
          <a:xfrm>
            <a:off x="5670681" y="1253050"/>
            <a:ext cx="2747469" cy="3086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Conclusions</a:t>
            </a:r>
            <a:endParaRPr/>
          </a:p>
        </p:txBody>
      </p:sp>
      <p:sp>
        <p:nvSpPr>
          <p:cNvPr id="131" name="Google Shape;131;p20"/>
          <p:cNvSpPr txBox="1"/>
          <p:nvPr>
            <p:ph idx="1" type="body"/>
          </p:nvPr>
        </p:nvSpPr>
        <p:spPr>
          <a:xfrm>
            <a:off x="729450" y="2078875"/>
            <a:ext cx="7688700" cy="2834400"/>
          </a:xfrm>
          <a:prstGeom prst="rect">
            <a:avLst/>
          </a:prstGeom>
        </p:spPr>
        <p:txBody>
          <a:bodyPr anchorCtr="0" anchor="t" bIns="91425" lIns="91425" spcFirstLastPara="1" rIns="91425" wrap="square" tIns="91425">
            <a:normAutofit/>
          </a:bodyPr>
          <a:lstStyle/>
          <a:p>
            <a:pPr indent="-324970" lvl="0" marL="457200" rtl="0" algn="l">
              <a:lnSpc>
                <a:spcPct val="150000"/>
              </a:lnSpc>
              <a:spcBef>
                <a:spcPts val="1200"/>
              </a:spcBef>
              <a:spcAft>
                <a:spcPts val="0"/>
              </a:spcAft>
              <a:buSzPts val="1518"/>
              <a:buChar char="-"/>
            </a:pPr>
            <a:r>
              <a:rPr lang="en" sz="1517"/>
              <a:t>Each additional household member reduces income by ~1.67%</a:t>
            </a:r>
            <a:endParaRPr sz="1517"/>
          </a:p>
          <a:p>
            <a:pPr indent="-324970" lvl="0" marL="457200" rtl="0" algn="l">
              <a:lnSpc>
                <a:spcPct val="150000"/>
              </a:lnSpc>
              <a:spcBef>
                <a:spcPts val="0"/>
              </a:spcBef>
              <a:spcAft>
                <a:spcPts val="0"/>
              </a:spcAft>
              <a:buSzPts val="1518"/>
              <a:buChar char="-"/>
            </a:pPr>
            <a:r>
              <a:rPr lang="en" sz="1517"/>
              <a:t>A one-year increase in age is associated with a 2.78% increase in income</a:t>
            </a:r>
            <a:endParaRPr sz="1517"/>
          </a:p>
          <a:p>
            <a:pPr indent="-324970" lvl="0" marL="457200" rtl="0" algn="l">
              <a:lnSpc>
                <a:spcPct val="150000"/>
              </a:lnSpc>
              <a:spcBef>
                <a:spcPts val="0"/>
              </a:spcBef>
              <a:spcAft>
                <a:spcPts val="0"/>
              </a:spcAft>
              <a:buSzPts val="1518"/>
              <a:buChar char="-"/>
            </a:pPr>
            <a:r>
              <a:rPr lang="en" sz="1517"/>
              <a:t>Strong positive effect of age and being employed</a:t>
            </a:r>
            <a:endParaRPr sz="1517"/>
          </a:p>
          <a:p>
            <a:pPr indent="-324970" lvl="0" marL="457200" rtl="0" algn="l">
              <a:lnSpc>
                <a:spcPct val="150000"/>
              </a:lnSpc>
              <a:spcBef>
                <a:spcPts val="0"/>
              </a:spcBef>
              <a:spcAft>
                <a:spcPts val="0"/>
              </a:spcAft>
              <a:buSzPts val="1518"/>
              <a:buChar char="-"/>
            </a:pPr>
            <a:r>
              <a:rPr lang="en" sz="1517"/>
              <a:t>Clear gender wage gap and year-to-year income growth</a:t>
            </a:r>
            <a:endParaRPr sz="1517"/>
          </a:p>
          <a:p>
            <a:pPr indent="-324970" lvl="0" marL="457200" rtl="0" algn="l">
              <a:lnSpc>
                <a:spcPct val="150000"/>
              </a:lnSpc>
              <a:spcBef>
                <a:spcPts val="0"/>
              </a:spcBef>
              <a:spcAft>
                <a:spcPts val="0"/>
              </a:spcAft>
              <a:buSzPts val="1518"/>
              <a:buChar char="-"/>
            </a:pPr>
            <a:r>
              <a:rPr lang="en" sz="1517"/>
              <a:t>Model explains 29.4% of the variation in income</a:t>
            </a:r>
            <a:endParaRPr sz="1517"/>
          </a:p>
          <a:p>
            <a:pPr indent="-324970" lvl="0" marL="457200" rtl="0" algn="l">
              <a:lnSpc>
                <a:spcPct val="150000"/>
              </a:lnSpc>
              <a:spcBef>
                <a:spcPts val="0"/>
              </a:spcBef>
              <a:spcAft>
                <a:spcPts val="0"/>
              </a:spcAft>
              <a:buSzPts val="1518"/>
              <a:buChar char="-"/>
            </a:pPr>
            <a:r>
              <a:rPr lang="en" sz="1517"/>
              <a:t>Robust errors used due to heteroskedasticity</a:t>
            </a:r>
            <a:endParaRPr sz="1517"/>
          </a:p>
          <a:p>
            <a:pPr indent="0" lvl="0" marL="0" rtl="0" algn="l">
              <a:spcBef>
                <a:spcPts val="1200"/>
              </a:spcBef>
              <a:spcAft>
                <a:spcPts val="1200"/>
              </a:spcAft>
              <a:buNone/>
            </a:pPr>
            <a:r>
              <a:t/>
            </a:r>
            <a:endParaRPr>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ways you can further improve the analysis?</a:t>
            </a:r>
            <a:endParaRPr/>
          </a:p>
        </p:txBody>
      </p:sp>
      <p:sp>
        <p:nvSpPr>
          <p:cNvPr id="137" name="Google Shape;137;p21"/>
          <p:cNvSpPr txBox="1"/>
          <p:nvPr>
            <p:ph idx="1" type="body"/>
          </p:nvPr>
        </p:nvSpPr>
        <p:spPr>
          <a:xfrm>
            <a:off x="729450" y="2078875"/>
            <a:ext cx="7688700" cy="2261100"/>
          </a:xfrm>
          <a:prstGeom prst="rect">
            <a:avLst/>
          </a:prstGeom>
        </p:spPr>
        <p:txBody>
          <a:bodyPr anchorCtr="0" anchor="t" bIns="91425" lIns="91425" spcFirstLastPara="1" rIns="91425" wrap="square" tIns="91425">
            <a:normAutofit fontScale="85000" lnSpcReduction="20000"/>
          </a:bodyPr>
          <a:lstStyle/>
          <a:p>
            <a:pPr indent="-314960" lvl="0" marL="457200" rtl="0" algn="l">
              <a:lnSpc>
                <a:spcPct val="200000"/>
              </a:lnSpc>
              <a:spcBef>
                <a:spcPts val="0"/>
              </a:spcBef>
              <a:spcAft>
                <a:spcPts val="0"/>
              </a:spcAft>
              <a:buSzPct val="100000"/>
              <a:buChar char="-"/>
            </a:pPr>
            <a:r>
              <a:rPr lang="en" sz="1600"/>
              <a:t>Use Log Transformation of Income</a:t>
            </a:r>
            <a:endParaRPr sz="1600"/>
          </a:p>
          <a:p>
            <a:pPr indent="-314960" lvl="0" marL="457200" rtl="0" algn="l">
              <a:lnSpc>
                <a:spcPct val="200000"/>
              </a:lnSpc>
              <a:spcBef>
                <a:spcPts val="0"/>
              </a:spcBef>
              <a:spcAft>
                <a:spcPts val="0"/>
              </a:spcAft>
              <a:buSzPct val="100000"/>
              <a:buChar char="-"/>
            </a:pPr>
            <a:r>
              <a:rPr lang="en" sz="1600"/>
              <a:t>Explore Non-Linear Effects</a:t>
            </a:r>
            <a:endParaRPr sz="1600"/>
          </a:p>
          <a:p>
            <a:pPr indent="-314960" lvl="0" marL="457200" rtl="0" algn="l">
              <a:lnSpc>
                <a:spcPct val="200000"/>
              </a:lnSpc>
              <a:spcBef>
                <a:spcPts val="0"/>
              </a:spcBef>
              <a:spcAft>
                <a:spcPts val="0"/>
              </a:spcAft>
              <a:buSzPct val="100000"/>
              <a:buChar char="-"/>
            </a:pPr>
            <a:r>
              <a:rPr lang="en" sz="1600"/>
              <a:t>Try Alternative Estimators</a:t>
            </a:r>
            <a:endParaRPr sz="1600"/>
          </a:p>
          <a:p>
            <a:pPr indent="-314960" lvl="0" marL="457200" rtl="0" algn="l">
              <a:lnSpc>
                <a:spcPct val="200000"/>
              </a:lnSpc>
              <a:spcBef>
                <a:spcPts val="0"/>
              </a:spcBef>
              <a:spcAft>
                <a:spcPts val="0"/>
              </a:spcAft>
              <a:buSzPct val="100000"/>
              <a:buChar char="-"/>
            </a:pPr>
            <a:r>
              <a:rPr lang="en" sz="1600"/>
              <a:t>Use Panel Data: track the same individual households over time</a:t>
            </a:r>
            <a:endParaRPr sz="1600"/>
          </a:p>
          <a:p>
            <a:pPr indent="-314960" lvl="0" marL="457200" rtl="0" algn="l">
              <a:lnSpc>
                <a:spcPct val="200000"/>
              </a:lnSpc>
              <a:spcBef>
                <a:spcPts val="0"/>
              </a:spcBef>
              <a:spcAft>
                <a:spcPts val="0"/>
              </a:spcAft>
              <a:buSzPct val="100000"/>
              <a:buChar char="-"/>
            </a:pPr>
            <a:r>
              <a:rPr lang="en" sz="1600"/>
              <a:t>More control variables such as industry, education, etc…</a:t>
            </a:r>
            <a:endParaRPr sz="1600"/>
          </a:p>
          <a:p>
            <a:pPr indent="-314960" lvl="0" marL="457200" rtl="0" algn="l">
              <a:lnSpc>
                <a:spcPct val="200000"/>
              </a:lnSpc>
              <a:spcBef>
                <a:spcPts val="0"/>
              </a:spcBef>
              <a:spcAft>
                <a:spcPts val="0"/>
              </a:spcAft>
              <a:buSzPct val="100000"/>
              <a:buChar char="-"/>
            </a:pPr>
            <a:r>
              <a:rPr lang="en" sz="1600"/>
              <a:t>Use IV to see if household size might be endogenous</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