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b69de07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4b69de07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b69de075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b69de075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b69de075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b69de07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2cbe69bb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2cbe69bb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b69de075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b69de075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b69de075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b69de07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b69de075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b69de075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4010fa9dd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4010fa9dd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government corruption affect income inequality across countries?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3120900"/>
            <a:ext cx="8520600" cy="13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Nathaniel Jones </a:t>
            </a:r>
            <a:r>
              <a:rPr lang="en"/>
              <a:t>&amp;</a:t>
            </a:r>
            <a:r>
              <a:rPr lang="en" sz="2400"/>
              <a:t> Dylan Bristow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ECO-5720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Introduction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40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orruption may limit the effectiveness legal policies, reduce access to education and healthcare, widening the distribution of wealth.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the Quality of Government data, we used these variables: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cname</a:t>
            </a:r>
            <a:r>
              <a:rPr lang="en"/>
              <a:t> - Country Name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ccodealp</a:t>
            </a:r>
            <a:r>
              <a:rPr lang="en"/>
              <a:t> - letter Country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ti_cpi - Corruption Perceptions Index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wdi_expedu</a:t>
            </a:r>
            <a:r>
              <a:rPr lang="en"/>
              <a:t> - Government expenditure on education, total (% of GDP)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wdi_gdpcap</a:t>
            </a:r>
            <a:r>
              <a:rPr lang="en"/>
              <a:t> - GDP per capita (constant 2015 US dollar)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wdi_gini</a:t>
            </a:r>
            <a:r>
              <a:rPr lang="en"/>
              <a:t> - Gini index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4041900" cy="41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DV: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Gini Index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measures income inequality (higher values indicate more inequality)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IV: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Corruption Perceptions Index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higher values represent less corruption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Control: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GDP per capita 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controls for a country's level of economic development.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Government expenditure on education (% of GDP) 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controls for social policy efforts that may reduce inequality.</a:t>
            </a:r>
            <a:endParaRPr/>
          </a:p>
        </p:txBody>
      </p:sp>
      <p:pic>
        <p:nvPicPr>
          <p:cNvPr descr="Anti bribery and Anti Corruption concepts. (Provided by Getty Images)"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125"/>
            <a:ext cx="4527601" cy="301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 Strategy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Gini</a:t>
            </a:r>
            <a:r>
              <a:rPr baseline="-25000" lang="en"/>
              <a:t>i</a:t>
            </a:r>
            <a:r>
              <a:rPr lang="en"/>
              <a:t>=β</a:t>
            </a:r>
            <a:r>
              <a:rPr baseline="-25000" lang="en"/>
              <a:t>0</a:t>
            </a:r>
            <a:r>
              <a:rPr lang="en"/>
              <a:t>​+β</a:t>
            </a:r>
            <a:r>
              <a:rPr baseline="-25000" lang="en"/>
              <a:t>1</a:t>
            </a:r>
            <a:r>
              <a:rPr lang="en"/>
              <a:t>​⋅Corruption</a:t>
            </a:r>
            <a:r>
              <a:rPr baseline="-25000" lang="en"/>
              <a:t>i</a:t>
            </a:r>
            <a:r>
              <a:rPr lang="en"/>
              <a:t>+β</a:t>
            </a:r>
            <a:r>
              <a:rPr baseline="-25000" lang="en"/>
              <a:t>2</a:t>
            </a:r>
            <a:r>
              <a:rPr lang="en"/>
              <a:t>⋅GDP per Capita</a:t>
            </a:r>
            <a:r>
              <a:rPr baseline="-25000" lang="en"/>
              <a:t>i</a:t>
            </a:r>
            <a:r>
              <a:rPr lang="en"/>
              <a:t>+β</a:t>
            </a:r>
            <a:r>
              <a:rPr baseline="-25000" lang="en"/>
              <a:t>3</a:t>
            </a:r>
            <a:r>
              <a:rPr lang="en"/>
              <a:t>⋅Education Spending</a:t>
            </a:r>
            <a:r>
              <a:rPr baseline="-25000" lang="en"/>
              <a:t>i</a:t>
            </a:r>
            <a:r>
              <a:rPr lang="en"/>
              <a:t>​+ϵ</a:t>
            </a:r>
            <a:r>
              <a:rPr baseline="-25000" lang="en"/>
              <a:t>i</a:t>
            </a:r>
            <a:endParaRPr baseline="-250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cross-sectional ordinary least squares (OLS) regression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identifying correlations between variables across countries in a </a:t>
            </a:r>
            <a:r>
              <a:rPr b="1" lang="en"/>
              <a:t>single time period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Will include key control variables such as GDP per capita and education spending, helping to reduce omitted variable bias and isolate the partial effect of corruption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Assumes that any remaining unobserved factors influencing inequality are not correlated with the included independent variables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pic>
        <p:nvPicPr>
          <p:cNvPr id="85" name="Google Shape;85;p17" title="Screen Shot 2025-05-01 at 10.18.05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150" y="786075"/>
            <a:ext cx="4452424" cy="357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title="Screen Shot 2025-05-01 at 10.14.38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93062"/>
            <a:ext cx="4512701" cy="15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pic>
        <p:nvPicPr>
          <p:cNvPr id="92" name="Google Shape;92;p18" title="Screen Shot 2025-05-01 at 10.13.1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25" y="999900"/>
            <a:ext cx="8387349" cy="391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Less corruption is significantly associated with lower income inequality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1-point improvement in the Corruption Perceptions Index corresponds to a 0.14-point reduction in the Gini coefficient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Improving government integrity may contribute to more equitable income distribution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GDP and education spending effects are inconclusive in this cross-sectional setup</a:t>
            </a:r>
            <a:endParaRPr baseline="300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638" y="2826075"/>
            <a:ext cx="3032725" cy="20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Improvements &amp; Limitations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R</a:t>
            </a:r>
            <a:r>
              <a:rPr baseline="30000" lang="en"/>
              <a:t>2</a:t>
            </a:r>
            <a:endParaRPr baseline="30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Many important factors influencing income inequality are not being captured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Many factors play a role into corruption and income inequality, hard to quantify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Potential endogeneity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It’s possible that high inequality enables corruption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 dataset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University of Gothenburg. (n.d.). https://www.gu.se/en/quality-government/qog-data/data-downloads/basic-dataset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