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Medium"/>
      <p:regular r:id="rId41"/>
      <p:bold r:id="rId42"/>
      <p:italic r:id="rId43"/>
      <p:boldItalic r:id="rId44"/>
    </p:embeddedFont>
    <p:embeddedFont>
      <p:font typeface="PT Sans"/>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697">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Firzana Syazan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CEC127-5C00-48EE-A227-F0C5E2FD74E3}">
  <a:tblStyle styleId="{B0CEC127-5C00-48EE-A227-F0C5E2FD74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9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Medium-bold.fntdata"/><Relationship Id="rId41" Type="http://schemas.openxmlformats.org/officeDocument/2006/relationships/font" Target="fonts/RalewayMedium-regular.fntdata"/><Relationship Id="rId44" Type="http://schemas.openxmlformats.org/officeDocument/2006/relationships/font" Target="fonts/RalewayMedium-boldItalic.fntdata"/><Relationship Id="rId43" Type="http://schemas.openxmlformats.org/officeDocument/2006/relationships/font" Target="fonts/RalewayMedium-italic.fntdata"/><Relationship Id="rId46" Type="http://schemas.openxmlformats.org/officeDocument/2006/relationships/font" Target="fonts/PTSans-bold.fntdata"/><Relationship Id="rId45" Type="http://schemas.openxmlformats.org/officeDocument/2006/relationships/font" Target="fonts/PT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TSans-boldItalic.fntdata"/><Relationship Id="rId47" Type="http://schemas.openxmlformats.org/officeDocument/2006/relationships/font" Target="fonts/PTSans-italic.fntdata"/><Relationship Id="rId49" Type="http://schemas.openxmlformats.org/officeDocument/2006/relationships/font" Target="fonts/OpenSans-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5-04T17:54:25.382">
    <p:pos x="2959" y="1045"/>
    <p:text>https://www.sciencedirect.com/science/article/pii/S0176268019301156</p:text>
  </p:cm>
  <p:cm authorId="0" idx="2" dt="2025-05-04T17:54:37.141">
    <p:pos x="2959" y="1145"/>
    <p:text>https://www.researchgate.net/figure/Corruption-and-Foreign-Direct-Investment_fig7_5120168</p:text>
  </p:cm>
  <p:cm authorId="0" idx="3" dt="2025-05-04T17:54:47.754">
    <p:pos x="449" y="1045"/>
    <p:text>https://apnews.com/article/politics-corruption-index-56dc50609f54ae8d39d852a8c685f959</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5-04T18:02:52.319">
    <p:pos x="1844" y="2319"/>
    <p:text>Achim, M. V., Văidean, V. L. &amp; Borlea, S. N. Corruption and health outcomes within an economic and cultural framework. Eur. J. Health Econ. 21, 195–207 (2020).</p:text>
  </p:cm>
  <p:cm authorId="0" idx="5" dt="2025-05-04T17:54:37.141">
    <p:pos x="2959" y="1045"/>
    <p:text>https://www.researchgate.net/figure/Corruption-and-Foreign-Direct-Investment_fig7_5120168</p:text>
  </p:cm>
  <p:cm authorId="0" idx="6" dt="2025-05-04T17:54:25.382">
    <p:pos x="2959" y="1145"/>
    <p:text>https://www.sciencedirect.com/science/article/pii/S0176268019301156</p:text>
  </p:cm>
  <p:cm authorId="0" idx="7" dt="2025-05-04T17:54:47.754">
    <p:pos x="449" y="1045"/>
    <p:text>https://apnews.com/article/politics-corruption-index-56dc50609f54ae8d39d852a8c685f959</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news.com/article/politics-corruption-index-56dc50609f54ae8d39d852a8c685f959" TargetMode="External"/><Relationship Id="rId3" Type="http://schemas.openxmlformats.org/officeDocument/2006/relationships/hyperlink" Target="https://www.sciencedirect.com/science/article/pii/S0176268019301156"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upea.ub.gu.se/bitstream/handle/2077/68646/gupea_2077_68646_1.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017626801930115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grapher/average-years-of-schooling-vs-corruption-perception-inde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news.com/article/politics-corruption-index-56dc50609f54ae8d39d852a8c685f959" TargetMode="External"/><Relationship Id="rId3" Type="http://schemas.openxmlformats.org/officeDocument/2006/relationships/hyperlink" Target="https://www.sciencedirect.com/science/article/pii/S0176268019301156"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54a801d7d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54a801d7d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chemeClr val="hlink"/>
                </a:solidFill>
                <a:highlight>
                  <a:srgbClr val="FFFFFF"/>
                </a:highlight>
                <a:hlinkClick r:id="rId2"/>
              </a:rPr>
              <a:t>https://apnews.com/article/politics-corruption-index-56dc50609f54ae8d39d852a8c685f959</a:t>
            </a:r>
            <a:r>
              <a:rPr lang="en" sz="1350">
                <a:solidFill>
                  <a:schemeClr val="dk1"/>
                </a:solidFill>
                <a:highlight>
                  <a:srgbClr val="FFFFFF"/>
                </a:highlight>
              </a:rPr>
              <a:t> </a:t>
            </a:r>
            <a:endParaRPr sz="1350">
              <a:solidFill>
                <a:schemeClr val="dk1"/>
              </a:solidFill>
              <a:highlight>
                <a:srgbClr val="FFFFFF"/>
              </a:highlight>
            </a:endParaRPr>
          </a:p>
          <a:p>
            <a:pPr indent="0" lvl="0" marL="0" rtl="0" algn="l">
              <a:spcBef>
                <a:spcPts val="0"/>
              </a:spcBef>
              <a:spcAft>
                <a:spcPts val="0"/>
              </a:spcAft>
              <a:buNone/>
            </a:pPr>
            <a:r>
              <a:rPr lang="en" sz="1200">
                <a:solidFill>
                  <a:srgbClr val="0E1D35"/>
                </a:solidFill>
                <a:latin typeface="Raleway Medium"/>
                <a:ea typeface="Raleway Medium"/>
                <a:cs typeface="Raleway Medium"/>
                <a:sym typeface="Raleway Medium"/>
              </a:rPr>
              <a:t>“</a:t>
            </a:r>
            <a:r>
              <a:rPr lang="en" sz="1350">
                <a:solidFill>
                  <a:schemeClr val="dk1"/>
                </a:solidFill>
                <a:highlight>
                  <a:srgbClr val="FFFFFF"/>
                </a:highlight>
              </a:rPr>
              <a:t>Transparency International’s 2022 Corruption Perceptions Index, which measures the perception of public sector corruption according to experts and businesspeople,</a:t>
            </a:r>
            <a:endParaRPr sz="1350">
              <a:solidFill>
                <a:schemeClr val="dk1"/>
              </a:solidFill>
              <a:highlight>
                <a:srgbClr val="FFFFFF"/>
              </a:highlight>
            </a:endParaRPr>
          </a:p>
          <a:p>
            <a:pPr indent="0" lvl="0" marL="0" rtl="0" algn="l">
              <a:spcBef>
                <a:spcPts val="0"/>
              </a:spcBef>
              <a:spcAft>
                <a:spcPts val="0"/>
              </a:spcAft>
              <a:buNone/>
            </a:pPr>
            <a:r>
              <a:rPr lang="en" sz="1350">
                <a:solidFill>
                  <a:schemeClr val="dk1"/>
                </a:solidFill>
                <a:highlight>
                  <a:srgbClr val="FFFFFF"/>
                </a:highlight>
              </a:rPr>
              <a:t>The report also pointed out how after decades of conflict, South Sudan is in a major humanitarian crisis with more than half of the population facing acute food insecurity — and corruption is exacerbating the situation.</a:t>
            </a:r>
            <a:endParaRPr sz="1350">
              <a:solidFill>
                <a:schemeClr val="dk1"/>
              </a:solidFill>
              <a:highlight>
                <a:srgbClr val="FFFFFF"/>
              </a:highlight>
            </a:endParaRPr>
          </a:p>
          <a:p>
            <a:pPr indent="0" lvl="0" marL="0" rtl="0" algn="l">
              <a:spcBef>
                <a:spcPts val="0"/>
              </a:spcBef>
              <a:spcAft>
                <a:spcPts val="0"/>
              </a:spcAft>
              <a:buNone/>
            </a:pPr>
            <a:r>
              <a:t/>
            </a:r>
            <a:endParaRPr sz="1350">
              <a:solidFill>
                <a:schemeClr val="dk1"/>
              </a:solidFill>
              <a:highlight>
                <a:srgbClr val="FFFFFF"/>
              </a:highlight>
            </a:endParaRPr>
          </a:p>
          <a:p>
            <a:pPr indent="0" lvl="0" marL="0" rtl="0" algn="l">
              <a:spcBef>
                <a:spcPts val="0"/>
              </a:spcBef>
              <a:spcAft>
                <a:spcPts val="0"/>
              </a:spcAft>
              <a:buNone/>
            </a:pPr>
            <a:r>
              <a:rPr lang="en" sz="1350" u="sng">
                <a:solidFill>
                  <a:schemeClr val="hlink"/>
                </a:solidFill>
                <a:highlight>
                  <a:srgbClr val="FFFFFF"/>
                </a:highlight>
                <a:hlinkClick r:id="rId3"/>
              </a:rPr>
              <a:t>https://www.sciencedirect.com/science/article/pii/S0176268019301156</a:t>
            </a:r>
            <a:r>
              <a:rPr lang="en" sz="1350">
                <a:solidFill>
                  <a:schemeClr val="dk1"/>
                </a:solidFill>
                <a:highlight>
                  <a:srgbClr val="FFFFFF"/>
                </a:highlight>
              </a:rPr>
              <a:t> </a:t>
            </a:r>
            <a:endParaRPr sz="1350">
              <a:solidFill>
                <a:schemeClr val="dk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54a801d7d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54a801d7d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4a801d7d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4a801d7d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https://gupea.ub.gu.se/bitstream/handle/2077/68646/gupea_2077_68646_1.pdf</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54a801d7d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54a801d7d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54a801d7d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54a801d7d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84d99d1a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84d99d1a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54a801d7d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4a801d7d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54a801d7db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54a801d7d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54a801d7db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54a801d7db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54a801d7d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54a801d7d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54a801d7d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54a801d7d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54a801d7db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54a801d7db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54a801d7db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54a801d7d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54a801d7d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54a801d7d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54dda1946d_4_2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4dda1946d_4_2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54a801d7db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54a801d7db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54a801d7db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54a801d7db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54dda1946d_4_2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4dda1946d_4_2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54a801d7d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54a801d7d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50">
                <a:solidFill>
                  <a:schemeClr val="dk1"/>
                </a:solidFill>
                <a:latin typeface="Open Sans"/>
                <a:ea typeface="Open Sans"/>
                <a:cs typeface="Open Sans"/>
                <a:sym typeface="Open Sans"/>
              </a:rPr>
              <a:t>Corruption can take many forms, and can include behaviours like:</a:t>
            </a:r>
            <a:endParaRPr b="1" sz="1350">
              <a:solidFill>
                <a:schemeClr val="dk1"/>
              </a:solidFill>
              <a:latin typeface="Open Sans"/>
              <a:ea typeface="Open Sans"/>
              <a:cs typeface="Open Sans"/>
              <a:sym typeface="Open Sans"/>
            </a:endParaRPr>
          </a:p>
          <a:p>
            <a:pPr indent="-228600" lvl="0" marL="457200" rtl="0" algn="l">
              <a:lnSpc>
                <a:spcPct val="115000"/>
              </a:lnSpc>
              <a:spcBef>
                <a:spcPts val="2400"/>
              </a:spcBef>
              <a:spcAft>
                <a:spcPts val="0"/>
              </a:spcAft>
              <a:buClr>
                <a:schemeClr val="dk1"/>
              </a:buClr>
              <a:buSzPts val="1350"/>
              <a:buFont typeface="Open Sans"/>
              <a:buNone/>
            </a:pPr>
            <a:r>
              <a:rPr i="1" lang="en" sz="1350">
                <a:solidFill>
                  <a:schemeClr val="dk1"/>
                </a:solidFill>
                <a:latin typeface="Open Sans"/>
                <a:ea typeface="Open Sans"/>
                <a:cs typeface="Open Sans"/>
                <a:sym typeface="Open Sans"/>
              </a:rPr>
              <a:t>public servants demanding or taking money or favours in exchange for services,</a:t>
            </a:r>
            <a:endParaRPr i="1" sz="1350">
              <a:solidFill>
                <a:schemeClr val="dk1"/>
              </a:solidFill>
              <a:latin typeface="Open Sans"/>
              <a:ea typeface="Open Sans"/>
              <a:cs typeface="Open Sans"/>
              <a:sym typeface="Open Sans"/>
            </a:endParaRPr>
          </a:p>
          <a:p>
            <a:pPr indent="-228600" lvl="0" marL="457200" rtl="0" algn="l">
              <a:lnSpc>
                <a:spcPct val="115000"/>
              </a:lnSpc>
              <a:spcBef>
                <a:spcPts val="0"/>
              </a:spcBef>
              <a:spcAft>
                <a:spcPts val="0"/>
              </a:spcAft>
              <a:buClr>
                <a:schemeClr val="dk1"/>
              </a:buClr>
              <a:buSzPts val="1350"/>
              <a:buFont typeface="Open Sans"/>
              <a:buNone/>
            </a:pPr>
            <a:r>
              <a:rPr i="1" lang="en" sz="1350">
                <a:solidFill>
                  <a:schemeClr val="dk1"/>
                </a:solidFill>
                <a:latin typeface="Open Sans"/>
                <a:ea typeface="Open Sans"/>
                <a:cs typeface="Open Sans"/>
                <a:sym typeface="Open Sans"/>
              </a:rPr>
              <a:t>politicians misusing public money or granting public jobs or contracts to their sponsors, friends and families,</a:t>
            </a:r>
            <a:endParaRPr i="1" sz="1350">
              <a:solidFill>
                <a:schemeClr val="dk1"/>
              </a:solidFill>
              <a:latin typeface="Open Sans"/>
              <a:ea typeface="Open Sans"/>
              <a:cs typeface="Open Sans"/>
              <a:sym typeface="Open Sans"/>
            </a:endParaRPr>
          </a:p>
          <a:p>
            <a:pPr indent="-228600" lvl="0" marL="457200" rtl="0" algn="l">
              <a:lnSpc>
                <a:spcPct val="115000"/>
              </a:lnSpc>
              <a:spcBef>
                <a:spcPts val="0"/>
              </a:spcBef>
              <a:spcAft>
                <a:spcPts val="0"/>
              </a:spcAft>
              <a:buClr>
                <a:schemeClr val="dk1"/>
              </a:buClr>
              <a:buSzPts val="1350"/>
              <a:buFont typeface="Open Sans"/>
              <a:buNone/>
            </a:pPr>
            <a:r>
              <a:rPr i="1" lang="en" sz="1350">
                <a:solidFill>
                  <a:schemeClr val="dk1"/>
                </a:solidFill>
                <a:latin typeface="Open Sans"/>
                <a:ea typeface="Open Sans"/>
                <a:cs typeface="Open Sans"/>
                <a:sym typeface="Open Sans"/>
              </a:rPr>
              <a:t>corporations bribing officials to get lucrative deals</a:t>
            </a:r>
            <a:endParaRPr i="1" sz="1350">
              <a:solidFill>
                <a:schemeClr val="dk1"/>
              </a:solidFill>
              <a:latin typeface="Open Sans"/>
              <a:ea typeface="Open Sans"/>
              <a:cs typeface="Open Sans"/>
              <a:sym typeface="Open Sans"/>
            </a:endParaRPr>
          </a:p>
          <a:p>
            <a:pPr indent="0" lvl="0" marL="0" rtl="0" algn="l">
              <a:spcBef>
                <a:spcPts val="24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4a801d7d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4a801d7d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https://www.sciencedirect.com/science/article/pii/S0176268019301156</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54a801d7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54a801d7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https://ourworldindata.org/grapher/average-years-of-schooling-vs-corruption-perception-index</a:t>
            </a:r>
            <a:r>
              <a:rPr lang="en"/>
              <a:t> the circles denote population size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54a801d7d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54a801d7d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https://www.sciencedirect.com/science/article/pii/S0176268019301156</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54a801d7d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54a801d7d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chemeClr val="hlink"/>
                </a:solidFill>
                <a:highlight>
                  <a:srgbClr val="FFFFFF"/>
                </a:highlight>
                <a:hlinkClick r:id="rId2"/>
              </a:rPr>
              <a:t>https://apnews.com/article/politics-corruption-index-56dc50609f54ae8d39d852a8c685f959</a:t>
            </a:r>
            <a:r>
              <a:rPr lang="en" sz="1350">
                <a:solidFill>
                  <a:schemeClr val="dk1"/>
                </a:solidFill>
                <a:highlight>
                  <a:srgbClr val="FFFFFF"/>
                </a:highlight>
              </a:rPr>
              <a:t> </a:t>
            </a:r>
            <a:endParaRPr sz="135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 sz="1200">
                <a:solidFill>
                  <a:srgbClr val="0E1D35"/>
                </a:solidFill>
                <a:latin typeface="Raleway Medium"/>
                <a:ea typeface="Raleway Medium"/>
                <a:cs typeface="Raleway Medium"/>
                <a:sym typeface="Raleway Medium"/>
              </a:rPr>
              <a:t>“</a:t>
            </a:r>
            <a:r>
              <a:rPr lang="en" sz="1350">
                <a:solidFill>
                  <a:schemeClr val="dk1"/>
                </a:solidFill>
                <a:highlight>
                  <a:srgbClr val="FFFFFF"/>
                </a:highlight>
              </a:rPr>
              <a:t>Transparency International’s 2022 Corruption Perceptions Index, which measures the perception of public sector corruption according to experts and businesspeople,</a:t>
            </a:r>
            <a:endParaRPr sz="1350">
              <a:solidFill>
                <a:schemeClr val="dk1"/>
              </a:solidFill>
              <a:highlight>
                <a:srgbClr val="FFFFFF"/>
              </a:highlight>
            </a:endParaRPr>
          </a:p>
          <a:p>
            <a:pPr indent="0" lvl="0" marL="0" rtl="0" algn="l">
              <a:spcBef>
                <a:spcPts val="0"/>
              </a:spcBef>
              <a:spcAft>
                <a:spcPts val="0"/>
              </a:spcAft>
              <a:buNone/>
            </a:pPr>
            <a:r>
              <a:rPr lang="en" sz="1350">
                <a:solidFill>
                  <a:schemeClr val="dk1"/>
                </a:solidFill>
                <a:highlight>
                  <a:srgbClr val="FFFFFF"/>
                </a:highlight>
              </a:rPr>
              <a:t>The report also pointed out how after decades of conflict, South Sudan is in a major humanitarian crisis with more than half of the population facing acute food insecurity — and corruption is exacerbating the situation.</a:t>
            </a:r>
            <a:endParaRPr sz="1350">
              <a:solidFill>
                <a:schemeClr val="dk1"/>
              </a:solidFill>
              <a:highlight>
                <a:srgbClr val="FFFFFF"/>
              </a:highlight>
            </a:endParaRPr>
          </a:p>
          <a:p>
            <a:pPr indent="0" lvl="0" marL="0" rtl="0" algn="l">
              <a:spcBef>
                <a:spcPts val="0"/>
              </a:spcBef>
              <a:spcAft>
                <a:spcPts val="0"/>
              </a:spcAft>
              <a:buNone/>
            </a:pPr>
            <a:r>
              <a:t/>
            </a:r>
            <a:endParaRPr sz="1350">
              <a:solidFill>
                <a:schemeClr val="dk1"/>
              </a:solidFill>
              <a:highlight>
                <a:srgbClr val="FFFFFF"/>
              </a:highlight>
            </a:endParaRPr>
          </a:p>
          <a:p>
            <a:pPr indent="0" lvl="0" marL="0" rtl="0" algn="l">
              <a:spcBef>
                <a:spcPts val="0"/>
              </a:spcBef>
              <a:spcAft>
                <a:spcPts val="0"/>
              </a:spcAft>
              <a:buNone/>
            </a:pPr>
            <a:r>
              <a:rPr lang="en" sz="1350" u="sng">
                <a:solidFill>
                  <a:schemeClr val="hlink"/>
                </a:solidFill>
                <a:highlight>
                  <a:srgbClr val="FFFFFF"/>
                </a:highlight>
                <a:hlinkClick r:id="rId3"/>
              </a:rPr>
              <a:t>https://www.sciencedirect.com/science/article/pii/S0176268019301156</a:t>
            </a:r>
            <a:r>
              <a:rPr lang="en" sz="1350">
                <a:solidFill>
                  <a:schemeClr val="dk1"/>
                </a:solidFill>
                <a:highlight>
                  <a:srgbClr val="FFFFFF"/>
                </a:highlight>
              </a:rPr>
              <a:t> </a:t>
            </a:r>
            <a:endParaRPr sz="1350">
              <a:solidFill>
                <a:schemeClr val="dk1"/>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897050"/>
            <a:ext cx="6651600" cy="1562100"/>
          </a:xfrm>
          <a:prstGeom prst="rect">
            <a:avLst/>
          </a:prstGeom>
          <a:noFill/>
        </p:spPr>
        <p:txBody>
          <a:bodyPr anchorCtr="0" anchor="t" bIns="91425" lIns="91425" spcFirstLastPara="1" rIns="91425" wrap="square" tIns="91425">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833324" y="3906950"/>
            <a:ext cx="6065400" cy="414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4" name="Shape 74"/>
        <p:cNvGrpSpPr/>
        <p:nvPr/>
      </p:nvGrpSpPr>
      <p:grpSpPr>
        <a:xfrm>
          <a:off x="0" y="0"/>
          <a:ext cx="0" cy="0"/>
          <a:chOff x="0" y="0"/>
          <a:chExt cx="0" cy="0"/>
        </a:xfrm>
      </p:grpSpPr>
      <p:sp>
        <p:nvSpPr>
          <p:cNvPr id="75" name="Google Shape;75;p11"/>
          <p:cNvSpPr txBox="1"/>
          <p:nvPr>
            <p:ph hasCustomPrompt="1" type="title"/>
          </p:nvPr>
        </p:nvSpPr>
        <p:spPr>
          <a:xfrm>
            <a:off x="2617600" y="2118550"/>
            <a:ext cx="3908700" cy="10173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6" name="Google Shape;76;p11"/>
          <p:cNvSpPr txBox="1"/>
          <p:nvPr>
            <p:ph idx="1" type="subTitle"/>
          </p:nvPr>
        </p:nvSpPr>
        <p:spPr>
          <a:xfrm>
            <a:off x="2817525" y="3212000"/>
            <a:ext cx="3509100" cy="417300"/>
          </a:xfrm>
          <a:prstGeom prst="rect">
            <a:avLst/>
          </a:prstGeom>
          <a:solidFill>
            <a:schemeClr val="dk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7" name="Shape 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8" name="Shape 78"/>
        <p:cNvGrpSpPr/>
        <p:nvPr/>
      </p:nvGrpSpPr>
      <p:grpSpPr>
        <a:xfrm>
          <a:off x="0" y="0"/>
          <a:ext cx="0" cy="0"/>
          <a:chOff x="0" y="0"/>
          <a:chExt cx="0" cy="0"/>
        </a:xfrm>
      </p:grpSpPr>
      <p:sp>
        <p:nvSpPr>
          <p:cNvPr id="79" name="Google Shape;79;p1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0" name="Google Shape;80;p13"/>
          <p:cNvSpPr txBox="1"/>
          <p:nvPr>
            <p:ph hasCustomPrompt="1" idx="2" type="title"/>
          </p:nvPr>
        </p:nvSpPr>
        <p:spPr>
          <a:xfrm>
            <a:off x="720000" y="1615673"/>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p:nvPr>
            <p:ph hasCustomPrompt="1" idx="3" type="title"/>
          </p:nvPr>
        </p:nvSpPr>
        <p:spPr>
          <a:xfrm>
            <a:off x="4572000" y="1615673"/>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p:nvPr>
            <p:ph hasCustomPrompt="1" idx="4" type="title"/>
          </p:nvPr>
        </p:nvSpPr>
        <p:spPr>
          <a:xfrm>
            <a:off x="720000" y="2706036"/>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p:nvPr>
            <p:ph hasCustomPrompt="1" idx="5" type="title"/>
          </p:nvPr>
        </p:nvSpPr>
        <p:spPr>
          <a:xfrm>
            <a:off x="4572000" y="2706036"/>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p:nvPr>
            <p:ph hasCustomPrompt="1" idx="6" type="title"/>
          </p:nvPr>
        </p:nvSpPr>
        <p:spPr>
          <a:xfrm>
            <a:off x="720000" y="3796398"/>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p:nvPr>
            <p:ph hasCustomPrompt="1" idx="7" type="title"/>
          </p:nvPr>
        </p:nvSpPr>
        <p:spPr>
          <a:xfrm>
            <a:off x="4572000" y="3796398"/>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p:nvPr>
            <p:ph idx="1" type="subTitle"/>
          </p:nvPr>
        </p:nvSpPr>
        <p:spPr>
          <a:xfrm>
            <a:off x="1607100" y="1762373"/>
            <a:ext cx="25320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87" name="Google Shape;87;p13"/>
          <p:cNvSpPr txBox="1"/>
          <p:nvPr>
            <p:ph idx="8" type="subTitle"/>
          </p:nvPr>
        </p:nvSpPr>
        <p:spPr>
          <a:xfrm>
            <a:off x="1607100" y="2852736"/>
            <a:ext cx="25320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88" name="Google Shape;88;p13"/>
          <p:cNvSpPr txBox="1"/>
          <p:nvPr>
            <p:ph idx="9" type="subTitle"/>
          </p:nvPr>
        </p:nvSpPr>
        <p:spPr>
          <a:xfrm>
            <a:off x="1607100" y="3943098"/>
            <a:ext cx="25320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89" name="Google Shape;89;p13"/>
          <p:cNvSpPr txBox="1"/>
          <p:nvPr>
            <p:ph idx="13" type="subTitle"/>
          </p:nvPr>
        </p:nvSpPr>
        <p:spPr>
          <a:xfrm>
            <a:off x="5459100" y="1762373"/>
            <a:ext cx="25320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90" name="Google Shape;90;p13"/>
          <p:cNvSpPr txBox="1"/>
          <p:nvPr>
            <p:ph idx="14" type="subTitle"/>
          </p:nvPr>
        </p:nvSpPr>
        <p:spPr>
          <a:xfrm>
            <a:off x="5459100" y="2852736"/>
            <a:ext cx="25320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91" name="Google Shape;91;p13"/>
          <p:cNvSpPr txBox="1"/>
          <p:nvPr>
            <p:ph idx="15" type="subTitle"/>
          </p:nvPr>
        </p:nvSpPr>
        <p:spPr>
          <a:xfrm>
            <a:off x="5459100" y="3943098"/>
            <a:ext cx="25320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92" name="Google Shape;92;p13"/>
          <p:cNvGrpSpPr/>
          <p:nvPr/>
        </p:nvGrpSpPr>
        <p:grpSpPr>
          <a:xfrm>
            <a:off x="8424000" y="-4125"/>
            <a:ext cx="720300" cy="5143600"/>
            <a:chOff x="8424000" y="-4125"/>
            <a:chExt cx="720300" cy="5143600"/>
          </a:xfrm>
        </p:grpSpPr>
        <p:grpSp>
          <p:nvGrpSpPr>
            <p:cNvPr id="93" name="Google Shape;93;p13"/>
            <p:cNvGrpSpPr/>
            <p:nvPr/>
          </p:nvGrpSpPr>
          <p:grpSpPr>
            <a:xfrm>
              <a:off x="8584500" y="-4125"/>
              <a:ext cx="559800" cy="5143600"/>
              <a:chOff x="8584500" y="-4125"/>
              <a:chExt cx="559800" cy="5143600"/>
            </a:xfrm>
          </p:grpSpPr>
          <p:sp>
            <p:nvSpPr>
              <p:cNvPr id="94" name="Google Shape;94;p13"/>
              <p:cNvSpPr/>
              <p:nvPr/>
            </p:nvSpPr>
            <p:spPr>
              <a:xfrm>
                <a:off x="8584500" y="-4125"/>
                <a:ext cx="559800" cy="171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95" name="Google Shape;95;p13"/>
              <p:cNvSpPr/>
              <p:nvPr/>
            </p:nvSpPr>
            <p:spPr>
              <a:xfrm>
                <a:off x="8584500" y="1710575"/>
                <a:ext cx="559800" cy="171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96" name="Google Shape;96;p13"/>
              <p:cNvSpPr/>
              <p:nvPr/>
            </p:nvSpPr>
            <p:spPr>
              <a:xfrm>
                <a:off x="8584500" y="3424975"/>
                <a:ext cx="559800" cy="1714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97" name="Google Shape;97;p13"/>
            <p:cNvSpPr/>
            <p:nvPr/>
          </p:nvSpPr>
          <p:spPr>
            <a:xfrm rot="5400000">
              <a:off x="5934900" y="2489132"/>
              <a:ext cx="5138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98" name="Google Shape;98;p13"/>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99" name="Shape 99"/>
        <p:cNvGrpSpPr/>
        <p:nvPr/>
      </p:nvGrpSpPr>
      <p:grpSpPr>
        <a:xfrm>
          <a:off x="0" y="0"/>
          <a:ext cx="0" cy="0"/>
          <a:chOff x="0" y="0"/>
          <a:chExt cx="0" cy="0"/>
        </a:xfrm>
      </p:grpSpPr>
      <p:sp>
        <p:nvSpPr>
          <p:cNvPr id="100" name="Google Shape;100;p14"/>
          <p:cNvSpPr txBox="1"/>
          <p:nvPr>
            <p:ph type="title"/>
          </p:nvPr>
        </p:nvSpPr>
        <p:spPr>
          <a:xfrm>
            <a:off x="3718663" y="959100"/>
            <a:ext cx="2872500" cy="105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1" name="Google Shape;101;p14"/>
          <p:cNvSpPr txBox="1"/>
          <p:nvPr>
            <p:ph idx="1" type="subTitle"/>
          </p:nvPr>
        </p:nvSpPr>
        <p:spPr>
          <a:xfrm>
            <a:off x="3718675" y="2167200"/>
            <a:ext cx="4142400" cy="201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AutoNum type="arabicPeriod"/>
              <a:defRPr/>
            </a:lvl1pPr>
            <a:lvl2pPr lvl="1" rtl="0" algn="ctr">
              <a:lnSpc>
                <a:spcPct val="100000"/>
              </a:lnSpc>
              <a:spcBef>
                <a:spcPts val="0"/>
              </a:spcBef>
              <a:spcAft>
                <a:spcPts val="0"/>
              </a:spcAft>
              <a:buSzPts val="1200"/>
              <a:buAutoNum type="alphaLcPeriod"/>
              <a:defRPr/>
            </a:lvl2pPr>
            <a:lvl3pPr lvl="2" rtl="0" algn="ctr">
              <a:lnSpc>
                <a:spcPct val="100000"/>
              </a:lnSpc>
              <a:spcBef>
                <a:spcPts val="0"/>
              </a:spcBef>
              <a:spcAft>
                <a:spcPts val="0"/>
              </a:spcAft>
              <a:buSzPts val="1200"/>
              <a:buAutoNum type="romanLcPeriod"/>
              <a:defRPr/>
            </a:lvl3pPr>
            <a:lvl4pPr lvl="3" rtl="0" algn="ctr">
              <a:lnSpc>
                <a:spcPct val="100000"/>
              </a:lnSpc>
              <a:spcBef>
                <a:spcPts val="0"/>
              </a:spcBef>
              <a:spcAft>
                <a:spcPts val="0"/>
              </a:spcAft>
              <a:buSzPts val="1200"/>
              <a:buAutoNum type="arabicPeriod"/>
              <a:defRPr/>
            </a:lvl4pPr>
            <a:lvl5pPr lvl="4" rtl="0" algn="ctr">
              <a:lnSpc>
                <a:spcPct val="100000"/>
              </a:lnSpc>
              <a:spcBef>
                <a:spcPts val="0"/>
              </a:spcBef>
              <a:spcAft>
                <a:spcPts val="0"/>
              </a:spcAft>
              <a:buSzPts val="1200"/>
              <a:buAutoNum type="alphaLcPeriod"/>
              <a:defRPr/>
            </a:lvl5pPr>
            <a:lvl6pPr lvl="5" rtl="0" algn="ctr">
              <a:lnSpc>
                <a:spcPct val="100000"/>
              </a:lnSpc>
              <a:spcBef>
                <a:spcPts val="0"/>
              </a:spcBef>
              <a:spcAft>
                <a:spcPts val="0"/>
              </a:spcAft>
              <a:buSzPts val="1200"/>
              <a:buAutoNum type="romanLcPeriod"/>
              <a:defRPr/>
            </a:lvl6pPr>
            <a:lvl7pPr lvl="6" rtl="0" algn="ctr">
              <a:lnSpc>
                <a:spcPct val="100000"/>
              </a:lnSpc>
              <a:spcBef>
                <a:spcPts val="0"/>
              </a:spcBef>
              <a:spcAft>
                <a:spcPts val="0"/>
              </a:spcAft>
              <a:buSzPts val="1200"/>
              <a:buAutoNum type="arabicPeriod"/>
              <a:defRPr/>
            </a:lvl7pPr>
            <a:lvl8pPr lvl="7" rtl="0" algn="ctr">
              <a:lnSpc>
                <a:spcPct val="100000"/>
              </a:lnSpc>
              <a:spcBef>
                <a:spcPts val="0"/>
              </a:spcBef>
              <a:spcAft>
                <a:spcPts val="0"/>
              </a:spcAft>
              <a:buSzPts val="1200"/>
              <a:buAutoNum type="alphaLcPeriod"/>
              <a:defRPr/>
            </a:lvl8pPr>
            <a:lvl9pPr lvl="8" rtl="0" algn="ctr">
              <a:lnSpc>
                <a:spcPct val="100000"/>
              </a:lnSpc>
              <a:spcBef>
                <a:spcPts val="0"/>
              </a:spcBef>
              <a:spcAft>
                <a:spcPts val="0"/>
              </a:spcAft>
              <a:buSzPts val="1200"/>
              <a:buAutoNum type="romanLcPeriod"/>
              <a:defRPr/>
            </a:lvl9pPr>
          </a:lstStyle>
          <a:p/>
        </p:txBody>
      </p:sp>
      <p:grpSp>
        <p:nvGrpSpPr>
          <p:cNvPr id="102" name="Google Shape;102;p14"/>
          <p:cNvGrpSpPr/>
          <p:nvPr/>
        </p:nvGrpSpPr>
        <p:grpSpPr>
          <a:xfrm>
            <a:off x="0" y="0"/>
            <a:ext cx="9143875" cy="5143500"/>
            <a:chOff x="0" y="0"/>
            <a:chExt cx="9143875" cy="5143500"/>
          </a:xfrm>
        </p:grpSpPr>
        <p:sp>
          <p:nvSpPr>
            <p:cNvPr id="103" name="Google Shape;103;p14"/>
            <p:cNvSpPr/>
            <p:nvPr/>
          </p:nvSpPr>
          <p:spPr>
            <a:xfrm flipH="1" rot="10800000">
              <a:off x="0" y="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4" name="Google Shape;104;p14"/>
            <p:cNvSpPr/>
            <p:nvPr/>
          </p:nvSpPr>
          <p:spPr>
            <a:xfrm flipH="1" rot="10800000">
              <a:off x="8430775" y="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5" name="Google Shape;105;p14"/>
            <p:cNvSpPr/>
            <p:nvPr/>
          </p:nvSpPr>
          <p:spPr>
            <a:xfrm flipH="1" rot="10800000">
              <a:off x="8430775" y="8571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6" name="Google Shape;106;p14"/>
            <p:cNvSpPr/>
            <p:nvPr/>
          </p:nvSpPr>
          <p:spPr>
            <a:xfrm flipH="1" rot="10800000">
              <a:off x="8430775" y="42864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7" name="Google Shape;107;p14"/>
            <p:cNvSpPr/>
            <p:nvPr/>
          </p:nvSpPr>
          <p:spPr>
            <a:xfrm flipH="1" rot="10800000">
              <a:off x="7717675"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8" name="Google Shape;108;p14"/>
            <p:cNvSpPr/>
            <p:nvPr/>
          </p:nvSpPr>
          <p:spPr>
            <a:xfrm flipH="1" rot="10800000">
              <a:off x="0" y="42864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
    <p:spTree>
      <p:nvGrpSpPr>
        <p:cNvPr id="109" name="Shape 109"/>
        <p:cNvGrpSpPr/>
        <p:nvPr/>
      </p:nvGrpSpPr>
      <p:grpSpPr>
        <a:xfrm>
          <a:off x="0" y="0"/>
          <a:ext cx="0" cy="0"/>
          <a:chOff x="0" y="0"/>
          <a:chExt cx="0" cy="0"/>
        </a:xfrm>
      </p:grpSpPr>
      <p:sp>
        <p:nvSpPr>
          <p:cNvPr id="110" name="Google Shape;110;p15"/>
          <p:cNvSpPr txBox="1"/>
          <p:nvPr>
            <p:ph type="title"/>
          </p:nvPr>
        </p:nvSpPr>
        <p:spPr>
          <a:xfrm>
            <a:off x="3997325" y="1045900"/>
            <a:ext cx="4433700" cy="14220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1" name="Google Shape;111;p15"/>
          <p:cNvSpPr txBox="1"/>
          <p:nvPr>
            <p:ph idx="1" type="subTitle"/>
          </p:nvPr>
        </p:nvSpPr>
        <p:spPr>
          <a:xfrm>
            <a:off x="3997325" y="2430553"/>
            <a:ext cx="4433700" cy="142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2" name="Google Shape;112;p15"/>
          <p:cNvSpPr/>
          <p:nvPr>
            <p:ph idx="2" type="pic"/>
          </p:nvPr>
        </p:nvSpPr>
        <p:spPr>
          <a:xfrm>
            <a:off x="713225" y="554676"/>
            <a:ext cx="2801100" cy="4049400"/>
          </a:xfrm>
          <a:prstGeom prst="rect">
            <a:avLst/>
          </a:prstGeom>
          <a:noFill/>
          <a:ln>
            <a:noFill/>
          </a:ln>
        </p:spPr>
      </p:sp>
      <p:grpSp>
        <p:nvGrpSpPr>
          <p:cNvPr id="113" name="Google Shape;113;p15"/>
          <p:cNvGrpSpPr/>
          <p:nvPr/>
        </p:nvGrpSpPr>
        <p:grpSpPr>
          <a:xfrm>
            <a:off x="0" y="0"/>
            <a:ext cx="713100" cy="5143500"/>
            <a:chOff x="0" y="0"/>
            <a:chExt cx="713100" cy="5143500"/>
          </a:xfrm>
        </p:grpSpPr>
        <p:sp>
          <p:nvSpPr>
            <p:cNvPr id="114" name="Google Shape;114;p15"/>
            <p:cNvSpPr/>
            <p:nvPr/>
          </p:nvSpPr>
          <p:spPr>
            <a:xfrm flipH="1" rot="10800000">
              <a:off x="0" y="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5" name="Google Shape;115;p15"/>
            <p:cNvSpPr/>
            <p:nvPr/>
          </p:nvSpPr>
          <p:spPr>
            <a:xfrm flipH="1" rot="10800000">
              <a:off x="0" y="8571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6" name="Google Shape;116;p15"/>
            <p:cNvSpPr/>
            <p:nvPr/>
          </p:nvSpPr>
          <p:spPr>
            <a:xfrm flipH="1" rot="10800000">
              <a:off x="0"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17" name="Google Shape;117;p15"/>
          <p:cNvSpPr/>
          <p:nvPr/>
        </p:nvSpPr>
        <p:spPr>
          <a:xfrm flipH="1" rot="10800000">
            <a:off x="8430775" y="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8" name="Google Shape;118;p15"/>
          <p:cNvSpPr/>
          <p:nvPr/>
        </p:nvSpPr>
        <p:spPr>
          <a:xfrm>
            <a:off x="626177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
    <p:spTree>
      <p:nvGrpSpPr>
        <p:cNvPr id="119" name="Shape 119"/>
        <p:cNvGrpSpPr/>
        <p:nvPr/>
      </p:nvGrpSpPr>
      <p:grpSpPr>
        <a:xfrm>
          <a:off x="0" y="0"/>
          <a:ext cx="0" cy="0"/>
          <a:chOff x="0" y="0"/>
          <a:chExt cx="0" cy="0"/>
        </a:xfrm>
      </p:grpSpPr>
      <p:sp>
        <p:nvSpPr>
          <p:cNvPr id="120" name="Google Shape;120;p16"/>
          <p:cNvSpPr txBox="1"/>
          <p:nvPr>
            <p:ph type="title"/>
          </p:nvPr>
        </p:nvSpPr>
        <p:spPr>
          <a:xfrm>
            <a:off x="713225" y="539504"/>
            <a:ext cx="419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1" name="Google Shape;121;p16"/>
          <p:cNvSpPr txBox="1"/>
          <p:nvPr>
            <p:ph idx="1" type="body"/>
          </p:nvPr>
        </p:nvSpPr>
        <p:spPr>
          <a:xfrm>
            <a:off x="713225" y="1237654"/>
            <a:ext cx="4195500" cy="3005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Raleway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grpSp>
        <p:nvGrpSpPr>
          <p:cNvPr id="122" name="Google Shape;122;p16"/>
          <p:cNvGrpSpPr/>
          <p:nvPr/>
        </p:nvGrpSpPr>
        <p:grpSpPr>
          <a:xfrm>
            <a:off x="0" y="4662000"/>
            <a:ext cx="9144000" cy="481500"/>
            <a:chOff x="0" y="4662000"/>
            <a:chExt cx="9144000" cy="481500"/>
          </a:xfrm>
        </p:grpSpPr>
        <p:sp>
          <p:nvSpPr>
            <p:cNvPr id="123" name="Google Shape;123;p16"/>
            <p:cNvSpPr/>
            <p:nvPr/>
          </p:nvSpPr>
          <p:spPr>
            <a:xfrm>
              <a:off x="0" y="4983000"/>
              <a:ext cx="9144000" cy="16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24" name="Google Shape;124;p16"/>
            <p:cNvSpPr/>
            <p:nvPr/>
          </p:nvSpPr>
          <p:spPr>
            <a:xfrm>
              <a:off x="0" y="4822500"/>
              <a:ext cx="9144000" cy="16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25" name="Google Shape;125;p16"/>
            <p:cNvSpPr/>
            <p:nvPr/>
          </p:nvSpPr>
          <p:spPr>
            <a:xfrm>
              <a:off x="0" y="4662000"/>
              <a:ext cx="9144000" cy="16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26" name="Google Shape;126;p16"/>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_1">
    <p:spTree>
      <p:nvGrpSpPr>
        <p:cNvPr id="127" name="Shape 127"/>
        <p:cNvGrpSpPr/>
        <p:nvPr/>
      </p:nvGrpSpPr>
      <p:grpSpPr>
        <a:xfrm>
          <a:off x="0" y="0"/>
          <a:ext cx="0" cy="0"/>
          <a:chOff x="0" y="0"/>
          <a:chExt cx="0" cy="0"/>
        </a:xfrm>
      </p:grpSpPr>
      <p:sp>
        <p:nvSpPr>
          <p:cNvPr id="128" name="Google Shape;128;p17"/>
          <p:cNvSpPr txBox="1"/>
          <p:nvPr>
            <p:ph type="title"/>
          </p:nvPr>
        </p:nvSpPr>
        <p:spPr>
          <a:xfrm>
            <a:off x="713225" y="666225"/>
            <a:ext cx="6923100" cy="7509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129" name="Google Shape;129;p17"/>
          <p:cNvGrpSpPr/>
          <p:nvPr/>
        </p:nvGrpSpPr>
        <p:grpSpPr>
          <a:xfrm>
            <a:off x="0" y="0"/>
            <a:ext cx="9144000" cy="481500"/>
            <a:chOff x="0" y="4662000"/>
            <a:chExt cx="9144000" cy="481500"/>
          </a:xfrm>
        </p:grpSpPr>
        <p:sp>
          <p:nvSpPr>
            <p:cNvPr id="130" name="Google Shape;130;p17"/>
            <p:cNvSpPr/>
            <p:nvPr/>
          </p:nvSpPr>
          <p:spPr>
            <a:xfrm>
              <a:off x="0" y="4983000"/>
              <a:ext cx="9144000" cy="16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1" name="Google Shape;131;p17"/>
            <p:cNvSpPr/>
            <p:nvPr/>
          </p:nvSpPr>
          <p:spPr>
            <a:xfrm>
              <a:off x="0" y="4822500"/>
              <a:ext cx="9144000" cy="16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2" name="Google Shape;132;p17"/>
            <p:cNvSpPr/>
            <p:nvPr/>
          </p:nvSpPr>
          <p:spPr>
            <a:xfrm>
              <a:off x="0" y="4662000"/>
              <a:ext cx="9144000" cy="16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33" name="Google Shape;133;p17"/>
          <p:cNvSpPr/>
          <p:nvPr/>
        </p:nvSpPr>
        <p:spPr>
          <a:xfrm>
            <a:off x="713225" y="476431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4" name="Google Shape;134;p17"/>
          <p:cNvSpPr txBox="1"/>
          <p:nvPr>
            <p:ph idx="1" type="subTitle"/>
          </p:nvPr>
        </p:nvSpPr>
        <p:spPr>
          <a:xfrm>
            <a:off x="713225" y="1558450"/>
            <a:ext cx="6951900" cy="2754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35" name="Shape 135"/>
        <p:cNvGrpSpPr/>
        <p:nvPr/>
      </p:nvGrpSpPr>
      <p:grpSpPr>
        <a:xfrm>
          <a:off x="0" y="0"/>
          <a:ext cx="0" cy="0"/>
          <a:chOff x="0" y="0"/>
          <a:chExt cx="0" cy="0"/>
        </a:xfrm>
      </p:grpSpPr>
      <p:sp>
        <p:nvSpPr>
          <p:cNvPr id="136" name="Google Shape;136;p1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7" name="Google Shape;137;p18"/>
          <p:cNvSpPr txBox="1"/>
          <p:nvPr>
            <p:ph idx="1" type="subTitle"/>
          </p:nvPr>
        </p:nvSpPr>
        <p:spPr>
          <a:xfrm>
            <a:off x="713225" y="2785400"/>
            <a:ext cx="2369700" cy="18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8" name="Google Shape;138;p18"/>
          <p:cNvSpPr txBox="1"/>
          <p:nvPr>
            <p:ph idx="2" type="subTitle"/>
          </p:nvPr>
        </p:nvSpPr>
        <p:spPr>
          <a:xfrm>
            <a:off x="3231361" y="2785400"/>
            <a:ext cx="2369700" cy="18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9" name="Google Shape;139;p18"/>
          <p:cNvSpPr txBox="1"/>
          <p:nvPr>
            <p:ph idx="3" type="subTitle"/>
          </p:nvPr>
        </p:nvSpPr>
        <p:spPr>
          <a:xfrm>
            <a:off x="5749496" y="2785400"/>
            <a:ext cx="2369700" cy="18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0" name="Google Shape;140;p18"/>
          <p:cNvSpPr txBox="1"/>
          <p:nvPr>
            <p:ph idx="4" type="subTitle"/>
          </p:nvPr>
        </p:nvSpPr>
        <p:spPr>
          <a:xfrm>
            <a:off x="713225" y="2202125"/>
            <a:ext cx="2369700" cy="708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41" name="Google Shape;141;p18"/>
          <p:cNvSpPr txBox="1"/>
          <p:nvPr>
            <p:ph idx="5" type="subTitle"/>
          </p:nvPr>
        </p:nvSpPr>
        <p:spPr>
          <a:xfrm>
            <a:off x="3231357" y="2202125"/>
            <a:ext cx="2369700" cy="708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42" name="Google Shape;142;p18"/>
          <p:cNvSpPr txBox="1"/>
          <p:nvPr>
            <p:ph idx="6" type="subTitle"/>
          </p:nvPr>
        </p:nvSpPr>
        <p:spPr>
          <a:xfrm>
            <a:off x="5749488" y="2202125"/>
            <a:ext cx="2369700" cy="708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143" name="Google Shape;143;p18"/>
          <p:cNvGrpSpPr/>
          <p:nvPr/>
        </p:nvGrpSpPr>
        <p:grpSpPr>
          <a:xfrm>
            <a:off x="8795925" y="2411700"/>
            <a:ext cx="364500" cy="2731800"/>
            <a:chOff x="8795925" y="2411700"/>
            <a:chExt cx="364500" cy="2731800"/>
          </a:xfrm>
        </p:grpSpPr>
        <p:sp>
          <p:nvSpPr>
            <p:cNvPr id="144" name="Google Shape;144;p18"/>
            <p:cNvSpPr/>
            <p:nvPr/>
          </p:nvSpPr>
          <p:spPr>
            <a:xfrm flipH="1" rot="10800000">
              <a:off x="8795925" y="4286400"/>
              <a:ext cx="3645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5" name="Google Shape;145;p18"/>
            <p:cNvSpPr/>
            <p:nvPr/>
          </p:nvSpPr>
          <p:spPr>
            <a:xfrm flipH="1" rot="10800000">
              <a:off x="8795925" y="3429300"/>
              <a:ext cx="3645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6" name="Google Shape;146;p18"/>
            <p:cNvSpPr/>
            <p:nvPr/>
          </p:nvSpPr>
          <p:spPr>
            <a:xfrm flipH="1" rot="10800000">
              <a:off x="8795925" y="2572200"/>
              <a:ext cx="3645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7" name="Google Shape;147;p18"/>
            <p:cNvSpPr/>
            <p:nvPr/>
          </p:nvSpPr>
          <p:spPr>
            <a:xfrm>
              <a:off x="8795925" y="2411700"/>
              <a:ext cx="3645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48" name="Google Shape;148;p18"/>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49" name="Shape 149"/>
        <p:cNvGrpSpPr/>
        <p:nvPr/>
      </p:nvGrpSpPr>
      <p:grpSpPr>
        <a:xfrm>
          <a:off x="0" y="0"/>
          <a:ext cx="0" cy="0"/>
          <a:chOff x="0" y="0"/>
          <a:chExt cx="0" cy="0"/>
        </a:xfrm>
      </p:grpSpPr>
      <p:sp>
        <p:nvSpPr>
          <p:cNvPr id="150" name="Google Shape;150;p19"/>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1" name="Google Shape;151;p19"/>
          <p:cNvSpPr txBox="1"/>
          <p:nvPr>
            <p:ph idx="1" type="subTitle"/>
          </p:nvPr>
        </p:nvSpPr>
        <p:spPr>
          <a:xfrm>
            <a:off x="713225" y="1659425"/>
            <a:ext cx="3286200" cy="120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2" name="Google Shape;152;p19"/>
          <p:cNvSpPr txBox="1"/>
          <p:nvPr>
            <p:ph idx="2" type="subTitle"/>
          </p:nvPr>
        </p:nvSpPr>
        <p:spPr>
          <a:xfrm>
            <a:off x="4698825" y="1659425"/>
            <a:ext cx="3286200" cy="120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3" name="Google Shape;153;p19"/>
          <p:cNvSpPr txBox="1"/>
          <p:nvPr>
            <p:ph idx="3" type="subTitle"/>
          </p:nvPr>
        </p:nvSpPr>
        <p:spPr>
          <a:xfrm>
            <a:off x="713225" y="3396200"/>
            <a:ext cx="3286200" cy="120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4" name="Google Shape;154;p19"/>
          <p:cNvSpPr txBox="1"/>
          <p:nvPr>
            <p:ph idx="4" type="subTitle"/>
          </p:nvPr>
        </p:nvSpPr>
        <p:spPr>
          <a:xfrm>
            <a:off x="4698825" y="3396200"/>
            <a:ext cx="3286200" cy="120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5" name="Google Shape;155;p19"/>
          <p:cNvSpPr txBox="1"/>
          <p:nvPr>
            <p:ph idx="5" type="subTitle"/>
          </p:nvPr>
        </p:nvSpPr>
        <p:spPr>
          <a:xfrm>
            <a:off x="713225" y="1338475"/>
            <a:ext cx="3286200" cy="40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56" name="Google Shape;156;p19"/>
          <p:cNvSpPr txBox="1"/>
          <p:nvPr>
            <p:ph idx="6" type="subTitle"/>
          </p:nvPr>
        </p:nvSpPr>
        <p:spPr>
          <a:xfrm>
            <a:off x="713225" y="3075275"/>
            <a:ext cx="3286200" cy="40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57" name="Google Shape;157;p19"/>
          <p:cNvSpPr txBox="1"/>
          <p:nvPr>
            <p:ph idx="7" type="subTitle"/>
          </p:nvPr>
        </p:nvSpPr>
        <p:spPr>
          <a:xfrm>
            <a:off x="4698825" y="1338475"/>
            <a:ext cx="3286200" cy="40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58" name="Google Shape;158;p19"/>
          <p:cNvSpPr txBox="1"/>
          <p:nvPr>
            <p:ph idx="8" type="subTitle"/>
          </p:nvPr>
        </p:nvSpPr>
        <p:spPr>
          <a:xfrm>
            <a:off x="4698825" y="3075275"/>
            <a:ext cx="3286200" cy="40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159" name="Google Shape;159;p19"/>
          <p:cNvGrpSpPr/>
          <p:nvPr/>
        </p:nvGrpSpPr>
        <p:grpSpPr>
          <a:xfrm>
            <a:off x="0" y="3429300"/>
            <a:ext cx="9160425" cy="1714200"/>
            <a:chOff x="0" y="3429300"/>
            <a:chExt cx="9160425" cy="1714200"/>
          </a:xfrm>
        </p:grpSpPr>
        <p:grpSp>
          <p:nvGrpSpPr>
            <p:cNvPr id="160" name="Google Shape;160;p19"/>
            <p:cNvGrpSpPr/>
            <p:nvPr/>
          </p:nvGrpSpPr>
          <p:grpSpPr>
            <a:xfrm>
              <a:off x="8795925" y="3429300"/>
              <a:ext cx="364500" cy="1714200"/>
              <a:chOff x="8795925" y="3429300"/>
              <a:chExt cx="364500" cy="1714200"/>
            </a:xfrm>
          </p:grpSpPr>
          <p:sp>
            <p:nvSpPr>
              <p:cNvPr id="161" name="Google Shape;161;p19"/>
              <p:cNvSpPr/>
              <p:nvPr/>
            </p:nvSpPr>
            <p:spPr>
              <a:xfrm flipH="1" rot="10800000">
                <a:off x="8795925" y="4286400"/>
                <a:ext cx="3645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2" name="Google Shape;162;p19"/>
              <p:cNvSpPr/>
              <p:nvPr/>
            </p:nvSpPr>
            <p:spPr>
              <a:xfrm flipH="1" rot="10800000">
                <a:off x="8795925" y="3429300"/>
                <a:ext cx="3645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nvGrpSpPr>
            <p:cNvPr id="163" name="Google Shape;163;p19"/>
            <p:cNvGrpSpPr/>
            <p:nvPr/>
          </p:nvGrpSpPr>
          <p:grpSpPr>
            <a:xfrm>
              <a:off x="0" y="3429300"/>
              <a:ext cx="364500" cy="1714200"/>
              <a:chOff x="0" y="3429300"/>
              <a:chExt cx="364500" cy="1714200"/>
            </a:xfrm>
          </p:grpSpPr>
          <p:sp>
            <p:nvSpPr>
              <p:cNvPr id="164" name="Google Shape;164;p19"/>
              <p:cNvSpPr/>
              <p:nvPr/>
            </p:nvSpPr>
            <p:spPr>
              <a:xfrm flipH="1" rot="10800000">
                <a:off x="0" y="4286400"/>
                <a:ext cx="3645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5" name="Google Shape;165;p19"/>
              <p:cNvSpPr/>
              <p:nvPr/>
            </p:nvSpPr>
            <p:spPr>
              <a:xfrm flipH="1" rot="10800000">
                <a:off x="0" y="3429300"/>
                <a:ext cx="3645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sp>
        <p:nvSpPr>
          <p:cNvPr id="166" name="Google Shape;166;p19"/>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67" name="Shape 167"/>
        <p:cNvGrpSpPr/>
        <p:nvPr/>
      </p:nvGrpSpPr>
      <p:grpSpPr>
        <a:xfrm>
          <a:off x="0" y="0"/>
          <a:ext cx="0" cy="0"/>
          <a:chOff x="0" y="0"/>
          <a:chExt cx="0" cy="0"/>
        </a:xfrm>
      </p:grpSpPr>
      <p:sp>
        <p:nvSpPr>
          <p:cNvPr id="168" name="Google Shape;168;p20"/>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9" name="Google Shape;169;p20"/>
          <p:cNvSpPr txBox="1"/>
          <p:nvPr>
            <p:ph idx="1" type="subTitle"/>
          </p:nvPr>
        </p:nvSpPr>
        <p:spPr>
          <a:xfrm>
            <a:off x="713100" y="1557760"/>
            <a:ext cx="2233500" cy="116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0" name="Google Shape;170;p20"/>
          <p:cNvSpPr txBox="1"/>
          <p:nvPr>
            <p:ph idx="2" type="subTitle"/>
          </p:nvPr>
        </p:nvSpPr>
        <p:spPr>
          <a:xfrm>
            <a:off x="3455250" y="1557760"/>
            <a:ext cx="2233500" cy="116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1" name="Google Shape;171;p20"/>
          <p:cNvSpPr txBox="1"/>
          <p:nvPr>
            <p:ph idx="3" type="subTitle"/>
          </p:nvPr>
        </p:nvSpPr>
        <p:spPr>
          <a:xfrm>
            <a:off x="713100" y="3288050"/>
            <a:ext cx="2233500" cy="116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2" name="Google Shape;172;p20"/>
          <p:cNvSpPr txBox="1"/>
          <p:nvPr>
            <p:ph idx="4" type="subTitle"/>
          </p:nvPr>
        </p:nvSpPr>
        <p:spPr>
          <a:xfrm>
            <a:off x="3455250" y="3288050"/>
            <a:ext cx="2233500" cy="116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3" name="Google Shape;173;p20"/>
          <p:cNvSpPr txBox="1"/>
          <p:nvPr>
            <p:ph idx="5" type="subTitle"/>
          </p:nvPr>
        </p:nvSpPr>
        <p:spPr>
          <a:xfrm>
            <a:off x="6197400" y="1557760"/>
            <a:ext cx="2233500" cy="116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4" name="Google Shape;174;p20"/>
          <p:cNvSpPr txBox="1"/>
          <p:nvPr>
            <p:ph idx="6" type="subTitle"/>
          </p:nvPr>
        </p:nvSpPr>
        <p:spPr>
          <a:xfrm>
            <a:off x="6197400" y="3288050"/>
            <a:ext cx="2233500" cy="116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5" name="Google Shape;175;p20"/>
          <p:cNvSpPr txBox="1"/>
          <p:nvPr>
            <p:ph idx="7" type="subTitle"/>
          </p:nvPr>
        </p:nvSpPr>
        <p:spPr>
          <a:xfrm>
            <a:off x="713100" y="1307112"/>
            <a:ext cx="2233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6" name="Google Shape;176;p20"/>
          <p:cNvSpPr txBox="1"/>
          <p:nvPr>
            <p:ph idx="8" type="subTitle"/>
          </p:nvPr>
        </p:nvSpPr>
        <p:spPr>
          <a:xfrm>
            <a:off x="3457650" y="1307112"/>
            <a:ext cx="22311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7" name="Google Shape;177;p20"/>
          <p:cNvSpPr txBox="1"/>
          <p:nvPr>
            <p:ph idx="9" type="subTitle"/>
          </p:nvPr>
        </p:nvSpPr>
        <p:spPr>
          <a:xfrm>
            <a:off x="6199800" y="1307112"/>
            <a:ext cx="22311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8" name="Google Shape;178;p20"/>
          <p:cNvSpPr txBox="1"/>
          <p:nvPr>
            <p:ph idx="13" type="subTitle"/>
          </p:nvPr>
        </p:nvSpPr>
        <p:spPr>
          <a:xfrm>
            <a:off x="713100" y="3034188"/>
            <a:ext cx="2233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9" name="Google Shape;179;p20"/>
          <p:cNvSpPr txBox="1"/>
          <p:nvPr>
            <p:ph idx="14" type="subTitle"/>
          </p:nvPr>
        </p:nvSpPr>
        <p:spPr>
          <a:xfrm>
            <a:off x="3457650" y="3034193"/>
            <a:ext cx="22311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80" name="Google Shape;180;p20"/>
          <p:cNvSpPr txBox="1"/>
          <p:nvPr>
            <p:ph idx="15" type="subTitle"/>
          </p:nvPr>
        </p:nvSpPr>
        <p:spPr>
          <a:xfrm>
            <a:off x="6199800" y="3034193"/>
            <a:ext cx="22311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181" name="Google Shape;181;p20"/>
          <p:cNvGrpSpPr/>
          <p:nvPr/>
        </p:nvGrpSpPr>
        <p:grpSpPr>
          <a:xfrm>
            <a:off x="0" y="4661988"/>
            <a:ext cx="9144000" cy="481513"/>
            <a:chOff x="0" y="4661988"/>
            <a:chExt cx="9144000" cy="481513"/>
          </a:xfrm>
        </p:grpSpPr>
        <p:sp>
          <p:nvSpPr>
            <p:cNvPr id="182" name="Google Shape;182;p20"/>
            <p:cNvSpPr/>
            <p:nvPr/>
          </p:nvSpPr>
          <p:spPr>
            <a:xfrm>
              <a:off x="0" y="4983000"/>
              <a:ext cx="9144000" cy="16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3" name="Google Shape;183;p20"/>
            <p:cNvSpPr/>
            <p:nvPr/>
          </p:nvSpPr>
          <p:spPr>
            <a:xfrm>
              <a:off x="0" y="4822500"/>
              <a:ext cx="9144000" cy="16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4" name="Google Shape;184;p20"/>
            <p:cNvSpPr/>
            <p:nvPr/>
          </p:nvSpPr>
          <p:spPr>
            <a:xfrm>
              <a:off x="0" y="4661988"/>
              <a:ext cx="9144000" cy="16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85" name="Google Shape;185;p20"/>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4858075" y="1948525"/>
            <a:ext cx="3918900" cy="19443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4963434" y="924863"/>
            <a:ext cx="954000" cy="9540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5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p:nvPr>
            <p:ph idx="3" type="pic"/>
          </p:nvPr>
        </p:nvSpPr>
        <p:spPr>
          <a:xfrm>
            <a:off x="1322338" y="539500"/>
            <a:ext cx="2760600" cy="4064400"/>
          </a:xfrm>
          <a:prstGeom prst="rect">
            <a:avLst/>
          </a:prstGeom>
          <a:noFill/>
          <a:ln>
            <a:noFill/>
          </a:ln>
        </p:spPr>
      </p:sp>
      <p:grpSp>
        <p:nvGrpSpPr>
          <p:cNvPr id="15" name="Google Shape;15;p3"/>
          <p:cNvGrpSpPr/>
          <p:nvPr/>
        </p:nvGrpSpPr>
        <p:grpSpPr>
          <a:xfrm>
            <a:off x="335" y="2150"/>
            <a:ext cx="713300" cy="5139225"/>
            <a:chOff x="7468800" y="0"/>
            <a:chExt cx="1675200" cy="5139225"/>
          </a:xfrm>
        </p:grpSpPr>
        <p:sp>
          <p:nvSpPr>
            <p:cNvPr id="16" name="Google Shape;16;p3"/>
            <p:cNvSpPr/>
            <p:nvPr/>
          </p:nvSpPr>
          <p:spPr>
            <a:xfrm>
              <a:off x="7468800" y="3464996"/>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 name="Google Shape;17;p3"/>
            <p:cNvSpPr/>
            <p:nvPr/>
          </p:nvSpPr>
          <p:spPr>
            <a:xfrm>
              <a:off x="7468800" y="4282125"/>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 name="Google Shape;18;p3"/>
            <p:cNvSpPr/>
            <p:nvPr/>
          </p:nvSpPr>
          <p:spPr>
            <a:xfrm>
              <a:off x="7468800" y="2487375"/>
              <a:ext cx="16752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 name="Google Shape;19;p3"/>
            <p:cNvSpPr/>
            <p:nvPr/>
          </p:nvSpPr>
          <p:spPr>
            <a:xfrm>
              <a:off x="7468800" y="2647875"/>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 name="Google Shape;20;p3"/>
            <p:cNvSpPr/>
            <p:nvPr/>
          </p:nvSpPr>
          <p:spPr>
            <a:xfrm flipH="1" rot="10800000">
              <a:off x="7468800" y="857329"/>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 name="Google Shape;21;p3"/>
            <p:cNvSpPr/>
            <p:nvPr/>
          </p:nvSpPr>
          <p:spPr>
            <a:xfrm flipH="1" rot="10800000">
              <a:off x="7468800" y="0"/>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 name="Google Shape;22;p3"/>
            <p:cNvSpPr/>
            <p:nvPr/>
          </p:nvSpPr>
          <p:spPr>
            <a:xfrm flipH="1" rot="10800000">
              <a:off x="7468800" y="1674450"/>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6" name="Shape 186"/>
        <p:cNvGrpSpPr/>
        <p:nvPr/>
      </p:nvGrpSpPr>
      <p:grpSpPr>
        <a:xfrm>
          <a:off x="0" y="0"/>
          <a:ext cx="0" cy="0"/>
          <a:chOff x="0" y="0"/>
          <a:chExt cx="0" cy="0"/>
        </a:xfrm>
      </p:grpSpPr>
      <p:sp>
        <p:nvSpPr>
          <p:cNvPr id="187" name="Google Shape;187;p21"/>
          <p:cNvSpPr txBox="1"/>
          <p:nvPr>
            <p:ph hasCustomPrompt="1" type="title"/>
          </p:nvPr>
        </p:nvSpPr>
        <p:spPr>
          <a:xfrm>
            <a:off x="3287850" y="2064188"/>
            <a:ext cx="25683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8" name="Google Shape;188;p21"/>
          <p:cNvSpPr txBox="1"/>
          <p:nvPr>
            <p:ph idx="1" type="subTitle"/>
          </p:nvPr>
        </p:nvSpPr>
        <p:spPr>
          <a:xfrm>
            <a:off x="3287850" y="2746902"/>
            <a:ext cx="2568300" cy="332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89" name="Google Shape;189;p21"/>
          <p:cNvSpPr txBox="1"/>
          <p:nvPr>
            <p:ph hasCustomPrompt="1" idx="2" type="title"/>
          </p:nvPr>
        </p:nvSpPr>
        <p:spPr>
          <a:xfrm>
            <a:off x="3287850" y="915175"/>
            <a:ext cx="25683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0" name="Google Shape;190;p21"/>
          <p:cNvSpPr txBox="1"/>
          <p:nvPr>
            <p:ph idx="3" type="subTitle"/>
          </p:nvPr>
        </p:nvSpPr>
        <p:spPr>
          <a:xfrm>
            <a:off x="3287850" y="1597879"/>
            <a:ext cx="2568300" cy="332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91" name="Google Shape;191;p21"/>
          <p:cNvSpPr txBox="1"/>
          <p:nvPr>
            <p:ph hasCustomPrompt="1" idx="4" type="title"/>
          </p:nvPr>
        </p:nvSpPr>
        <p:spPr>
          <a:xfrm>
            <a:off x="3287850" y="3213200"/>
            <a:ext cx="25683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2" name="Google Shape;192;p21"/>
          <p:cNvSpPr txBox="1"/>
          <p:nvPr>
            <p:ph idx="5" type="subTitle"/>
          </p:nvPr>
        </p:nvSpPr>
        <p:spPr>
          <a:xfrm>
            <a:off x="3287850" y="3895925"/>
            <a:ext cx="2568300" cy="332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grpSp>
        <p:nvGrpSpPr>
          <p:cNvPr id="193" name="Google Shape;193;p21"/>
          <p:cNvGrpSpPr/>
          <p:nvPr/>
        </p:nvGrpSpPr>
        <p:grpSpPr>
          <a:xfrm>
            <a:off x="3847050" y="378431"/>
            <a:ext cx="1449900" cy="4386056"/>
            <a:chOff x="3847050" y="378431"/>
            <a:chExt cx="1449900" cy="4386056"/>
          </a:xfrm>
        </p:grpSpPr>
        <p:sp>
          <p:nvSpPr>
            <p:cNvPr id="194" name="Google Shape;194;p21"/>
            <p:cNvSpPr/>
            <p:nvPr/>
          </p:nvSpPr>
          <p:spPr>
            <a:xfrm>
              <a:off x="3847050" y="378431"/>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5" name="Google Shape;195;p21"/>
            <p:cNvSpPr/>
            <p:nvPr/>
          </p:nvSpPr>
          <p:spPr>
            <a:xfrm>
              <a:off x="3847050" y="4603988"/>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96" name="Shape 196"/>
        <p:cNvGrpSpPr/>
        <p:nvPr/>
      </p:nvGrpSpPr>
      <p:grpSpPr>
        <a:xfrm>
          <a:off x="0" y="0"/>
          <a:ext cx="0" cy="0"/>
          <a:chOff x="0" y="0"/>
          <a:chExt cx="0" cy="0"/>
        </a:xfrm>
      </p:grpSpPr>
      <p:sp>
        <p:nvSpPr>
          <p:cNvPr id="197" name="Google Shape;197;p22"/>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98" name="Google Shape;198;p22"/>
          <p:cNvGrpSpPr/>
          <p:nvPr/>
        </p:nvGrpSpPr>
        <p:grpSpPr>
          <a:xfrm>
            <a:off x="0" y="275063"/>
            <a:ext cx="9144000" cy="4868438"/>
            <a:chOff x="0" y="275063"/>
            <a:chExt cx="9144000" cy="4868438"/>
          </a:xfrm>
        </p:grpSpPr>
        <p:sp>
          <p:nvSpPr>
            <p:cNvPr id="199" name="Google Shape;199;p22"/>
            <p:cNvSpPr/>
            <p:nvPr/>
          </p:nvSpPr>
          <p:spPr>
            <a:xfrm>
              <a:off x="713225" y="2750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nvGrpSpPr>
            <p:cNvPr id="200" name="Google Shape;200;p22"/>
            <p:cNvGrpSpPr/>
            <p:nvPr/>
          </p:nvGrpSpPr>
          <p:grpSpPr>
            <a:xfrm>
              <a:off x="0" y="4822500"/>
              <a:ext cx="9144000" cy="321000"/>
              <a:chOff x="0" y="4822500"/>
              <a:chExt cx="9144000" cy="321000"/>
            </a:xfrm>
          </p:grpSpPr>
          <p:sp>
            <p:nvSpPr>
              <p:cNvPr id="201" name="Google Shape;201;p22"/>
              <p:cNvSpPr/>
              <p:nvPr/>
            </p:nvSpPr>
            <p:spPr>
              <a:xfrm>
                <a:off x="0" y="4983000"/>
                <a:ext cx="9144000" cy="16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2" name="Google Shape;202;p22"/>
              <p:cNvSpPr/>
              <p:nvPr/>
            </p:nvSpPr>
            <p:spPr>
              <a:xfrm>
                <a:off x="0" y="4822500"/>
                <a:ext cx="9144000" cy="16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203" name="Google Shape;203;p22"/>
          <p:cNvGrpSpPr/>
          <p:nvPr/>
        </p:nvGrpSpPr>
        <p:grpSpPr>
          <a:xfrm>
            <a:off x="8430775" y="0"/>
            <a:ext cx="713318" cy="857100"/>
            <a:chOff x="8430775" y="0"/>
            <a:chExt cx="713318" cy="857100"/>
          </a:xfrm>
        </p:grpSpPr>
        <p:sp>
          <p:nvSpPr>
            <p:cNvPr id="204" name="Google Shape;204;p22"/>
            <p:cNvSpPr/>
            <p:nvPr/>
          </p:nvSpPr>
          <p:spPr>
            <a:xfrm flipH="1" rot="10800000">
              <a:off x="8787393" y="0"/>
              <a:ext cx="356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2"/>
            <p:cNvSpPr/>
            <p:nvPr/>
          </p:nvSpPr>
          <p:spPr>
            <a:xfrm flipH="1" rot="10800000">
              <a:off x="8430775" y="0"/>
              <a:ext cx="356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206" name="Shape 206"/>
        <p:cNvGrpSpPr/>
        <p:nvPr/>
      </p:nvGrpSpPr>
      <p:grpSpPr>
        <a:xfrm>
          <a:off x="0" y="0"/>
          <a:ext cx="0" cy="0"/>
          <a:chOff x="0" y="0"/>
          <a:chExt cx="0" cy="0"/>
        </a:xfrm>
      </p:grpSpPr>
      <p:sp>
        <p:nvSpPr>
          <p:cNvPr id="207" name="Google Shape;207;p2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08" name="Google Shape;208;p23"/>
          <p:cNvGrpSpPr/>
          <p:nvPr/>
        </p:nvGrpSpPr>
        <p:grpSpPr>
          <a:xfrm>
            <a:off x="-100" y="3429300"/>
            <a:ext cx="1433325" cy="1714200"/>
            <a:chOff x="-100" y="3429300"/>
            <a:chExt cx="1433325" cy="1714200"/>
          </a:xfrm>
        </p:grpSpPr>
        <p:sp>
          <p:nvSpPr>
            <p:cNvPr id="209" name="Google Shape;209;p23"/>
            <p:cNvSpPr/>
            <p:nvPr/>
          </p:nvSpPr>
          <p:spPr>
            <a:xfrm>
              <a:off x="720125" y="42864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0" name="Google Shape;210;p23"/>
            <p:cNvSpPr/>
            <p:nvPr/>
          </p:nvSpPr>
          <p:spPr>
            <a:xfrm>
              <a:off x="-100" y="42864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1" name="Google Shape;211;p23"/>
            <p:cNvSpPr/>
            <p:nvPr/>
          </p:nvSpPr>
          <p:spPr>
            <a:xfrm>
              <a:off x="-100" y="34293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12" name="Google Shape;212;p23"/>
          <p:cNvSpPr/>
          <p:nvPr/>
        </p:nvSpPr>
        <p:spPr>
          <a:xfrm>
            <a:off x="713000"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213" name="Shape 213"/>
        <p:cNvGrpSpPr/>
        <p:nvPr/>
      </p:nvGrpSpPr>
      <p:grpSpPr>
        <a:xfrm>
          <a:off x="0" y="0"/>
          <a:ext cx="0" cy="0"/>
          <a:chOff x="0" y="0"/>
          <a:chExt cx="0" cy="0"/>
        </a:xfrm>
      </p:grpSpPr>
      <p:sp>
        <p:nvSpPr>
          <p:cNvPr id="214" name="Google Shape;214;p2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15" name="Google Shape;215;p24"/>
          <p:cNvGrpSpPr/>
          <p:nvPr/>
        </p:nvGrpSpPr>
        <p:grpSpPr>
          <a:xfrm>
            <a:off x="0" y="0"/>
            <a:ext cx="9144000" cy="5160150"/>
            <a:chOff x="0" y="0"/>
            <a:chExt cx="9144000" cy="5160150"/>
          </a:xfrm>
        </p:grpSpPr>
        <p:grpSp>
          <p:nvGrpSpPr>
            <p:cNvPr id="216" name="Google Shape;216;p24"/>
            <p:cNvGrpSpPr/>
            <p:nvPr/>
          </p:nvGrpSpPr>
          <p:grpSpPr>
            <a:xfrm>
              <a:off x="0" y="3445950"/>
              <a:ext cx="568500" cy="1714200"/>
              <a:chOff x="0" y="3445950"/>
              <a:chExt cx="568500" cy="1714200"/>
            </a:xfrm>
          </p:grpSpPr>
          <p:sp>
            <p:nvSpPr>
              <p:cNvPr id="217" name="Google Shape;217;p24"/>
              <p:cNvSpPr/>
              <p:nvPr/>
            </p:nvSpPr>
            <p:spPr>
              <a:xfrm flipH="1" rot="10800000">
                <a:off x="0" y="4303050"/>
                <a:ext cx="5685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8" name="Google Shape;218;p24"/>
              <p:cNvSpPr/>
              <p:nvPr/>
            </p:nvSpPr>
            <p:spPr>
              <a:xfrm flipH="1" rot="10800000">
                <a:off x="0" y="3445950"/>
                <a:ext cx="5685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nvGrpSpPr>
            <p:cNvPr id="219" name="Google Shape;219;p24"/>
            <p:cNvGrpSpPr/>
            <p:nvPr/>
          </p:nvGrpSpPr>
          <p:grpSpPr>
            <a:xfrm>
              <a:off x="8575500" y="0"/>
              <a:ext cx="568500" cy="5160150"/>
              <a:chOff x="8575500" y="0"/>
              <a:chExt cx="568500" cy="5160150"/>
            </a:xfrm>
          </p:grpSpPr>
          <p:sp>
            <p:nvSpPr>
              <p:cNvPr id="220" name="Google Shape;220;p24"/>
              <p:cNvSpPr/>
              <p:nvPr/>
            </p:nvSpPr>
            <p:spPr>
              <a:xfrm flipH="1" rot="10800000">
                <a:off x="8575500" y="4303050"/>
                <a:ext cx="5685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1" name="Google Shape;221;p24"/>
              <p:cNvSpPr/>
              <p:nvPr/>
            </p:nvSpPr>
            <p:spPr>
              <a:xfrm flipH="1" rot="10800000">
                <a:off x="8575500" y="3445950"/>
                <a:ext cx="5685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2" name="Google Shape;222;p24"/>
              <p:cNvSpPr/>
              <p:nvPr/>
            </p:nvSpPr>
            <p:spPr>
              <a:xfrm flipH="1" rot="10800000">
                <a:off x="8575500" y="0"/>
                <a:ext cx="5685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sp>
        <p:nvSpPr>
          <p:cNvPr id="223" name="Google Shape;223;p24"/>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4">
    <p:spTree>
      <p:nvGrpSpPr>
        <p:cNvPr id="224" name="Shape 224"/>
        <p:cNvGrpSpPr/>
        <p:nvPr/>
      </p:nvGrpSpPr>
      <p:grpSpPr>
        <a:xfrm>
          <a:off x="0" y="0"/>
          <a:ext cx="0" cy="0"/>
          <a:chOff x="0" y="0"/>
          <a:chExt cx="0" cy="0"/>
        </a:xfrm>
      </p:grpSpPr>
      <p:sp>
        <p:nvSpPr>
          <p:cNvPr id="225" name="Google Shape;225;p2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26" name="Google Shape;226;p25"/>
          <p:cNvGrpSpPr/>
          <p:nvPr/>
        </p:nvGrpSpPr>
        <p:grpSpPr>
          <a:xfrm>
            <a:off x="0" y="0"/>
            <a:ext cx="9145075" cy="5143500"/>
            <a:chOff x="0" y="0"/>
            <a:chExt cx="9145075" cy="5143500"/>
          </a:xfrm>
        </p:grpSpPr>
        <p:sp>
          <p:nvSpPr>
            <p:cNvPr id="227" name="Google Shape;227;p25"/>
            <p:cNvSpPr/>
            <p:nvPr/>
          </p:nvSpPr>
          <p:spPr>
            <a:xfrm flipH="1" rot="10800000">
              <a:off x="0" y="4286400"/>
              <a:ext cx="7143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8" name="Google Shape;228;p25"/>
            <p:cNvSpPr/>
            <p:nvPr/>
          </p:nvSpPr>
          <p:spPr>
            <a:xfrm flipH="1" rot="10800000">
              <a:off x="0" y="3429300"/>
              <a:ext cx="7143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9" name="Google Shape;229;p25"/>
            <p:cNvSpPr/>
            <p:nvPr/>
          </p:nvSpPr>
          <p:spPr>
            <a:xfrm flipH="1" rot="10800000">
              <a:off x="0" y="2572200"/>
              <a:ext cx="7143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0" name="Google Shape;230;p25"/>
            <p:cNvSpPr/>
            <p:nvPr/>
          </p:nvSpPr>
          <p:spPr>
            <a:xfrm flipH="1" rot="10800000">
              <a:off x="8430775" y="0"/>
              <a:ext cx="7143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1" name="Google Shape;231;p25"/>
            <p:cNvSpPr/>
            <p:nvPr/>
          </p:nvSpPr>
          <p:spPr>
            <a:xfrm flipH="1" rot="10800000">
              <a:off x="8430775" y="4286400"/>
              <a:ext cx="7143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32" name="Google Shape;232;p25"/>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
    <p:spTree>
      <p:nvGrpSpPr>
        <p:cNvPr id="233" name="Shape 233"/>
        <p:cNvGrpSpPr/>
        <p:nvPr/>
      </p:nvGrpSpPr>
      <p:grpSpPr>
        <a:xfrm>
          <a:off x="0" y="0"/>
          <a:ext cx="0" cy="0"/>
          <a:chOff x="0" y="0"/>
          <a:chExt cx="0" cy="0"/>
        </a:xfrm>
      </p:grpSpPr>
      <p:sp>
        <p:nvSpPr>
          <p:cNvPr id="234" name="Google Shape;234;p2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35" name="Google Shape;235;p26"/>
          <p:cNvGrpSpPr/>
          <p:nvPr/>
        </p:nvGrpSpPr>
        <p:grpSpPr>
          <a:xfrm>
            <a:off x="0" y="0"/>
            <a:ext cx="9143875" cy="5143500"/>
            <a:chOff x="0" y="0"/>
            <a:chExt cx="9143875" cy="5143500"/>
          </a:xfrm>
        </p:grpSpPr>
        <p:sp>
          <p:nvSpPr>
            <p:cNvPr id="236" name="Google Shape;236;p26"/>
            <p:cNvSpPr/>
            <p:nvPr/>
          </p:nvSpPr>
          <p:spPr>
            <a:xfrm flipH="1" rot="10800000">
              <a:off x="0"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7" name="Google Shape;237;p26"/>
            <p:cNvSpPr/>
            <p:nvPr/>
          </p:nvSpPr>
          <p:spPr>
            <a:xfrm flipH="1" rot="10800000">
              <a:off x="0" y="34293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8" name="Google Shape;238;p26"/>
            <p:cNvSpPr/>
            <p:nvPr/>
          </p:nvSpPr>
          <p:spPr>
            <a:xfrm flipH="1" rot="10800000">
              <a:off x="8430775" y="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9" name="Google Shape;239;p26"/>
            <p:cNvSpPr/>
            <p:nvPr/>
          </p:nvSpPr>
          <p:spPr>
            <a:xfrm flipH="1" rot="10800000">
              <a:off x="8430775" y="8571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0" name="Google Shape;240;p26"/>
            <p:cNvSpPr/>
            <p:nvPr/>
          </p:nvSpPr>
          <p:spPr>
            <a:xfrm>
              <a:off x="8430775" y="1714200"/>
              <a:ext cx="7131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41" name="Google Shape;241;p26"/>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6">
    <p:spTree>
      <p:nvGrpSpPr>
        <p:cNvPr id="242" name="Shape 242"/>
        <p:cNvGrpSpPr/>
        <p:nvPr/>
      </p:nvGrpSpPr>
      <p:grpSpPr>
        <a:xfrm>
          <a:off x="0" y="0"/>
          <a:ext cx="0" cy="0"/>
          <a:chOff x="0" y="0"/>
          <a:chExt cx="0" cy="0"/>
        </a:xfrm>
      </p:grpSpPr>
      <p:sp>
        <p:nvSpPr>
          <p:cNvPr id="243" name="Google Shape;243;p27"/>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44" name="Google Shape;244;p27"/>
          <p:cNvGrpSpPr/>
          <p:nvPr/>
        </p:nvGrpSpPr>
        <p:grpSpPr>
          <a:xfrm>
            <a:off x="0" y="3275875"/>
            <a:ext cx="9144000" cy="1863925"/>
            <a:chOff x="0" y="3275875"/>
            <a:chExt cx="9144000" cy="1863925"/>
          </a:xfrm>
        </p:grpSpPr>
        <p:sp>
          <p:nvSpPr>
            <p:cNvPr id="245" name="Google Shape;245;p27"/>
            <p:cNvSpPr/>
            <p:nvPr/>
          </p:nvSpPr>
          <p:spPr>
            <a:xfrm flipH="1" rot="10800000">
              <a:off x="0" y="4282700"/>
              <a:ext cx="7083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nvGrpSpPr>
            <p:cNvPr id="246" name="Google Shape;246;p27"/>
            <p:cNvGrpSpPr/>
            <p:nvPr/>
          </p:nvGrpSpPr>
          <p:grpSpPr>
            <a:xfrm>
              <a:off x="8435700" y="3275875"/>
              <a:ext cx="708300" cy="1863925"/>
              <a:chOff x="8435700" y="3275875"/>
              <a:chExt cx="708300" cy="1863925"/>
            </a:xfrm>
          </p:grpSpPr>
          <p:sp>
            <p:nvSpPr>
              <p:cNvPr id="247" name="Google Shape;247;p27"/>
              <p:cNvSpPr/>
              <p:nvPr/>
            </p:nvSpPr>
            <p:spPr>
              <a:xfrm>
                <a:off x="8435700" y="3275875"/>
                <a:ext cx="7083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8" name="Google Shape;248;p27"/>
              <p:cNvSpPr/>
              <p:nvPr/>
            </p:nvSpPr>
            <p:spPr>
              <a:xfrm flipH="1" rot="10800000">
                <a:off x="8435700" y="4282700"/>
                <a:ext cx="7083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9" name="Google Shape;249;p27"/>
              <p:cNvSpPr/>
              <p:nvPr/>
            </p:nvSpPr>
            <p:spPr>
              <a:xfrm flipH="1" rot="10800000">
                <a:off x="8435700" y="3436375"/>
                <a:ext cx="7083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50" name="Google Shape;250;p27"/>
            <p:cNvSpPr/>
            <p:nvPr/>
          </p:nvSpPr>
          <p:spPr>
            <a:xfrm>
              <a:off x="0" y="4132975"/>
              <a:ext cx="7083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51" name="Google Shape;251;p27"/>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252" name="Shape 252"/>
        <p:cNvGrpSpPr/>
        <p:nvPr/>
      </p:nvGrpSpPr>
      <p:grpSpPr>
        <a:xfrm>
          <a:off x="0" y="0"/>
          <a:ext cx="0" cy="0"/>
          <a:chOff x="0" y="0"/>
          <a:chExt cx="0" cy="0"/>
        </a:xfrm>
      </p:grpSpPr>
      <p:sp>
        <p:nvSpPr>
          <p:cNvPr id="253" name="Google Shape;253;p28"/>
          <p:cNvSpPr txBox="1"/>
          <p:nvPr>
            <p:ph type="title"/>
          </p:nvPr>
        </p:nvSpPr>
        <p:spPr>
          <a:xfrm>
            <a:off x="713225" y="737850"/>
            <a:ext cx="4645200" cy="1343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4" name="Google Shape;254;p28"/>
          <p:cNvSpPr txBox="1"/>
          <p:nvPr>
            <p:ph idx="1" type="subTitle"/>
          </p:nvPr>
        </p:nvSpPr>
        <p:spPr>
          <a:xfrm>
            <a:off x="713225" y="2141075"/>
            <a:ext cx="46452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Font typeface="Open Sans"/>
              <a:buAutoNum type="arabicPeriod"/>
              <a:defRPr/>
            </a:lvl1pPr>
            <a:lvl2pPr lvl="1" algn="ctr">
              <a:lnSpc>
                <a:spcPct val="100000"/>
              </a:lnSpc>
              <a:spcBef>
                <a:spcPts val="1000"/>
              </a:spcBef>
              <a:spcAft>
                <a:spcPts val="0"/>
              </a:spcAft>
              <a:buClr>
                <a:srgbClr val="E76A28"/>
              </a:buClr>
              <a:buSzPts val="1200"/>
              <a:buFont typeface="Nunito Light"/>
              <a:buAutoNum type="alphaLcPeriod"/>
              <a:defRPr/>
            </a:lvl2pPr>
            <a:lvl3pPr lvl="2" algn="ctr">
              <a:lnSpc>
                <a:spcPct val="100000"/>
              </a:lnSpc>
              <a:spcBef>
                <a:spcPts val="0"/>
              </a:spcBef>
              <a:spcAft>
                <a:spcPts val="0"/>
              </a:spcAft>
              <a:buClr>
                <a:srgbClr val="E76A28"/>
              </a:buClr>
              <a:buSzPts val="1200"/>
              <a:buFont typeface="Nunito Light"/>
              <a:buAutoNum type="romanLcPeriod"/>
              <a:defRPr/>
            </a:lvl3pPr>
            <a:lvl4pPr lvl="3" algn="ctr">
              <a:lnSpc>
                <a:spcPct val="100000"/>
              </a:lnSpc>
              <a:spcBef>
                <a:spcPts val="0"/>
              </a:spcBef>
              <a:spcAft>
                <a:spcPts val="0"/>
              </a:spcAft>
              <a:buClr>
                <a:srgbClr val="E76A28"/>
              </a:buClr>
              <a:buSzPts val="1200"/>
              <a:buFont typeface="Nunito Light"/>
              <a:buAutoNum type="arabicPeriod"/>
              <a:defRPr/>
            </a:lvl4pPr>
            <a:lvl5pPr lvl="4" algn="ctr">
              <a:lnSpc>
                <a:spcPct val="100000"/>
              </a:lnSpc>
              <a:spcBef>
                <a:spcPts val="0"/>
              </a:spcBef>
              <a:spcAft>
                <a:spcPts val="0"/>
              </a:spcAft>
              <a:buClr>
                <a:srgbClr val="E76A28"/>
              </a:buClr>
              <a:buSzPts val="1200"/>
              <a:buFont typeface="Nunito Light"/>
              <a:buAutoNum type="alphaLcPeriod"/>
              <a:defRPr/>
            </a:lvl5pPr>
            <a:lvl6pPr lvl="5" algn="ctr">
              <a:lnSpc>
                <a:spcPct val="100000"/>
              </a:lnSpc>
              <a:spcBef>
                <a:spcPts val="0"/>
              </a:spcBef>
              <a:spcAft>
                <a:spcPts val="0"/>
              </a:spcAft>
              <a:buClr>
                <a:srgbClr val="999999"/>
              </a:buClr>
              <a:buSzPts val="1200"/>
              <a:buFont typeface="Nunito Light"/>
              <a:buAutoNum type="romanLcPeriod"/>
              <a:defRPr/>
            </a:lvl6pPr>
            <a:lvl7pPr lvl="6" algn="ctr">
              <a:lnSpc>
                <a:spcPct val="100000"/>
              </a:lnSpc>
              <a:spcBef>
                <a:spcPts val="0"/>
              </a:spcBef>
              <a:spcAft>
                <a:spcPts val="0"/>
              </a:spcAft>
              <a:buClr>
                <a:srgbClr val="999999"/>
              </a:buClr>
              <a:buSzPts val="1200"/>
              <a:buFont typeface="Nunito Light"/>
              <a:buAutoNum type="arabicPeriod"/>
              <a:defRPr/>
            </a:lvl7pPr>
            <a:lvl8pPr lvl="7" algn="ctr">
              <a:lnSpc>
                <a:spcPct val="100000"/>
              </a:lnSpc>
              <a:spcBef>
                <a:spcPts val="0"/>
              </a:spcBef>
              <a:spcAft>
                <a:spcPts val="0"/>
              </a:spcAft>
              <a:buClr>
                <a:srgbClr val="999999"/>
              </a:buClr>
              <a:buSzPts val="1200"/>
              <a:buFont typeface="Nunito Light"/>
              <a:buAutoNum type="alphaLcPeriod"/>
              <a:defRPr/>
            </a:lvl8pPr>
            <a:lvl9pPr lvl="8" algn="ctr">
              <a:lnSpc>
                <a:spcPct val="100000"/>
              </a:lnSpc>
              <a:spcBef>
                <a:spcPts val="0"/>
              </a:spcBef>
              <a:spcAft>
                <a:spcPts val="0"/>
              </a:spcAft>
              <a:buClr>
                <a:srgbClr val="999999"/>
              </a:buClr>
              <a:buSzPts val="1200"/>
              <a:buFont typeface="Nunito Light"/>
              <a:buAutoNum type="romanLcPeriod"/>
              <a:defRPr/>
            </a:lvl9pPr>
          </a:lstStyle>
          <a:p/>
        </p:txBody>
      </p:sp>
      <p:sp>
        <p:nvSpPr>
          <p:cNvPr id="255" name="Google Shape;255;p28"/>
          <p:cNvSpPr/>
          <p:nvPr>
            <p:ph idx="2" type="pic"/>
          </p:nvPr>
        </p:nvSpPr>
        <p:spPr>
          <a:xfrm>
            <a:off x="5479825" y="539500"/>
            <a:ext cx="2950800" cy="4064400"/>
          </a:xfrm>
          <a:prstGeom prst="rect">
            <a:avLst/>
          </a:prstGeom>
          <a:noFill/>
          <a:ln>
            <a:noFill/>
          </a:ln>
        </p:spPr>
      </p:sp>
      <p:grpSp>
        <p:nvGrpSpPr>
          <p:cNvPr id="256" name="Google Shape;256;p28"/>
          <p:cNvGrpSpPr/>
          <p:nvPr/>
        </p:nvGrpSpPr>
        <p:grpSpPr>
          <a:xfrm>
            <a:off x="7717675" y="3429300"/>
            <a:ext cx="1426200" cy="1714200"/>
            <a:chOff x="7717675" y="3429300"/>
            <a:chExt cx="1426200" cy="1714200"/>
          </a:xfrm>
        </p:grpSpPr>
        <p:sp>
          <p:nvSpPr>
            <p:cNvPr id="257" name="Google Shape;257;p28"/>
            <p:cNvSpPr/>
            <p:nvPr/>
          </p:nvSpPr>
          <p:spPr>
            <a:xfrm>
              <a:off x="8430775" y="42864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8" name="Google Shape;258;p28"/>
            <p:cNvSpPr/>
            <p:nvPr/>
          </p:nvSpPr>
          <p:spPr>
            <a:xfrm>
              <a:off x="8430775" y="34293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9" name="Google Shape;259;p28"/>
            <p:cNvSpPr/>
            <p:nvPr/>
          </p:nvSpPr>
          <p:spPr>
            <a:xfrm>
              <a:off x="7717675"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60" name="Google Shape;260;p28"/>
          <p:cNvSpPr/>
          <p:nvPr/>
        </p:nvSpPr>
        <p:spPr>
          <a:xfrm>
            <a:off x="713225" y="539488"/>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61" name="Shape 261"/>
        <p:cNvGrpSpPr/>
        <p:nvPr/>
      </p:nvGrpSpPr>
      <p:grpSpPr>
        <a:xfrm>
          <a:off x="0" y="0"/>
          <a:ext cx="0" cy="0"/>
          <a:chOff x="0" y="0"/>
          <a:chExt cx="0" cy="0"/>
        </a:xfrm>
      </p:grpSpPr>
      <p:sp>
        <p:nvSpPr>
          <p:cNvPr id="262" name="Google Shape;262;p29"/>
          <p:cNvSpPr txBox="1"/>
          <p:nvPr>
            <p:ph type="title"/>
          </p:nvPr>
        </p:nvSpPr>
        <p:spPr>
          <a:xfrm>
            <a:off x="4253750" y="769400"/>
            <a:ext cx="39558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3" name="Google Shape;263;p29"/>
          <p:cNvSpPr txBox="1"/>
          <p:nvPr>
            <p:ph idx="1" type="subTitle"/>
          </p:nvPr>
        </p:nvSpPr>
        <p:spPr>
          <a:xfrm>
            <a:off x="4253750" y="1859617"/>
            <a:ext cx="3684000" cy="127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64" name="Google Shape;264;p29"/>
          <p:cNvSpPr txBox="1"/>
          <p:nvPr/>
        </p:nvSpPr>
        <p:spPr>
          <a:xfrm>
            <a:off x="4253760" y="3320333"/>
            <a:ext cx="3684000" cy="764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Raleway Medium"/>
                <a:ea typeface="Raleway Medium"/>
                <a:cs typeface="Raleway Medium"/>
                <a:sym typeface="Raleway Medium"/>
              </a:rPr>
              <a:t>CREDITS: This presentation template was created by </a:t>
            </a:r>
            <a:r>
              <a:rPr b="1" lang="en" sz="1200" u="sng">
                <a:solidFill>
                  <a:schemeClr val="hlink"/>
                </a:solidFill>
                <a:latin typeface="Raleway"/>
                <a:ea typeface="Raleway"/>
                <a:cs typeface="Raleway"/>
                <a:sym typeface="Raleway"/>
                <a:hlinkClick r:id="rId2"/>
              </a:rPr>
              <a:t>Slidesgo</a:t>
            </a:r>
            <a:r>
              <a:rPr lang="en" sz="1200">
                <a:solidFill>
                  <a:schemeClr val="dk1"/>
                </a:solidFill>
                <a:latin typeface="Raleway Medium"/>
                <a:ea typeface="Raleway Medium"/>
                <a:cs typeface="Raleway Medium"/>
                <a:sym typeface="Raleway Medium"/>
              </a:rPr>
              <a:t>, and includes icons, infographics &amp; images by </a:t>
            </a:r>
            <a:r>
              <a:rPr b="1" lang="en" sz="1200" u="sng">
                <a:solidFill>
                  <a:schemeClr val="dk1"/>
                </a:solidFill>
                <a:latin typeface="Raleway"/>
                <a:ea typeface="Raleway"/>
                <a:cs typeface="Raleway"/>
                <a:sym typeface="Raleway"/>
                <a:hlinkClick r:id="rId3">
                  <a:extLst>
                    <a:ext uri="{A12FA001-AC4F-418D-AE19-62706E023703}">
                      <ahyp:hlinkClr val="tx"/>
                    </a:ext>
                  </a:extLst>
                </a:hlinkClick>
              </a:rPr>
              <a:t>Freepik</a:t>
            </a:r>
            <a:r>
              <a:rPr lang="en" sz="1200" u="sng">
                <a:solidFill>
                  <a:schemeClr val="dk1"/>
                </a:solidFill>
                <a:latin typeface="Raleway Medium"/>
                <a:ea typeface="Raleway Medium"/>
                <a:cs typeface="Raleway Medium"/>
                <a:sym typeface="Raleway Medium"/>
              </a:rPr>
              <a:t> </a:t>
            </a:r>
            <a:endParaRPr sz="1200" u="sng">
              <a:solidFill>
                <a:schemeClr val="dk1"/>
              </a:solidFill>
              <a:latin typeface="Raleway Medium"/>
              <a:ea typeface="Raleway Medium"/>
              <a:cs typeface="Raleway Medium"/>
              <a:sym typeface="Raleway Medium"/>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65" name="Shape 265"/>
        <p:cNvGrpSpPr/>
        <p:nvPr/>
      </p:nvGrpSpPr>
      <p:grpSpPr>
        <a:xfrm>
          <a:off x="0" y="0"/>
          <a:ext cx="0" cy="0"/>
          <a:chOff x="0" y="0"/>
          <a:chExt cx="0" cy="0"/>
        </a:xfrm>
      </p:grpSpPr>
      <p:grpSp>
        <p:nvGrpSpPr>
          <p:cNvPr id="266" name="Google Shape;266;p30"/>
          <p:cNvGrpSpPr/>
          <p:nvPr/>
        </p:nvGrpSpPr>
        <p:grpSpPr>
          <a:xfrm>
            <a:off x="335" y="2150"/>
            <a:ext cx="713300" cy="5139225"/>
            <a:chOff x="7468800" y="0"/>
            <a:chExt cx="1675200" cy="5139225"/>
          </a:xfrm>
        </p:grpSpPr>
        <p:sp>
          <p:nvSpPr>
            <p:cNvPr id="267" name="Google Shape;267;p30"/>
            <p:cNvSpPr/>
            <p:nvPr/>
          </p:nvSpPr>
          <p:spPr>
            <a:xfrm>
              <a:off x="7468800" y="3464996"/>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8" name="Google Shape;268;p30"/>
            <p:cNvSpPr/>
            <p:nvPr/>
          </p:nvSpPr>
          <p:spPr>
            <a:xfrm>
              <a:off x="7468800" y="4282125"/>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9" name="Google Shape;269;p30"/>
            <p:cNvSpPr/>
            <p:nvPr/>
          </p:nvSpPr>
          <p:spPr>
            <a:xfrm>
              <a:off x="7468800" y="2487375"/>
              <a:ext cx="16752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0" name="Google Shape;270;p30"/>
            <p:cNvSpPr/>
            <p:nvPr/>
          </p:nvSpPr>
          <p:spPr>
            <a:xfrm>
              <a:off x="7468800" y="2647875"/>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1" name="Google Shape;271;p30"/>
            <p:cNvSpPr/>
            <p:nvPr/>
          </p:nvSpPr>
          <p:spPr>
            <a:xfrm flipH="1" rot="10800000">
              <a:off x="7468800" y="857329"/>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2" name="Google Shape;272;p30"/>
            <p:cNvSpPr/>
            <p:nvPr/>
          </p:nvSpPr>
          <p:spPr>
            <a:xfrm flipH="1" rot="10800000">
              <a:off x="7468800" y="0"/>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3" name="Google Shape;273;p30"/>
            <p:cNvSpPr/>
            <p:nvPr/>
          </p:nvSpPr>
          <p:spPr>
            <a:xfrm flipH="1" rot="10800000">
              <a:off x="7468800" y="1674450"/>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713225" y="1350150"/>
            <a:ext cx="2776200" cy="1119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 name="Google Shape;25;p4"/>
          <p:cNvSpPr txBox="1"/>
          <p:nvPr>
            <p:ph idx="1" type="body"/>
          </p:nvPr>
        </p:nvSpPr>
        <p:spPr>
          <a:xfrm>
            <a:off x="713225" y="2469150"/>
            <a:ext cx="2776200" cy="13242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Raleway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74" name="Shape 274"/>
        <p:cNvGrpSpPr/>
        <p:nvPr/>
      </p:nvGrpSpPr>
      <p:grpSpPr>
        <a:xfrm>
          <a:off x="0" y="0"/>
          <a:ext cx="0" cy="0"/>
          <a:chOff x="0" y="0"/>
          <a:chExt cx="0" cy="0"/>
        </a:xfrm>
      </p:grpSpPr>
      <p:grpSp>
        <p:nvGrpSpPr>
          <p:cNvPr id="275" name="Google Shape;275;p31"/>
          <p:cNvGrpSpPr/>
          <p:nvPr/>
        </p:nvGrpSpPr>
        <p:grpSpPr>
          <a:xfrm>
            <a:off x="0" y="0"/>
            <a:ext cx="9143875" cy="5143500"/>
            <a:chOff x="0" y="0"/>
            <a:chExt cx="9143875" cy="5143500"/>
          </a:xfrm>
        </p:grpSpPr>
        <p:sp>
          <p:nvSpPr>
            <p:cNvPr id="276" name="Google Shape;276;p31"/>
            <p:cNvSpPr/>
            <p:nvPr/>
          </p:nvSpPr>
          <p:spPr>
            <a:xfrm flipH="1" rot="10800000">
              <a:off x="0"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7" name="Google Shape;277;p31"/>
            <p:cNvSpPr/>
            <p:nvPr/>
          </p:nvSpPr>
          <p:spPr>
            <a:xfrm flipH="1" rot="10800000">
              <a:off x="0" y="34293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8" name="Google Shape;278;p31"/>
            <p:cNvSpPr/>
            <p:nvPr/>
          </p:nvSpPr>
          <p:spPr>
            <a:xfrm flipH="1" rot="10800000">
              <a:off x="8430775" y="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9" name="Google Shape;279;p31"/>
            <p:cNvSpPr/>
            <p:nvPr/>
          </p:nvSpPr>
          <p:spPr>
            <a:xfrm flipH="1" rot="10800000">
              <a:off x="8430775" y="8571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0" name="Google Shape;280;p31"/>
            <p:cNvSpPr/>
            <p:nvPr/>
          </p:nvSpPr>
          <p:spPr>
            <a:xfrm>
              <a:off x="8430775" y="1714200"/>
              <a:ext cx="7131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81" name="Google Shape;281;p31"/>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p5"/>
          <p:cNvSpPr txBox="1"/>
          <p:nvPr>
            <p:ph idx="1" type="subTitle"/>
          </p:nvPr>
        </p:nvSpPr>
        <p:spPr>
          <a:xfrm>
            <a:off x="1628225" y="3279925"/>
            <a:ext cx="6267600" cy="70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 name="Google Shape;29;p5"/>
          <p:cNvSpPr txBox="1"/>
          <p:nvPr>
            <p:ph idx="2" type="subTitle"/>
          </p:nvPr>
        </p:nvSpPr>
        <p:spPr>
          <a:xfrm>
            <a:off x="1628225" y="1845299"/>
            <a:ext cx="6267600" cy="70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 name="Google Shape;30;p5"/>
          <p:cNvSpPr txBox="1"/>
          <p:nvPr>
            <p:ph idx="3" type="subTitle"/>
          </p:nvPr>
        </p:nvSpPr>
        <p:spPr>
          <a:xfrm>
            <a:off x="1628225" y="1588175"/>
            <a:ext cx="6267600" cy="35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1" name="Google Shape;31;p5"/>
          <p:cNvSpPr txBox="1"/>
          <p:nvPr>
            <p:ph idx="4" type="subTitle"/>
          </p:nvPr>
        </p:nvSpPr>
        <p:spPr>
          <a:xfrm>
            <a:off x="1628225" y="3022850"/>
            <a:ext cx="6267600" cy="35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32" name="Google Shape;32;p5"/>
          <p:cNvGrpSpPr/>
          <p:nvPr/>
        </p:nvGrpSpPr>
        <p:grpSpPr>
          <a:xfrm>
            <a:off x="0" y="4661988"/>
            <a:ext cx="9144000" cy="481513"/>
            <a:chOff x="0" y="4661988"/>
            <a:chExt cx="9144000" cy="481513"/>
          </a:xfrm>
        </p:grpSpPr>
        <p:sp>
          <p:nvSpPr>
            <p:cNvPr id="33" name="Google Shape;33;p5"/>
            <p:cNvSpPr/>
            <p:nvPr/>
          </p:nvSpPr>
          <p:spPr>
            <a:xfrm>
              <a:off x="0" y="4983000"/>
              <a:ext cx="9144000" cy="16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4" name="Google Shape;34;p5"/>
            <p:cNvSpPr/>
            <p:nvPr/>
          </p:nvSpPr>
          <p:spPr>
            <a:xfrm>
              <a:off x="0" y="4822500"/>
              <a:ext cx="9144000" cy="16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5" name="Google Shape;35;p5"/>
            <p:cNvSpPr/>
            <p:nvPr/>
          </p:nvSpPr>
          <p:spPr>
            <a:xfrm>
              <a:off x="0" y="4661988"/>
              <a:ext cx="9144000" cy="16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36" name="Google Shape;36;p5"/>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9" name="Google Shape;39;p6"/>
          <p:cNvGrpSpPr/>
          <p:nvPr/>
        </p:nvGrpSpPr>
        <p:grpSpPr>
          <a:xfrm>
            <a:off x="0" y="3429300"/>
            <a:ext cx="9141475" cy="1714200"/>
            <a:chOff x="0" y="3429300"/>
            <a:chExt cx="9141475" cy="1714200"/>
          </a:xfrm>
        </p:grpSpPr>
        <p:sp>
          <p:nvSpPr>
            <p:cNvPr id="40" name="Google Shape;40;p6"/>
            <p:cNvSpPr/>
            <p:nvPr/>
          </p:nvSpPr>
          <p:spPr>
            <a:xfrm flipH="1" rot="10800000">
              <a:off x="0" y="4286400"/>
              <a:ext cx="710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1" name="Google Shape;41;p6"/>
            <p:cNvSpPr/>
            <p:nvPr/>
          </p:nvSpPr>
          <p:spPr>
            <a:xfrm flipH="1" rot="10800000">
              <a:off x="0" y="3429300"/>
              <a:ext cx="710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2" name="Google Shape;42;p6"/>
            <p:cNvSpPr/>
            <p:nvPr/>
          </p:nvSpPr>
          <p:spPr>
            <a:xfrm flipH="1" rot="10800000">
              <a:off x="8430775" y="4286400"/>
              <a:ext cx="710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3" name="Google Shape;43;p6"/>
            <p:cNvSpPr/>
            <p:nvPr/>
          </p:nvSpPr>
          <p:spPr>
            <a:xfrm>
              <a:off x="8430775" y="4125900"/>
              <a:ext cx="710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44" name="Google Shape;44;p6"/>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7"/>
          <p:cNvSpPr txBox="1"/>
          <p:nvPr>
            <p:ph type="title"/>
          </p:nvPr>
        </p:nvSpPr>
        <p:spPr>
          <a:xfrm>
            <a:off x="713225" y="845825"/>
            <a:ext cx="4294800" cy="123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7"/>
          <p:cNvSpPr txBox="1"/>
          <p:nvPr>
            <p:ph idx="1" type="subTitle"/>
          </p:nvPr>
        </p:nvSpPr>
        <p:spPr>
          <a:xfrm>
            <a:off x="713225" y="2141075"/>
            <a:ext cx="42948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Open Sans"/>
              <a:buAutoNum type="arabicPeriod"/>
              <a:defRPr/>
            </a:lvl1pPr>
            <a:lvl2pPr lvl="1" rtl="0" algn="ctr">
              <a:lnSpc>
                <a:spcPct val="100000"/>
              </a:lnSpc>
              <a:spcBef>
                <a:spcPts val="1000"/>
              </a:spcBef>
              <a:spcAft>
                <a:spcPts val="0"/>
              </a:spcAft>
              <a:buClr>
                <a:srgbClr val="E76A28"/>
              </a:buClr>
              <a:buSzPts val="1200"/>
              <a:buFont typeface="Nunito Light"/>
              <a:buAutoNum type="alphaLcPeriod"/>
              <a:defRPr/>
            </a:lvl2pPr>
            <a:lvl3pPr lvl="2" rtl="0" algn="ctr">
              <a:lnSpc>
                <a:spcPct val="100000"/>
              </a:lnSpc>
              <a:spcBef>
                <a:spcPts val="0"/>
              </a:spcBef>
              <a:spcAft>
                <a:spcPts val="0"/>
              </a:spcAft>
              <a:buClr>
                <a:srgbClr val="E76A28"/>
              </a:buClr>
              <a:buSzPts val="1200"/>
              <a:buFont typeface="Nunito Light"/>
              <a:buAutoNum type="romanLcPeriod"/>
              <a:defRPr/>
            </a:lvl3pPr>
            <a:lvl4pPr lvl="3" rtl="0" algn="ctr">
              <a:lnSpc>
                <a:spcPct val="100000"/>
              </a:lnSpc>
              <a:spcBef>
                <a:spcPts val="0"/>
              </a:spcBef>
              <a:spcAft>
                <a:spcPts val="0"/>
              </a:spcAft>
              <a:buClr>
                <a:srgbClr val="E76A28"/>
              </a:buClr>
              <a:buSzPts val="1200"/>
              <a:buFont typeface="Nunito Light"/>
              <a:buAutoNum type="arabicPeriod"/>
              <a:defRPr/>
            </a:lvl4pPr>
            <a:lvl5pPr lvl="4" rtl="0" algn="ctr">
              <a:lnSpc>
                <a:spcPct val="100000"/>
              </a:lnSpc>
              <a:spcBef>
                <a:spcPts val="0"/>
              </a:spcBef>
              <a:spcAft>
                <a:spcPts val="0"/>
              </a:spcAft>
              <a:buClr>
                <a:srgbClr val="E76A28"/>
              </a:buClr>
              <a:buSzPts val="1200"/>
              <a:buFont typeface="Nunito Light"/>
              <a:buAutoNum type="alphaLcPeriod"/>
              <a:defRPr/>
            </a:lvl5pPr>
            <a:lvl6pPr lvl="5" rtl="0" algn="ctr">
              <a:lnSpc>
                <a:spcPct val="100000"/>
              </a:lnSpc>
              <a:spcBef>
                <a:spcPts val="0"/>
              </a:spcBef>
              <a:spcAft>
                <a:spcPts val="0"/>
              </a:spcAft>
              <a:buClr>
                <a:srgbClr val="999999"/>
              </a:buClr>
              <a:buSzPts val="1200"/>
              <a:buFont typeface="Nunito Light"/>
              <a:buAutoNum type="romanLcPeriod"/>
              <a:defRPr/>
            </a:lvl6pPr>
            <a:lvl7pPr lvl="6" rtl="0" algn="ctr">
              <a:lnSpc>
                <a:spcPct val="100000"/>
              </a:lnSpc>
              <a:spcBef>
                <a:spcPts val="0"/>
              </a:spcBef>
              <a:spcAft>
                <a:spcPts val="0"/>
              </a:spcAft>
              <a:buClr>
                <a:srgbClr val="999999"/>
              </a:buClr>
              <a:buSzPts val="1200"/>
              <a:buFont typeface="Nunito Light"/>
              <a:buAutoNum type="arabicPeriod"/>
              <a:defRPr/>
            </a:lvl7pPr>
            <a:lvl8pPr lvl="7" rtl="0" algn="ctr">
              <a:lnSpc>
                <a:spcPct val="100000"/>
              </a:lnSpc>
              <a:spcBef>
                <a:spcPts val="0"/>
              </a:spcBef>
              <a:spcAft>
                <a:spcPts val="0"/>
              </a:spcAft>
              <a:buClr>
                <a:srgbClr val="999999"/>
              </a:buClr>
              <a:buSzPts val="1200"/>
              <a:buFont typeface="Nunito Light"/>
              <a:buAutoNum type="alphaLcPeriod"/>
              <a:defRPr/>
            </a:lvl8pPr>
            <a:lvl9pPr lvl="8" rtl="0" algn="ctr">
              <a:lnSpc>
                <a:spcPct val="100000"/>
              </a:lnSpc>
              <a:spcBef>
                <a:spcPts val="0"/>
              </a:spcBef>
              <a:spcAft>
                <a:spcPts val="0"/>
              </a:spcAft>
              <a:buClr>
                <a:srgbClr val="999999"/>
              </a:buClr>
              <a:buSzPts val="1200"/>
              <a:buFont typeface="Nunito Light"/>
              <a:buAutoNum type="romanLcPeriod"/>
              <a:defRPr/>
            </a:lvl9pPr>
          </a:lstStyle>
          <a:p/>
        </p:txBody>
      </p:sp>
      <p:sp>
        <p:nvSpPr>
          <p:cNvPr id="48" name="Google Shape;48;p7"/>
          <p:cNvSpPr/>
          <p:nvPr>
            <p:ph idx="2" type="pic"/>
          </p:nvPr>
        </p:nvSpPr>
        <p:spPr>
          <a:xfrm>
            <a:off x="5479825" y="539500"/>
            <a:ext cx="2950800" cy="4064400"/>
          </a:xfrm>
          <a:prstGeom prst="rect">
            <a:avLst/>
          </a:prstGeom>
          <a:noFill/>
          <a:ln>
            <a:noFill/>
          </a:ln>
        </p:spPr>
      </p:sp>
      <p:grpSp>
        <p:nvGrpSpPr>
          <p:cNvPr id="49" name="Google Shape;49;p7"/>
          <p:cNvGrpSpPr/>
          <p:nvPr/>
        </p:nvGrpSpPr>
        <p:grpSpPr>
          <a:xfrm>
            <a:off x="7717675" y="3429300"/>
            <a:ext cx="1426200" cy="1714200"/>
            <a:chOff x="7717675" y="3429300"/>
            <a:chExt cx="1426200" cy="1714200"/>
          </a:xfrm>
        </p:grpSpPr>
        <p:sp>
          <p:nvSpPr>
            <p:cNvPr id="50" name="Google Shape;50;p7"/>
            <p:cNvSpPr/>
            <p:nvPr/>
          </p:nvSpPr>
          <p:spPr>
            <a:xfrm>
              <a:off x="8430775" y="42864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 name="Google Shape;51;p7"/>
            <p:cNvSpPr/>
            <p:nvPr/>
          </p:nvSpPr>
          <p:spPr>
            <a:xfrm>
              <a:off x="8430775" y="34293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2" name="Google Shape;52;p7"/>
            <p:cNvSpPr/>
            <p:nvPr/>
          </p:nvSpPr>
          <p:spPr>
            <a:xfrm>
              <a:off x="7717675"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53" name="Google Shape;53;p7"/>
          <p:cNvSpPr/>
          <p:nvPr/>
        </p:nvSpPr>
        <p:spPr>
          <a:xfrm>
            <a:off x="713225" y="539488"/>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56" name="Google Shape;56;p8"/>
          <p:cNvGrpSpPr/>
          <p:nvPr/>
        </p:nvGrpSpPr>
        <p:grpSpPr>
          <a:xfrm>
            <a:off x="8424000" y="-4125"/>
            <a:ext cx="720300" cy="5143600"/>
            <a:chOff x="8424000" y="-4125"/>
            <a:chExt cx="720300" cy="5143600"/>
          </a:xfrm>
        </p:grpSpPr>
        <p:grpSp>
          <p:nvGrpSpPr>
            <p:cNvPr id="57" name="Google Shape;57;p8"/>
            <p:cNvGrpSpPr/>
            <p:nvPr/>
          </p:nvGrpSpPr>
          <p:grpSpPr>
            <a:xfrm>
              <a:off x="8584500" y="-4125"/>
              <a:ext cx="559800" cy="5143600"/>
              <a:chOff x="8584500" y="-4125"/>
              <a:chExt cx="559800" cy="5143600"/>
            </a:xfrm>
          </p:grpSpPr>
          <p:sp>
            <p:nvSpPr>
              <p:cNvPr id="58" name="Google Shape;58;p8"/>
              <p:cNvSpPr/>
              <p:nvPr/>
            </p:nvSpPr>
            <p:spPr>
              <a:xfrm>
                <a:off x="8584500" y="-4125"/>
                <a:ext cx="559800" cy="171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9" name="Google Shape;59;p8"/>
              <p:cNvSpPr/>
              <p:nvPr/>
            </p:nvSpPr>
            <p:spPr>
              <a:xfrm>
                <a:off x="8584500" y="1710575"/>
                <a:ext cx="559800" cy="171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0" name="Google Shape;60;p8"/>
              <p:cNvSpPr/>
              <p:nvPr/>
            </p:nvSpPr>
            <p:spPr>
              <a:xfrm>
                <a:off x="8584500" y="3424975"/>
                <a:ext cx="559800" cy="1714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61" name="Google Shape;61;p8"/>
            <p:cNvSpPr/>
            <p:nvPr/>
          </p:nvSpPr>
          <p:spPr>
            <a:xfrm rot="5400000">
              <a:off x="5934900" y="2489132"/>
              <a:ext cx="5138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62" name="Google Shape;62;p8"/>
          <p:cNvSpPr/>
          <p:nvPr/>
        </p:nvSpPr>
        <p:spPr>
          <a:xfrm>
            <a:off x="713225" y="274663"/>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5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5" name="Google Shape;65;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66" name="Google Shape;66;p9"/>
          <p:cNvGrpSpPr/>
          <p:nvPr/>
        </p:nvGrpSpPr>
        <p:grpSpPr>
          <a:xfrm>
            <a:off x="7717675" y="3429300"/>
            <a:ext cx="1426200" cy="1714200"/>
            <a:chOff x="7717675" y="3429300"/>
            <a:chExt cx="1426200" cy="1714200"/>
          </a:xfrm>
        </p:grpSpPr>
        <p:sp>
          <p:nvSpPr>
            <p:cNvPr id="67" name="Google Shape;67;p9"/>
            <p:cNvSpPr/>
            <p:nvPr/>
          </p:nvSpPr>
          <p:spPr>
            <a:xfrm>
              <a:off x="8430775" y="4286400"/>
              <a:ext cx="7131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8" name="Google Shape;68;p9"/>
            <p:cNvSpPr/>
            <p:nvPr/>
          </p:nvSpPr>
          <p:spPr>
            <a:xfrm>
              <a:off x="8430775" y="3429300"/>
              <a:ext cx="7131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9" name="Google Shape;69;p9"/>
            <p:cNvSpPr/>
            <p:nvPr/>
          </p:nvSpPr>
          <p:spPr>
            <a:xfrm>
              <a:off x="7717675" y="4286400"/>
              <a:ext cx="7131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70" name="Google Shape;70;p9"/>
          <p:cNvSpPr/>
          <p:nvPr/>
        </p:nvSpPr>
        <p:spPr>
          <a:xfrm>
            <a:off x="713225" y="539488"/>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p:nvPr>
            <p:ph idx="2" type="pic"/>
          </p:nvPr>
        </p:nvSpPr>
        <p:spPr>
          <a:xfrm>
            <a:off x="0" y="0"/>
            <a:ext cx="9144000" cy="5143500"/>
          </a:xfrm>
          <a:prstGeom prst="rect">
            <a:avLst/>
          </a:prstGeom>
          <a:noFill/>
          <a:ln>
            <a:noFill/>
          </a:ln>
        </p:spPr>
      </p:sp>
      <p:sp>
        <p:nvSpPr>
          <p:cNvPr id="73" name="Google Shape;73;p10"/>
          <p:cNvSpPr txBox="1"/>
          <p:nvPr>
            <p:ph type="title"/>
          </p:nvPr>
        </p:nvSpPr>
        <p:spPr>
          <a:xfrm>
            <a:off x="720000" y="4014450"/>
            <a:ext cx="7704000" cy="572700"/>
          </a:xfrm>
          <a:prstGeom prst="rect">
            <a:avLst/>
          </a:prstGeom>
          <a:solidFill>
            <a:schemeClr val="accent2"/>
          </a:solidFill>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1pPr>
            <a:lvl2pPr lvl="1"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2pPr>
            <a:lvl3pPr lvl="2"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3pPr>
            <a:lvl4pPr lvl="3"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4pPr>
            <a:lvl5pPr lvl="4"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5pPr>
            <a:lvl6pPr lvl="5"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6pPr>
            <a:lvl7pPr lvl="6"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7pPr>
            <a:lvl8pPr lvl="7"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8pPr>
            <a:lvl9pPr lvl="8"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1pPr>
            <a:lvl2pPr indent="-304800" lvl="1" marL="9144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2pPr>
            <a:lvl3pPr indent="-304800" lvl="2" marL="13716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3pPr>
            <a:lvl4pPr indent="-304800" lvl="3" marL="1828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4pPr>
            <a:lvl5pPr indent="-304800" lvl="4" marL="22860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5pPr>
            <a:lvl6pPr indent="-304800" lvl="5" marL="27432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6pPr>
            <a:lvl7pPr indent="-304800" lvl="6" marL="32004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7pPr>
            <a:lvl8pPr indent="-304800" lvl="7" marL="36576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8pPr>
            <a:lvl9pPr indent="-304800" lvl="8" marL="411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doi.org/10.1016/j.jinteco.2006.02.005" TargetMode="External"/><Relationship Id="rId4" Type="http://schemas.openxmlformats.org/officeDocument/2006/relationships/hyperlink" Target="https://doi.org/10.1111/gove.12232" TargetMode="External"/><Relationship Id="rId9" Type="http://schemas.openxmlformats.org/officeDocument/2006/relationships/hyperlink" Target="https://ouci.dntb.gov.ua/en/works/lDQ05aL9/?utm_source=chatgpt.com" TargetMode="External"/><Relationship Id="rId5" Type="http://schemas.openxmlformats.org/officeDocument/2006/relationships/hyperlink" Target="https://doi.org/10.1016/j.jpubeco.2003.11.002" TargetMode="External"/><Relationship Id="rId6" Type="http://schemas.openxmlformats.org/officeDocument/2006/relationships/hyperlink" Target="http://hdl.handle.net/2077/68646" TargetMode="External"/><Relationship Id="rId7" Type="http://schemas.openxmlformats.org/officeDocument/2006/relationships/hyperlink" Target="https://doi.org/10.1016/j.ejpoleco.2019.08.001" TargetMode="External"/><Relationship Id="rId8" Type="http://schemas.openxmlformats.org/officeDocument/2006/relationships/hyperlink" Target="https://doi.org/10.1016/j.ejpoleco.2019.08.001" TargetMode="External"/><Relationship Id="rId11" Type="http://schemas.openxmlformats.org/officeDocument/2006/relationships/hyperlink" Target="https://www.transparency.org/en/about" TargetMode="External"/><Relationship Id="rId10" Type="http://schemas.openxmlformats.org/officeDocument/2006/relationships/hyperlink" Target="https://ourworldindata.org/grapher/average-years-of-schooling-vs-corruption-perception-inde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32"/>
          <p:cNvGrpSpPr/>
          <p:nvPr/>
        </p:nvGrpSpPr>
        <p:grpSpPr>
          <a:xfrm>
            <a:off x="9043690" y="2150"/>
            <a:ext cx="100512" cy="5139225"/>
            <a:chOff x="7468800" y="0"/>
            <a:chExt cx="1675200" cy="5139225"/>
          </a:xfrm>
        </p:grpSpPr>
        <p:grpSp>
          <p:nvGrpSpPr>
            <p:cNvPr id="287" name="Google Shape;287;p32"/>
            <p:cNvGrpSpPr/>
            <p:nvPr/>
          </p:nvGrpSpPr>
          <p:grpSpPr>
            <a:xfrm>
              <a:off x="7468800" y="0"/>
              <a:ext cx="1675200" cy="5139225"/>
              <a:chOff x="7468800" y="0"/>
              <a:chExt cx="1675200" cy="5139225"/>
            </a:xfrm>
          </p:grpSpPr>
          <p:sp>
            <p:nvSpPr>
              <p:cNvPr id="288" name="Google Shape;288;p32"/>
              <p:cNvSpPr/>
              <p:nvPr/>
            </p:nvSpPr>
            <p:spPr>
              <a:xfrm>
                <a:off x="7468800" y="3464996"/>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9" name="Google Shape;289;p32"/>
              <p:cNvSpPr/>
              <p:nvPr/>
            </p:nvSpPr>
            <p:spPr>
              <a:xfrm>
                <a:off x="7468800" y="4282125"/>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0" name="Google Shape;290;p32"/>
              <p:cNvSpPr/>
              <p:nvPr/>
            </p:nvSpPr>
            <p:spPr>
              <a:xfrm>
                <a:off x="7468800" y="2647875"/>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1" name="Google Shape;291;p32"/>
              <p:cNvSpPr/>
              <p:nvPr/>
            </p:nvSpPr>
            <p:spPr>
              <a:xfrm flipH="1" rot="10800000">
                <a:off x="7468800" y="857329"/>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2" name="Google Shape;292;p32"/>
              <p:cNvSpPr/>
              <p:nvPr/>
            </p:nvSpPr>
            <p:spPr>
              <a:xfrm flipH="1" rot="10800000">
                <a:off x="7468800" y="0"/>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3" name="Google Shape;293;p32"/>
              <p:cNvSpPr/>
              <p:nvPr/>
            </p:nvSpPr>
            <p:spPr>
              <a:xfrm flipH="1" rot="10800000">
                <a:off x="7468800" y="1674450"/>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94" name="Google Shape;294;p32"/>
            <p:cNvSpPr/>
            <p:nvPr/>
          </p:nvSpPr>
          <p:spPr>
            <a:xfrm>
              <a:off x="7468800" y="2491500"/>
              <a:ext cx="16752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p:txBody>
        </p:sp>
      </p:grpSp>
      <p:sp>
        <p:nvSpPr>
          <p:cNvPr id="295" name="Google Shape;295;p32"/>
          <p:cNvSpPr txBox="1"/>
          <p:nvPr>
            <p:ph type="ctrTitle"/>
          </p:nvPr>
        </p:nvSpPr>
        <p:spPr>
          <a:xfrm>
            <a:off x="713225" y="897050"/>
            <a:ext cx="6651600" cy="15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The Effects of Education and Economic Strength on Countries’ Perceived Corruption</a:t>
            </a:r>
            <a:endParaRPr sz="3500"/>
          </a:p>
        </p:txBody>
      </p:sp>
      <p:sp>
        <p:nvSpPr>
          <p:cNvPr id="296" name="Google Shape;296;p32"/>
          <p:cNvSpPr txBox="1"/>
          <p:nvPr>
            <p:ph idx="1" type="subTitle"/>
          </p:nvPr>
        </p:nvSpPr>
        <p:spPr>
          <a:xfrm>
            <a:off x="833324" y="3906950"/>
            <a:ext cx="6065400" cy="41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Firzana Syazania; ECON 5720 Final Project</a:t>
            </a:r>
            <a:endParaRPr/>
          </a:p>
        </p:txBody>
      </p:sp>
      <p:sp>
        <p:nvSpPr>
          <p:cNvPr id="297" name="Google Shape;297;p32"/>
          <p:cNvSpPr/>
          <p:nvPr/>
        </p:nvSpPr>
        <p:spPr>
          <a:xfrm>
            <a:off x="833327" y="773016"/>
            <a:ext cx="1449900" cy="50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1"/>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is it important to keep track of Corruption Perceptions?</a:t>
            </a:r>
            <a:endParaRPr sz="2000"/>
          </a:p>
        </p:txBody>
      </p:sp>
      <p:sp>
        <p:nvSpPr>
          <p:cNvPr id="374" name="Google Shape;374;p41"/>
          <p:cNvSpPr txBox="1"/>
          <p:nvPr>
            <p:ph idx="1" type="subTitle"/>
          </p:nvPr>
        </p:nvSpPr>
        <p:spPr>
          <a:xfrm>
            <a:off x="713225" y="1659425"/>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Transparency International’s 2022 Corruption Perceptions Index, found that governments hampered by corruption</a:t>
            </a:r>
            <a:r>
              <a:rPr lang="en" u="sng"/>
              <a:t> lack the capacity to protect the people</a:t>
            </a:r>
            <a:r>
              <a:rPr lang="en"/>
              <a:t>, while public discontent is more likely to </a:t>
            </a:r>
            <a:r>
              <a:rPr lang="en" u="sng"/>
              <a:t>turn into </a:t>
            </a:r>
            <a:r>
              <a:rPr lang="en" u="sng"/>
              <a:t>violence</a:t>
            </a:r>
            <a:r>
              <a:rPr lang="en"/>
              <a:t>.</a:t>
            </a:r>
            <a:endParaRPr/>
          </a:p>
        </p:txBody>
      </p:sp>
      <p:sp>
        <p:nvSpPr>
          <p:cNvPr id="375" name="Google Shape;375;p41"/>
          <p:cNvSpPr txBox="1"/>
          <p:nvPr>
            <p:ph idx="2" type="subTitle"/>
          </p:nvPr>
        </p:nvSpPr>
        <p:spPr>
          <a:xfrm>
            <a:off x="4698825" y="1659425"/>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Countries perceived to have higher corruptions are associated with a </a:t>
            </a:r>
            <a:r>
              <a:rPr lang="en" u="sng"/>
              <a:t>decrease in foreign direct investments and </a:t>
            </a:r>
            <a:r>
              <a:rPr lang="en" u="sng"/>
              <a:t>economic growth,</a:t>
            </a:r>
            <a:r>
              <a:rPr lang="en" u="sng"/>
              <a:t> while increasing </a:t>
            </a:r>
            <a:r>
              <a:rPr lang="en" u="sng"/>
              <a:t>inflation </a:t>
            </a:r>
            <a:endParaRPr u="sng"/>
          </a:p>
        </p:txBody>
      </p:sp>
      <p:sp>
        <p:nvSpPr>
          <p:cNvPr id="376" name="Google Shape;376;p41"/>
          <p:cNvSpPr txBox="1"/>
          <p:nvPr>
            <p:ph idx="3" type="subTitle"/>
          </p:nvPr>
        </p:nvSpPr>
        <p:spPr>
          <a:xfrm>
            <a:off x="2928900" y="3682650"/>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study consisting of 185 countries suggested that perceived government corruption had a </a:t>
            </a:r>
            <a:r>
              <a:rPr lang="en" u="sng"/>
              <a:t>negative impact on mental health</a:t>
            </a:r>
            <a:r>
              <a:rPr lang="en"/>
              <a:t> and this influence was more obvious in high-income countries compared with low-income </a:t>
            </a:r>
            <a:r>
              <a:rPr lang="en"/>
              <a:t>countries</a:t>
            </a:r>
            <a:endParaRPr/>
          </a:p>
        </p:txBody>
      </p:sp>
      <p:sp>
        <p:nvSpPr>
          <p:cNvPr id="377" name="Google Shape;377;p41"/>
          <p:cNvSpPr txBox="1"/>
          <p:nvPr>
            <p:ph idx="5" type="subTitle"/>
          </p:nvPr>
        </p:nvSpPr>
        <p:spPr>
          <a:xfrm>
            <a:off x="713225" y="1338475"/>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Rise in violence &amp; conflict</a:t>
            </a:r>
            <a:endParaRPr/>
          </a:p>
        </p:txBody>
      </p:sp>
      <p:sp>
        <p:nvSpPr>
          <p:cNvPr id="378" name="Google Shape;378;p41"/>
          <p:cNvSpPr txBox="1"/>
          <p:nvPr>
            <p:ph idx="6" type="subTitle"/>
          </p:nvPr>
        </p:nvSpPr>
        <p:spPr>
          <a:xfrm>
            <a:off x="2928900" y="3361725"/>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Increase in depressive symptoms</a:t>
            </a:r>
            <a:endParaRPr/>
          </a:p>
        </p:txBody>
      </p:sp>
      <p:sp>
        <p:nvSpPr>
          <p:cNvPr id="379" name="Google Shape;379;p41"/>
          <p:cNvSpPr txBox="1"/>
          <p:nvPr>
            <p:ph idx="7" type="subTitle"/>
          </p:nvPr>
        </p:nvSpPr>
        <p:spPr>
          <a:xfrm>
            <a:off x="4698825" y="1338475"/>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Impact on FDI</a:t>
            </a:r>
            <a:endParaRPr/>
          </a:p>
        </p:txBody>
      </p:sp>
      <p:pic>
        <p:nvPicPr>
          <p:cNvPr id="380" name="Google Shape;380;p41"/>
          <p:cNvPicPr preferRelativeResize="0"/>
          <p:nvPr/>
        </p:nvPicPr>
        <p:blipFill>
          <a:blip r:embed="rId4">
            <a:alphaModFix/>
          </a:blip>
          <a:stretch>
            <a:fillRect/>
          </a:stretch>
        </p:blipFill>
        <p:spPr>
          <a:xfrm>
            <a:off x="1144025" y="246375"/>
            <a:ext cx="6524625" cy="4743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2"/>
          <p:cNvSpPr txBox="1"/>
          <p:nvPr>
            <p:ph type="title"/>
          </p:nvPr>
        </p:nvSpPr>
        <p:spPr>
          <a:xfrm>
            <a:off x="4858075" y="1948525"/>
            <a:ext cx="3918900" cy="19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386" name="Google Shape;386;p42"/>
          <p:cNvSpPr txBox="1"/>
          <p:nvPr>
            <p:ph idx="2" type="title"/>
          </p:nvPr>
        </p:nvSpPr>
        <p:spPr>
          <a:xfrm>
            <a:off x="4963434" y="924863"/>
            <a:ext cx="954000" cy="95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pic>
        <p:nvPicPr>
          <p:cNvPr id="387" name="Google Shape;387;p42"/>
          <p:cNvPicPr preferRelativeResize="0"/>
          <p:nvPr>
            <p:ph idx="3" type="pic"/>
          </p:nvPr>
        </p:nvPicPr>
        <p:blipFill rotWithShape="1">
          <a:blip r:embed="rId3">
            <a:alphaModFix/>
          </a:blip>
          <a:srcRect b="0" l="26160" r="32426" t="8650"/>
          <a:stretch/>
        </p:blipFill>
        <p:spPr>
          <a:xfrm>
            <a:off x="1322338" y="539500"/>
            <a:ext cx="2760602" cy="4064501"/>
          </a:xfrm>
          <a:prstGeom prst="rect">
            <a:avLst/>
          </a:prstGeom>
        </p:spPr>
      </p:pic>
      <p:sp>
        <p:nvSpPr>
          <p:cNvPr id="388" name="Google Shape;388;p42"/>
          <p:cNvSpPr/>
          <p:nvPr/>
        </p:nvSpPr>
        <p:spPr>
          <a:xfrm>
            <a:off x="4963433" y="4179925"/>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Set</a:t>
            </a:r>
            <a:endParaRPr/>
          </a:p>
        </p:txBody>
      </p:sp>
      <p:sp>
        <p:nvSpPr>
          <p:cNvPr id="394" name="Google Shape;394;p43"/>
          <p:cNvSpPr txBox="1"/>
          <p:nvPr/>
        </p:nvSpPr>
        <p:spPr>
          <a:xfrm>
            <a:off x="818875" y="1245350"/>
            <a:ext cx="7605000" cy="29598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Raleway Medium"/>
              <a:buChar char="●"/>
            </a:pPr>
            <a:r>
              <a:rPr lang="en" sz="1500">
                <a:solidFill>
                  <a:schemeClr val="dk1"/>
                </a:solidFill>
                <a:latin typeface="Raleway Medium"/>
                <a:ea typeface="Raleway Medium"/>
                <a:cs typeface="Raleway Medium"/>
                <a:sym typeface="Raleway Medium"/>
              </a:rPr>
              <a:t>Dataset used: Quality of Government Standard Time-Series </a:t>
            </a:r>
            <a:endParaRPr sz="15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500">
              <a:solidFill>
                <a:schemeClr val="dk1"/>
              </a:solidFill>
              <a:latin typeface="Raleway Medium"/>
              <a:ea typeface="Raleway Medium"/>
              <a:cs typeface="Raleway Medium"/>
              <a:sym typeface="Raleway Medium"/>
            </a:endParaRPr>
          </a:p>
          <a:p>
            <a:pPr indent="-323850" lvl="0" marL="457200" rtl="0" algn="l">
              <a:spcBef>
                <a:spcPts val="0"/>
              </a:spcBef>
              <a:spcAft>
                <a:spcPts val="0"/>
              </a:spcAft>
              <a:buClr>
                <a:schemeClr val="dk1"/>
              </a:buClr>
              <a:buSzPts val="1500"/>
              <a:buFont typeface="Raleway Medium"/>
              <a:buChar char="●"/>
            </a:pPr>
            <a:r>
              <a:rPr lang="en" sz="1500">
                <a:solidFill>
                  <a:schemeClr val="dk1"/>
                </a:solidFill>
                <a:latin typeface="Raleway Medium"/>
                <a:ea typeface="Raleway Medium"/>
                <a:cs typeface="Raleway Medium"/>
                <a:sym typeface="Raleway Medium"/>
              </a:rPr>
              <a:t>Information: </a:t>
            </a:r>
            <a:endParaRPr sz="1500">
              <a:solidFill>
                <a:schemeClr val="dk1"/>
              </a:solidFill>
              <a:latin typeface="Raleway Medium"/>
              <a:ea typeface="Raleway Medium"/>
              <a:cs typeface="Raleway Medium"/>
              <a:sym typeface="Raleway Medium"/>
            </a:endParaRPr>
          </a:p>
          <a:p>
            <a:pPr indent="-323850" lvl="1" marL="914400" rtl="0" algn="l">
              <a:spcBef>
                <a:spcPts val="0"/>
              </a:spcBef>
              <a:spcAft>
                <a:spcPts val="0"/>
              </a:spcAft>
              <a:buSzPts val="1500"/>
              <a:buFont typeface="Raleway"/>
              <a:buChar char="○"/>
            </a:pPr>
            <a:r>
              <a:rPr lang="en" sz="1500">
                <a:latin typeface="Raleway"/>
                <a:ea typeface="Raleway"/>
                <a:cs typeface="Raleway"/>
                <a:sym typeface="Raleway"/>
              </a:rPr>
              <a:t>Consists of approximately 2100 variables from more than 100 data sources related to Quality of Government, for 211 countries</a:t>
            </a:r>
            <a:endParaRPr sz="1300">
              <a:latin typeface="Raleway"/>
              <a:ea typeface="Raleway"/>
              <a:cs typeface="Raleway"/>
              <a:sym typeface="Raleway"/>
            </a:endParaRPr>
          </a:p>
          <a:p>
            <a:pPr indent="-323850" lvl="1" marL="914400" rtl="0" algn="l">
              <a:spcBef>
                <a:spcPts val="0"/>
              </a:spcBef>
              <a:spcAft>
                <a:spcPts val="0"/>
              </a:spcAft>
              <a:buClr>
                <a:schemeClr val="dk1"/>
              </a:buClr>
              <a:buSzPts val="1500"/>
              <a:buFont typeface="Raleway Medium"/>
              <a:buChar char="○"/>
            </a:pPr>
            <a:r>
              <a:rPr lang="en" sz="1500">
                <a:latin typeface="Raleway"/>
                <a:ea typeface="Raleway"/>
                <a:cs typeface="Raleway"/>
                <a:sym typeface="Raleway"/>
              </a:rPr>
              <a:t>Data from 1946 to 2024 is included, and the unit of analysis is country-year (e.g., Sweden-1946, Sweden-1947, etc.)</a:t>
            </a:r>
            <a:endParaRPr sz="1500">
              <a:latin typeface="Raleway"/>
              <a:ea typeface="Raleway"/>
              <a:cs typeface="Raleway"/>
              <a:sym typeface="Raleway"/>
            </a:endParaRPr>
          </a:p>
          <a:p>
            <a:pPr indent="0" lvl="0" marL="914400" rtl="0" algn="l">
              <a:spcBef>
                <a:spcPts val="0"/>
              </a:spcBef>
              <a:spcAft>
                <a:spcPts val="0"/>
              </a:spcAft>
              <a:buNone/>
            </a:pPr>
            <a:r>
              <a:t/>
            </a:r>
            <a:endParaRPr sz="1500">
              <a:latin typeface="Raleway"/>
              <a:ea typeface="Raleway"/>
              <a:cs typeface="Raleway"/>
              <a:sym typeface="Raleway"/>
            </a:endParaRPr>
          </a:p>
          <a:p>
            <a:pPr indent="-323850" lvl="0" marL="457200" rtl="0" algn="l">
              <a:spcBef>
                <a:spcPts val="0"/>
              </a:spcBef>
              <a:spcAft>
                <a:spcPts val="0"/>
              </a:spcAft>
              <a:buSzPts val="1500"/>
              <a:buFont typeface="Raleway Medium"/>
              <a:buChar char="●"/>
            </a:pPr>
            <a:r>
              <a:rPr lang="en" sz="1500">
                <a:latin typeface="Raleway Medium"/>
                <a:ea typeface="Raleway Medium"/>
                <a:cs typeface="Raleway Medium"/>
                <a:sym typeface="Raleway Medium"/>
              </a:rPr>
              <a:t>Limitations:</a:t>
            </a:r>
            <a:endParaRPr sz="1500">
              <a:latin typeface="Raleway Medium"/>
              <a:ea typeface="Raleway Medium"/>
              <a:cs typeface="Raleway Medium"/>
              <a:sym typeface="Raleway Medium"/>
            </a:endParaRPr>
          </a:p>
          <a:p>
            <a:pPr indent="-323850" lvl="1" marL="914400" rtl="0" algn="l">
              <a:spcBef>
                <a:spcPts val="0"/>
              </a:spcBef>
              <a:spcAft>
                <a:spcPts val="0"/>
              </a:spcAft>
              <a:buSzPts val="1500"/>
              <a:buFont typeface="Raleway"/>
              <a:buChar char="○"/>
            </a:pPr>
            <a:r>
              <a:rPr lang="en" sz="1500">
                <a:latin typeface="Raleway"/>
                <a:ea typeface="Raleway"/>
                <a:cs typeface="Raleway"/>
                <a:sym typeface="Raleway"/>
              </a:rPr>
              <a:t>Not every single year has data for each variable </a:t>
            </a:r>
            <a:endParaRPr sz="1500">
              <a:latin typeface="Raleway"/>
              <a:ea typeface="Raleway"/>
              <a:cs typeface="Raleway"/>
              <a:sym typeface="Raleway"/>
            </a:endParaRPr>
          </a:p>
          <a:p>
            <a:pPr indent="-323850" lvl="1" marL="914400" rtl="0" algn="l">
              <a:spcBef>
                <a:spcPts val="0"/>
              </a:spcBef>
              <a:spcAft>
                <a:spcPts val="0"/>
              </a:spcAft>
              <a:buSzPts val="1500"/>
              <a:buFont typeface="Raleway"/>
              <a:buChar char="○"/>
            </a:pPr>
            <a:r>
              <a:rPr lang="en" sz="1500">
                <a:latin typeface="Raleway"/>
                <a:ea typeface="Raleway"/>
                <a:cs typeface="Raleway"/>
                <a:sym typeface="Raleway"/>
              </a:rPr>
              <a:t>E.g. current analyses can only be done for year 2005 &amp; 2015 because only those years have data for all three variable for each country</a:t>
            </a:r>
            <a:endParaRPr sz="1500">
              <a:latin typeface="Raleway"/>
              <a:ea typeface="Raleway"/>
              <a:cs typeface="Raleway"/>
              <a:sym typeface="Raleway"/>
            </a:endParaRPr>
          </a:p>
          <a:p>
            <a:pPr indent="-323850" lvl="1" marL="914400" rtl="0" algn="l">
              <a:spcBef>
                <a:spcPts val="0"/>
              </a:spcBef>
              <a:spcAft>
                <a:spcPts val="0"/>
              </a:spcAft>
              <a:buSzPts val="1500"/>
              <a:buFont typeface="Raleway"/>
              <a:buChar char="○"/>
            </a:pPr>
            <a:r>
              <a:rPr lang="en" sz="1500">
                <a:latin typeface="Raleway"/>
                <a:ea typeface="Raleway"/>
                <a:cs typeface="Raleway"/>
                <a:sym typeface="Raleway"/>
              </a:rPr>
              <a:t>Final cleaned data set consisted of 106 countries</a:t>
            </a:r>
            <a:endParaRPr sz="1500">
              <a:latin typeface="Raleway"/>
              <a:ea typeface="Raleway"/>
              <a:cs typeface="Raleway"/>
              <a:sym typeface="Raleway"/>
            </a:endParaRPr>
          </a:p>
          <a:p>
            <a:pPr indent="0" lvl="0" marL="0" rtl="0" algn="l">
              <a:spcBef>
                <a:spcPts val="0"/>
              </a:spcBef>
              <a:spcAft>
                <a:spcPts val="0"/>
              </a:spcAft>
              <a:buNone/>
            </a:pPr>
            <a:r>
              <a:t/>
            </a:r>
            <a:endParaRPr sz="1200">
              <a:solidFill>
                <a:schemeClr val="dk1"/>
              </a:solidFill>
              <a:latin typeface="Raleway Medium"/>
              <a:ea typeface="Raleway Medium"/>
              <a:cs typeface="Raleway Medium"/>
              <a:sym typeface="Raleway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Variables </a:t>
            </a:r>
            <a:endParaRPr/>
          </a:p>
        </p:txBody>
      </p:sp>
      <p:sp>
        <p:nvSpPr>
          <p:cNvPr id="400" name="Google Shape;400;p44"/>
          <p:cNvSpPr txBox="1"/>
          <p:nvPr>
            <p:ph idx="1" type="subTitle"/>
          </p:nvPr>
        </p:nvSpPr>
        <p:spPr>
          <a:xfrm>
            <a:off x="713225" y="1947200"/>
            <a:ext cx="2369700" cy="18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Variable name: bl_asymf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Average schooling years, females and males between 15 and 64 years old.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lt2"/>
                </a:solidFill>
              </a:rPr>
              <a:t>Independent Variable</a:t>
            </a:r>
            <a:endParaRPr>
              <a:solidFill>
                <a:schemeClr val="lt2"/>
              </a:solidFill>
            </a:endParaRPr>
          </a:p>
        </p:txBody>
      </p:sp>
      <p:sp>
        <p:nvSpPr>
          <p:cNvPr id="401" name="Google Shape;401;p44"/>
          <p:cNvSpPr txBox="1"/>
          <p:nvPr>
            <p:ph idx="2" type="subTitle"/>
          </p:nvPr>
        </p:nvSpPr>
        <p:spPr>
          <a:xfrm>
            <a:off x="3231361" y="1947200"/>
            <a:ext cx="2369700" cy="18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Variable name: bti_ep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Economic Performance: The economy’s performance points to solid development. From 1 to 10.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lt2"/>
                </a:solidFill>
              </a:rPr>
              <a:t>Independent Variable </a:t>
            </a:r>
            <a:endParaRPr>
              <a:solidFill>
                <a:schemeClr val="lt2"/>
              </a:solidFill>
            </a:endParaRPr>
          </a:p>
        </p:txBody>
      </p:sp>
      <p:sp>
        <p:nvSpPr>
          <p:cNvPr id="402" name="Google Shape;402;p44"/>
          <p:cNvSpPr txBox="1"/>
          <p:nvPr>
            <p:ph idx="3" type="subTitle"/>
          </p:nvPr>
        </p:nvSpPr>
        <p:spPr>
          <a:xfrm>
            <a:off x="5749500" y="1947200"/>
            <a:ext cx="2369700" cy="274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Variable name: wbgi_cce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a:t>‘Control of Corruption’ measures perceptions of corruption. The particular aspect of corruption measured by the various sources differs somewhat, ranging from the frequency of ’additional payments to get things done’, to the effects of corruption on the business environment, to measuring ’grand corruption’ in the political arena or in the tendency of elite forms to engage in ’state capture’.</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solidFill>
                  <a:schemeClr val="lt2"/>
                </a:solidFill>
              </a:rPr>
              <a:t>Dependent Variable</a:t>
            </a:r>
            <a:endParaRPr sz="1100">
              <a:solidFill>
                <a:schemeClr val="lt2"/>
              </a:solidFill>
            </a:endParaRPr>
          </a:p>
        </p:txBody>
      </p:sp>
      <p:sp>
        <p:nvSpPr>
          <p:cNvPr id="403" name="Google Shape;403;p44"/>
          <p:cNvSpPr txBox="1"/>
          <p:nvPr>
            <p:ph idx="4" type="subTitle"/>
          </p:nvPr>
        </p:nvSpPr>
        <p:spPr>
          <a:xfrm>
            <a:off x="713225" y="1363925"/>
            <a:ext cx="2369700" cy="70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Education</a:t>
            </a:r>
            <a:endParaRPr/>
          </a:p>
        </p:txBody>
      </p:sp>
      <p:sp>
        <p:nvSpPr>
          <p:cNvPr id="404" name="Google Shape;404;p44"/>
          <p:cNvSpPr txBox="1"/>
          <p:nvPr>
            <p:ph idx="5" type="subTitle"/>
          </p:nvPr>
        </p:nvSpPr>
        <p:spPr>
          <a:xfrm>
            <a:off x="3231357" y="1363925"/>
            <a:ext cx="2369700" cy="70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Economic Performance</a:t>
            </a:r>
            <a:endParaRPr/>
          </a:p>
        </p:txBody>
      </p:sp>
      <p:sp>
        <p:nvSpPr>
          <p:cNvPr id="405" name="Google Shape;405;p44"/>
          <p:cNvSpPr txBox="1"/>
          <p:nvPr>
            <p:ph idx="6" type="subTitle"/>
          </p:nvPr>
        </p:nvSpPr>
        <p:spPr>
          <a:xfrm>
            <a:off x="5749488" y="1363925"/>
            <a:ext cx="2369700" cy="70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Perceptions of Corruption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5"/>
          <p:cNvSpPr txBox="1"/>
          <p:nvPr>
            <p:ph type="title"/>
          </p:nvPr>
        </p:nvSpPr>
        <p:spPr>
          <a:xfrm>
            <a:off x="4858075" y="1948525"/>
            <a:ext cx="3918900" cy="19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Empirical</a:t>
            </a:r>
            <a:endParaRPr/>
          </a:p>
          <a:p>
            <a:pPr indent="0" lvl="0" marL="0" rtl="0" algn="l">
              <a:spcBef>
                <a:spcPts val="0"/>
              </a:spcBef>
              <a:spcAft>
                <a:spcPts val="0"/>
              </a:spcAft>
              <a:buNone/>
            </a:pPr>
            <a:r>
              <a:rPr lang="en"/>
              <a:t>Strategy</a:t>
            </a:r>
            <a:endParaRPr/>
          </a:p>
        </p:txBody>
      </p:sp>
      <p:sp>
        <p:nvSpPr>
          <p:cNvPr id="411" name="Google Shape;411;p45"/>
          <p:cNvSpPr txBox="1"/>
          <p:nvPr>
            <p:ph idx="2" type="title"/>
          </p:nvPr>
        </p:nvSpPr>
        <p:spPr>
          <a:xfrm>
            <a:off x="4963434" y="924863"/>
            <a:ext cx="954000" cy="95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pic>
        <p:nvPicPr>
          <p:cNvPr id="412" name="Google Shape;412;p45"/>
          <p:cNvPicPr preferRelativeResize="0"/>
          <p:nvPr>
            <p:ph idx="3" type="pic"/>
          </p:nvPr>
        </p:nvPicPr>
        <p:blipFill rotWithShape="1">
          <a:blip r:embed="rId3">
            <a:alphaModFix/>
          </a:blip>
          <a:srcRect b="0" l="26160" r="32426" t="8650"/>
          <a:stretch/>
        </p:blipFill>
        <p:spPr>
          <a:xfrm>
            <a:off x="1322338" y="539500"/>
            <a:ext cx="2760602" cy="4064501"/>
          </a:xfrm>
          <a:prstGeom prst="rect">
            <a:avLst/>
          </a:prstGeom>
        </p:spPr>
      </p:pic>
      <p:sp>
        <p:nvSpPr>
          <p:cNvPr id="413" name="Google Shape;413;p45"/>
          <p:cNvSpPr/>
          <p:nvPr/>
        </p:nvSpPr>
        <p:spPr>
          <a:xfrm>
            <a:off x="4963433" y="4179925"/>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Empirical Strategy</a:t>
            </a:r>
            <a:endParaRPr/>
          </a:p>
        </p:txBody>
      </p:sp>
      <p:sp>
        <p:nvSpPr>
          <p:cNvPr id="419" name="Google Shape;419;p46"/>
          <p:cNvSpPr txBox="1"/>
          <p:nvPr>
            <p:ph idx="4" type="subTitle"/>
          </p:nvPr>
        </p:nvSpPr>
        <p:spPr>
          <a:xfrm>
            <a:off x="713225" y="2202125"/>
            <a:ext cx="23697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Cross-Section Regression</a:t>
            </a:r>
            <a:endParaRPr sz="1600"/>
          </a:p>
        </p:txBody>
      </p:sp>
      <p:sp>
        <p:nvSpPr>
          <p:cNvPr id="420" name="Google Shape;420;p46"/>
          <p:cNvSpPr txBox="1"/>
          <p:nvPr>
            <p:ph idx="5" type="subTitle"/>
          </p:nvPr>
        </p:nvSpPr>
        <p:spPr>
          <a:xfrm>
            <a:off x="3231350" y="2202125"/>
            <a:ext cx="23883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Pooled Cross-Section Regression</a:t>
            </a:r>
            <a:endParaRPr sz="1600"/>
          </a:p>
        </p:txBody>
      </p:sp>
      <p:sp>
        <p:nvSpPr>
          <p:cNvPr id="421" name="Google Shape;421;p46"/>
          <p:cNvSpPr txBox="1"/>
          <p:nvPr>
            <p:ph idx="1" type="subTitle"/>
          </p:nvPr>
        </p:nvSpPr>
        <p:spPr>
          <a:xfrm>
            <a:off x="713225" y="2785400"/>
            <a:ext cx="2369700" cy="18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examine the influence of education and economic strength for 2005 and 2015 separately.</a:t>
            </a:r>
            <a:endParaRPr/>
          </a:p>
        </p:txBody>
      </p:sp>
      <p:sp>
        <p:nvSpPr>
          <p:cNvPr id="422" name="Google Shape;422;p46"/>
          <p:cNvSpPr txBox="1"/>
          <p:nvPr>
            <p:ph idx="2" type="subTitle"/>
          </p:nvPr>
        </p:nvSpPr>
        <p:spPr>
          <a:xfrm>
            <a:off x="3231361" y="2785400"/>
            <a:ext cx="2369700" cy="18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results from cross-section are </a:t>
            </a:r>
            <a:r>
              <a:rPr lang="en"/>
              <a:t>significant</a:t>
            </a:r>
            <a:r>
              <a:rPr lang="en"/>
              <a:t>, then examine the regression effects of pooling 2005 and 2015 data together.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3" name="Google Shape;423;p46"/>
          <p:cNvSpPr txBox="1"/>
          <p:nvPr>
            <p:ph idx="3" type="subTitle"/>
          </p:nvPr>
        </p:nvSpPr>
        <p:spPr>
          <a:xfrm>
            <a:off x="5749496" y="2785400"/>
            <a:ext cx="2369700" cy="18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Due to potential country-level unobserved time-invariant variables, first-differencing method was then used for the two-period (2005 &amp; 2015) panel data. </a:t>
            </a:r>
            <a:endParaRPr/>
          </a:p>
        </p:txBody>
      </p:sp>
      <p:sp>
        <p:nvSpPr>
          <p:cNvPr id="424" name="Google Shape;424;p46"/>
          <p:cNvSpPr txBox="1"/>
          <p:nvPr>
            <p:ph idx="6" type="subTitle"/>
          </p:nvPr>
        </p:nvSpPr>
        <p:spPr>
          <a:xfrm>
            <a:off x="5749488" y="2202125"/>
            <a:ext cx="23697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First-Differencing Model</a:t>
            </a:r>
            <a:endParaRPr sz="1600"/>
          </a:p>
        </p:txBody>
      </p:sp>
      <p:sp>
        <p:nvSpPr>
          <p:cNvPr id="425" name="Google Shape;425;p46"/>
          <p:cNvSpPr/>
          <p:nvPr/>
        </p:nvSpPr>
        <p:spPr>
          <a:xfrm>
            <a:off x="789425" y="1416978"/>
            <a:ext cx="5592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26" name="Google Shape;426;p46"/>
          <p:cNvSpPr/>
          <p:nvPr/>
        </p:nvSpPr>
        <p:spPr>
          <a:xfrm>
            <a:off x="3307575" y="1417036"/>
            <a:ext cx="5592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27" name="Google Shape;427;p46"/>
          <p:cNvSpPr/>
          <p:nvPr/>
        </p:nvSpPr>
        <p:spPr>
          <a:xfrm>
            <a:off x="5901900" y="1417036"/>
            <a:ext cx="5592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28" name="Google Shape;428;p46"/>
          <p:cNvSpPr txBox="1"/>
          <p:nvPr/>
        </p:nvSpPr>
        <p:spPr>
          <a:xfrm>
            <a:off x="861525" y="1417025"/>
            <a:ext cx="411000" cy="49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6"/>
                </a:solidFill>
                <a:latin typeface="Raleway ExtraBold"/>
                <a:ea typeface="Raleway ExtraBold"/>
                <a:cs typeface="Raleway ExtraBold"/>
                <a:sym typeface="Raleway ExtraBold"/>
              </a:rPr>
              <a:t>1</a:t>
            </a:r>
            <a:endParaRPr sz="3600">
              <a:solidFill>
                <a:schemeClr val="accent6"/>
              </a:solidFill>
              <a:latin typeface="Raleway ExtraBold"/>
              <a:ea typeface="Raleway ExtraBold"/>
              <a:cs typeface="Raleway ExtraBold"/>
              <a:sym typeface="Raleway ExtraBold"/>
            </a:endParaRPr>
          </a:p>
        </p:txBody>
      </p:sp>
      <p:sp>
        <p:nvSpPr>
          <p:cNvPr id="429" name="Google Shape;429;p46"/>
          <p:cNvSpPr txBox="1"/>
          <p:nvPr/>
        </p:nvSpPr>
        <p:spPr>
          <a:xfrm>
            <a:off x="3381700" y="1410263"/>
            <a:ext cx="411000" cy="49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6"/>
                </a:solidFill>
                <a:latin typeface="Raleway ExtraBold"/>
                <a:ea typeface="Raleway ExtraBold"/>
                <a:cs typeface="Raleway ExtraBold"/>
                <a:sym typeface="Raleway ExtraBold"/>
              </a:rPr>
              <a:t>2</a:t>
            </a:r>
            <a:endParaRPr sz="3600">
              <a:solidFill>
                <a:schemeClr val="accent6"/>
              </a:solidFill>
              <a:latin typeface="Raleway ExtraBold"/>
              <a:ea typeface="Raleway ExtraBold"/>
              <a:cs typeface="Raleway ExtraBold"/>
              <a:sym typeface="Raleway ExtraBold"/>
            </a:endParaRPr>
          </a:p>
        </p:txBody>
      </p:sp>
      <p:sp>
        <p:nvSpPr>
          <p:cNvPr id="430" name="Google Shape;430;p46"/>
          <p:cNvSpPr txBox="1"/>
          <p:nvPr/>
        </p:nvSpPr>
        <p:spPr>
          <a:xfrm>
            <a:off x="5976000" y="1393203"/>
            <a:ext cx="411000" cy="49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6"/>
                </a:solidFill>
                <a:latin typeface="Raleway ExtraBold"/>
                <a:ea typeface="Raleway ExtraBold"/>
                <a:cs typeface="Raleway ExtraBold"/>
                <a:sym typeface="Raleway ExtraBold"/>
              </a:rPr>
              <a:t>3</a:t>
            </a:r>
            <a:endParaRPr sz="3600">
              <a:solidFill>
                <a:schemeClr val="accent6"/>
              </a:solidFill>
              <a:latin typeface="Raleway ExtraBold"/>
              <a:ea typeface="Raleway ExtraBold"/>
              <a:cs typeface="Raleway ExtraBold"/>
              <a:sym typeface="Raleway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7"/>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Potential unobserved time-invariant variables</a:t>
            </a:r>
            <a:endParaRPr sz="2600"/>
          </a:p>
        </p:txBody>
      </p:sp>
      <p:graphicFrame>
        <p:nvGraphicFramePr>
          <p:cNvPr id="436" name="Google Shape;436;p47"/>
          <p:cNvGraphicFramePr/>
          <p:nvPr/>
        </p:nvGraphicFramePr>
        <p:xfrm>
          <a:off x="952500" y="1258150"/>
          <a:ext cx="3000000" cy="3000000"/>
        </p:xfrm>
        <a:graphic>
          <a:graphicData uri="http://schemas.openxmlformats.org/drawingml/2006/table">
            <a:tbl>
              <a:tblPr>
                <a:noFill/>
                <a:tableStyleId>{B0CEC127-5C00-48EE-A227-F0C5E2FD74E3}</a:tableStyleId>
              </a:tblPr>
              <a:tblGrid>
                <a:gridCol w="3619500"/>
                <a:gridCol w="3619500"/>
              </a:tblGrid>
              <a:tr h="381000">
                <a:tc>
                  <a:txBody>
                    <a:bodyPr/>
                    <a:lstStyle/>
                    <a:p>
                      <a:pPr indent="0" lvl="0" marL="0" rtl="0" algn="l">
                        <a:spcBef>
                          <a:spcPts val="0"/>
                        </a:spcBef>
                        <a:spcAft>
                          <a:spcPts val="0"/>
                        </a:spcAft>
                        <a:buNone/>
                      </a:pPr>
                      <a:r>
                        <a:rPr b="1" lang="en">
                          <a:latin typeface="Raleway"/>
                          <a:ea typeface="Raleway"/>
                          <a:cs typeface="Raleway"/>
                          <a:sym typeface="Raleway"/>
                        </a:rPr>
                        <a:t>Variable </a:t>
                      </a:r>
                      <a:endParaRPr b="1">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a:latin typeface="Raleway"/>
                          <a:ea typeface="Raleway"/>
                          <a:cs typeface="Raleway"/>
                          <a:sym typeface="Raleway"/>
                        </a:rPr>
                        <a:t>Why?</a:t>
                      </a:r>
                      <a:endParaRPr b="1">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a:latin typeface="Raleway"/>
                          <a:ea typeface="Raleway"/>
                          <a:cs typeface="Raleway"/>
                          <a:sym typeface="Raleway"/>
                        </a:rPr>
                        <a:t>Geographic Location</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a:latin typeface="Raleway"/>
                          <a:ea typeface="Raleway"/>
                          <a:cs typeface="Raleway"/>
                          <a:sym typeface="Raleway"/>
                        </a:rPr>
                        <a:t>Affects international trade, economic development, etc. (climate, resource abundance)</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a:latin typeface="Raleway"/>
                          <a:ea typeface="Raleway"/>
                          <a:cs typeface="Raleway"/>
                          <a:sym typeface="Raleway"/>
                        </a:rPr>
                        <a:t>Colonial History</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a:latin typeface="Raleway"/>
                          <a:ea typeface="Raleway"/>
                          <a:cs typeface="Raleway"/>
                          <a:sym typeface="Raleway"/>
                        </a:rPr>
                        <a:t>Influences legal systems, long-term trust in </a:t>
                      </a:r>
                      <a:r>
                        <a:rPr lang="en">
                          <a:latin typeface="Raleway"/>
                          <a:ea typeface="Raleway"/>
                          <a:cs typeface="Raleway"/>
                          <a:sym typeface="Raleway"/>
                        </a:rPr>
                        <a:t>government</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a:latin typeface="Raleway"/>
                          <a:ea typeface="Raleway"/>
                          <a:cs typeface="Raleway"/>
                          <a:sym typeface="Raleway"/>
                        </a:rPr>
                        <a:t>Religion &amp; Culture</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a:latin typeface="Raleway"/>
                          <a:ea typeface="Raleway"/>
                          <a:cs typeface="Raleway"/>
                          <a:sym typeface="Raleway"/>
                        </a:rPr>
                        <a:t>Cultural norms, tolerance for corruption, public-sector expectations</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a:latin typeface="Raleway"/>
                          <a:ea typeface="Raleway"/>
                          <a:cs typeface="Raleway"/>
                          <a:sym typeface="Raleway"/>
                        </a:rPr>
                        <a:t>Type of Education System</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a:latin typeface="Raleway"/>
                          <a:ea typeface="Raleway"/>
                          <a:cs typeface="Raleway"/>
                          <a:sym typeface="Raleway"/>
                        </a:rPr>
                        <a:t>Affects literacy and mass education</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a:latin typeface="Raleway"/>
                          <a:ea typeface="Raleway"/>
                          <a:cs typeface="Raleway"/>
                          <a:sym typeface="Raleway"/>
                        </a:rPr>
                        <a:t>Historical </a:t>
                      </a:r>
                      <a:r>
                        <a:rPr lang="en">
                          <a:latin typeface="Raleway"/>
                          <a:ea typeface="Raleway"/>
                          <a:cs typeface="Raleway"/>
                          <a:sym typeface="Raleway"/>
                        </a:rPr>
                        <a:t>Governance</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a:latin typeface="Raleway"/>
                          <a:ea typeface="Raleway"/>
                          <a:cs typeface="Raleway"/>
                          <a:sym typeface="Raleway"/>
                        </a:rPr>
                        <a:t>Influences corruption controls if democracy vs autocracy</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8"/>
          <p:cNvSpPr txBox="1"/>
          <p:nvPr>
            <p:ph type="title"/>
          </p:nvPr>
        </p:nvSpPr>
        <p:spPr>
          <a:xfrm>
            <a:off x="4858075" y="1948525"/>
            <a:ext cx="3918900" cy="19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442" name="Google Shape;442;p48"/>
          <p:cNvSpPr txBox="1"/>
          <p:nvPr>
            <p:ph idx="2" type="title"/>
          </p:nvPr>
        </p:nvSpPr>
        <p:spPr>
          <a:xfrm>
            <a:off x="4963434" y="924863"/>
            <a:ext cx="954000" cy="95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pic>
        <p:nvPicPr>
          <p:cNvPr id="443" name="Google Shape;443;p48"/>
          <p:cNvPicPr preferRelativeResize="0"/>
          <p:nvPr>
            <p:ph idx="3" type="pic"/>
          </p:nvPr>
        </p:nvPicPr>
        <p:blipFill rotWithShape="1">
          <a:blip r:embed="rId3">
            <a:alphaModFix/>
          </a:blip>
          <a:srcRect b="0" l="26160" r="32426" t="8650"/>
          <a:stretch/>
        </p:blipFill>
        <p:spPr>
          <a:xfrm>
            <a:off x="1322338" y="539500"/>
            <a:ext cx="2760602" cy="4064501"/>
          </a:xfrm>
          <a:prstGeom prst="rect">
            <a:avLst/>
          </a:prstGeom>
        </p:spPr>
      </p:pic>
      <p:sp>
        <p:nvSpPr>
          <p:cNvPr id="444" name="Google Shape;444;p48"/>
          <p:cNvSpPr/>
          <p:nvPr/>
        </p:nvSpPr>
        <p:spPr>
          <a:xfrm>
            <a:off x="4963433" y="4179925"/>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49"/>
          <p:cNvPicPr preferRelativeResize="0"/>
          <p:nvPr/>
        </p:nvPicPr>
        <p:blipFill>
          <a:blip r:embed="rId3">
            <a:alphaModFix/>
          </a:blip>
          <a:stretch>
            <a:fillRect/>
          </a:stretch>
        </p:blipFill>
        <p:spPr>
          <a:xfrm>
            <a:off x="974338" y="152400"/>
            <a:ext cx="7690078"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50"/>
          <p:cNvPicPr preferRelativeResize="0"/>
          <p:nvPr/>
        </p:nvPicPr>
        <p:blipFill>
          <a:blip r:embed="rId3">
            <a:alphaModFix/>
          </a:blip>
          <a:stretch>
            <a:fillRect/>
          </a:stretch>
        </p:blipFill>
        <p:spPr>
          <a:xfrm>
            <a:off x="1025513" y="152400"/>
            <a:ext cx="7690078"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able of contents</a:t>
            </a:r>
            <a:endParaRPr/>
          </a:p>
        </p:txBody>
      </p:sp>
      <p:sp>
        <p:nvSpPr>
          <p:cNvPr id="303" name="Google Shape;303;p33"/>
          <p:cNvSpPr txBox="1"/>
          <p:nvPr>
            <p:ph idx="2" type="title"/>
          </p:nvPr>
        </p:nvSpPr>
        <p:spPr>
          <a:xfrm>
            <a:off x="720000" y="1615673"/>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304" name="Google Shape;304;p33"/>
          <p:cNvSpPr txBox="1"/>
          <p:nvPr>
            <p:ph idx="3" type="title"/>
          </p:nvPr>
        </p:nvSpPr>
        <p:spPr>
          <a:xfrm>
            <a:off x="4572000" y="1615673"/>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305" name="Google Shape;305;p33"/>
          <p:cNvSpPr txBox="1"/>
          <p:nvPr>
            <p:ph idx="4" type="title"/>
          </p:nvPr>
        </p:nvSpPr>
        <p:spPr>
          <a:xfrm>
            <a:off x="720000" y="2706036"/>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306" name="Google Shape;306;p33"/>
          <p:cNvSpPr txBox="1"/>
          <p:nvPr>
            <p:ph idx="5" type="title"/>
          </p:nvPr>
        </p:nvSpPr>
        <p:spPr>
          <a:xfrm>
            <a:off x="4572000" y="2706036"/>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307" name="Google Shape;307;p33"/>
          <p:cNvSpPr txBox="1"/>
          <p:nvPr>
            <p:ph idx="7" type="title"/>
          </p:nvPr>
        </p:nvSpPr>
        <p:spPr>
          <a:xfrm>
            <a:off x="720000" y="3796373"/>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308" name="Google Shape;308;p33"/>
          <p:cNvSpPr txBox="1"/>
          <p:nvPr>
            <p:ph idx="1" type="subTitle"/>
          </p:nvPr>
        </p:nvSpPr>
        <p:spPr>
          <a:xfrm>
            <a:off x="1607100" y="1762373"/>
            <a:ext cx="2532000" cy="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309" name="Google Shape;309;p33"/>
          <p:cNvSpPr txBox="1"/>
          <p:nvPr>
            <p:ph idx="8" type="subTitle"/>
          </p:nvPr>
        </p:nvSpPr>
        <p:spPr>
          <a:xfrm>
            <a:off x="1607100" y="2852736"/>
            <a:ext cx="2532000" cy="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Empirical Strategy </a:t>
            </a:r>
            <a:endParaRPr/>
          </a:p>
        </p:txBody>
      </p:sp>
      <p:sp>
        <p:nvSpPr>
          <p:cNvPr id="310" name="Google Shape;310;p33"/>
          <p:cNvSpPr txBox="1"/>
          <p:nvPr>
            <p:ph idx="13" type="subTitle"/>
          </p:nvPr>
        </p:nvSpPr>
        <p:spPr>
          <a:xfrm>
            <a:off x="5459100" y="1762373"/>
            <a:ext cx="2532000" cy="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311" name="Google Shape;311;p33"/>
          <p:cNvSpPr txBox="1"/>
          <p:nvPr>
            <p:ph idx="14" type="subTitle"/>
          </p:nvPr>
        </p:nvSpPr>
        <p:spPr>
          <a:xfrm>
            <a:off x="5459100" y="2852736"/>
            <a:ext cx="2532000" cy="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312" name="Google Shape;312;p33"/>
          <p:cNvSpPr txBox="1"/>
          <p:nvPr>
            <p:ph idx="15" type="subTitle"/>
          </p:nvPr>
        </p:nvSpPr>
        <p:spPr>
          <a:xfrm>
            <a:off x="1607100" y="3943073"/>
            <a:ext cx="2532000" cy="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1"/>
          <p:cNvSpPr txBox="1"/>
          <p:nvPr>
            <p:ph type="title"/>
          </p:nvPr>
        </p:nvSpPr>
        <p:spPr>
          <a:xfrm>
            <a:off x="713225" y="666225"/>
            <a:ext cx="6923100" cy="75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Cross-Section Regression</a:t>
            </a:r>
            <a:endParaRPr/>
          </a:p>
        </p:txBody>
      </p:sp>
      <p:sp>
        <p:nvSpPr>
          <p:cNvPr id="460" name="Google Shape;460;p51"/>
          <p:cNvSpPr txBox="1"/>
          <p:nvPr>
            <p:ph idx="1" type="subTitle"/>
          </p:nvPr>
        </p:nvSpPr>
        <p:spPr>
          <a:xfrm>
            <a:off x="713225" y="1558450"/>
            <a:ext cx="6951900" cy="27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61" name="Google Shape;461;p51"/>
          <p:cNvPicPr preferRelativeResize="0"/>
          <p:nvPr/>
        </p:nvPicPr>
        <p:blipFill>
          <a:blip r:embed="rId3">
            <a:alphaModFix/>
          </a:blip>
          <a:stretch>
            <a:fillRect/>
          </a:stretch>
        </p:blipFill>
        <p:spPr>
          <a:xfrm>
            <a:off x="307075" y="1366350"/>
            <a:ext cx="4094008" cy="3448524"/>
          </a:xfrm>
          <a:prstGeom prst="rect">
            <a:avLst/>
          </a:prstGeom>
          <a:noFill/>
          <a:ln>
            <a:noFill/>
          </a:ln>
        </p:spPr>
      </p:pic>
      <p:pic>
        <p:nvPicPr>
          <p:cNvPr id="462" name="Google Shape;462;p51"/>
          <p:cNvPicPr preferRelativeResize="0"/>
          <p:nvPr/>
        </p:nvPicPr>
        <p:blipFill>
          <a:blip r:embed="rId4">
            <a:alphaModFix/>
          </a:blip>
          <a:stretch>
            <a:fillRect/>
          </a:stretch>
        </p:blipFill>
        <p:spPr>
          <a:xfrm>
            <a:off x="4523387" y="1366350"/>
            <a:ext cx="4344237" cy="3448526"/>
          </a:xfrm>
          <a:prstGeom prst="rect">
            <a:avLst/>
          </a:prstGeom>
          <a:noFill/>
          <a:ln>
            <a:noFill/>
          </a:ln>
        </p:spPr>
      </p:pic>
      <p:sp>
        <p:nvSpPr>
          <p:cNvPr id="463" name="Google Shape;463;p51"/>
          <p:cNvSpPr/>
          <p:nvPr/>
        </p:nvSpPr>
        <p:spPr>
          <a:xfrm>
            <a:off x="290594" y="2925750"/>
            <a:ext cx="3420600" cy="870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64" name="Google Shape;464;p51"/>
          <p:cNvSpPr/>
          <p:nvPr/>
        </p:nvSpPr>
        <p:spPr>
          <a:xfrm>
            <a:off x="4536734" y="2925750"/>
            <a:ext cx="3420600" cy="870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65" name="Google Shape;465;p51"/>
          <p:cNvSpPr/>
          <p:nvPr/>
        </p:nvSpPr>
        <p:spPr>
          <a:xfrm>
            <a:off x="2260400" y="4312450"/>
            <a:ext cx="1868100" cy="173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66" name="Google Shape;466;p51"/>
          <p:cNvSpPr/>
          <p:nvPr/>
        </p:nvSpPr>
        <p:spPr>
          <a:xfrm>
            <a:off x="6566825" y="4312450"/>
            <a:ext cx="1868100" cy="173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2"/>
          <p:cNvSpPr txBox="1"/>
          <p:nvPr>
            <p:ph type="title"/>
          </p:nvPr>
        </p:nvSpPr>
        <p:spPr>
          <a:xfrm>
            <a:off x="713225" y="666225"/>
            <a:ext cx="6923100" cy="75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Pooled Cross-Section Regression</a:t>
            </a:r>
            <a:endParaRPr/>
          </a:p>
        </p:txBody>
      </p:sp>
      <p:sp>
        <p:nvSpPr>
          <p:cNvPr id="472" name="Google Shape;472;p52"/>
          <p:cNvSpPr txBox="1"/>
          <p:nvPr>
            <p:ph idx="1" type="subTitle"/>
          </p:nvPr>
        </p:nvSpPr>
        <p:spPr>
          <a:xfrm>
            <a:off x="5365275" y="1558450"/>
            <a:ext cx="3267000" cy="275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Year dummy (2015) was not significant, suggesting that after controlling for economic performance and education, the average level of perceived corruption was not that different between 2005 and 2015.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Corruption perceptions are relatively stable over time and are more influenced by structural contingencies rather than short-term shocks.</a:t>
            </a:r>
            <a:endParaRPr/>
          </a:p>
        </p:txBody>
      </p:sp>
      <p:pic>
        <p:nvPicPr>
          <p:cNvPr id="473" name="Google Shape;473;p52"/>
          <p:cNvPicPr preferRelativeResize="0"/>
          <p:nvPr/>
        </p:nvPicPr>
        <p:blipFill>
          <a:blip r:embed="rId3">
            <a:alphaModFix/>
          </a:blip>
          <a:stretch>
            <a:fillRect/>
          </a:stretch>
        </p:blipFill>
        <p:spPr>
          <a:xfrm>
            <a:off x="571504" y="1509575"/>
            <a:ext cx="4288749" cy="3147724"/>
          </a:xfrm>
          <a:prstGeom prst="rect">
            <a:avLst/>
          </a:prstGeom>
          <a:noFill/>
          <a:ln>
            <a:noFill/>
          </a:ln>
        </p:spPr>
      </p:pic>
      <p:sp>
        <p:nvSpPr>
          <p:cNvPr id="474" name="Google Shape;474;p52"/>
          <p:cNvSpPr/>
          <p:nvPr/>
        </p:nvSpPr>
        <p:spPr>
          <a:xfrm>
            <a:off x="571494" y="2875154"/>
            <a:ext cx="3420600" cy="870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75" name="Google Shape;475;p52"/>
          <p:cNvSpPr/>
          <p:nvPr/>
        </p:nvSpPr>
        <p:spPr>
          <a:xfrm>
            <a:off x="2251875" y="4235675"/>
            <a:ext cx="1868100" cy="173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3"/>
          <p:cNvSpPr txBox="1"/>
          <p:nvPr>
            <p:ph type="title"/>
          </p:nvPr>
        </p:nvSpPr>
        <p:spPr>
          <a:xfrm>
            <a:off x="713225" y="666225"/>
            <a:ext cx="6923100" cy="75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First-differencing model</a:t>
            </a:r>
            <a:endParaRPr/>
          </a:p>
        </p:txBody>
      </p:sp>
      <p:sp>
        <p:nvSpPr>
          <p:cNvPr id="481" name="Google Shape;481;p53"/>
          <p:cNvSpPr txBox="1"/>
          <p:nvPr>
            <p:ph idx="1" type="subTitle"/>
          </p:nvPr>
        </p:nvSpPr>
        <p:spPr>
          <a:xfrm>
            <a:off x="5288500" y="1558450"/>
            <a:ext cx="3096300" cy="275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Education was no longer a significant predictor of corruption perceptions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Suggesting that unobserved time-invariant factors were present compared to the pooled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Short-term improvements in economic performance were correlated with improved perceptions of corruption, however, changes in education may take longer to see the impact of. </a:t>
            </a:r>
            <a:endParaRPr/>
          </a:p>
        </p:txBody>
      </p:sp>
      <p:pic>
        <p:nvPicPr>
          <p:cNvPr id="482" name="Google Shape;482;p53"/>
          <p:cNvPicPr preferRelativeResize="0"/>
          <p:nvPr/>
        </p:nvPicPr>
        <p:blipFill>
          <a:blip r:embed="rId3">
            <a:alphaModFix/>
          </a:blip>
          <a:stretch>
            <a:fillRect/>
          </a:stretch>
        </p:blipFill>
        <p:spPr>
          <a:xfrm>
            <a:off x="713225" y="1381850"/>
            <a:ext cx="4280750" cy="3505775"/>
          </a:xfrm>
          <a:prstGeom prst="rect">
            <a:avLst/>
          </a:prstGeom>
          <a:noFill/>
          <a:ln>
            <a:noFill/>
          </a:ln>
        </p:spPr>
      </p:pic>
      <p:sp>
        <p:nvSpPr>
          <p:cNvPr id="483" name="Google Shape;483;p53"/>
          <p:cNvSpPr/>
          <p:nvPr/>
        </p:nvSpPr>
        <p:spPr>
          <a:xfrm>
            <a:off x="2806300" y="4436715"/>
            <a:ext cx="1868100" cy="173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484" name="Google Shape;484;p53"/>
          <p:cNvSpPr/>
          <p:nvPr/>
        </p:nvSpPr>
        <p:spPr>
          <a:xfrm>
            <a:off x="713225" y="2968975"/>
            <a:ext cx="3534600" cy="870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4"/>
          <p:cNvSpPr txBox="1"/>
          <p:nvPr>
            <p:ph type="title"/>
          </p:nvPr>
        </p:nvSpPr>
        <p:spPr>
          <a:xfrm>
            <a:off x="4858075" y="1948525"/>
            <a:ext cx="3918900" cy="19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490" name="Google Shape;490;p54"/>
          <p:cNvSpPr txBox="1"/>
          <p:nvPr>
            <p:ph idx="2" type="title"/>
          </p:nvPr>
        </p:nvSpPr>
        <p:spPr>
          <a:xfrm>
            <a:off x="4963434" y="924863"/>
            <a:ext cx="954000" cy="95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pic>
        <p:nvPicPr>
          <p:cNvPr id="491" name="Google Shape;491;p54"/>
          <p:cNvPicPr preferRelativeResize="0"/>
          <p:nvPr>
            <p:ph idx="3" type="pic"/>
          </p:nvPr>
        </p:nvPicPr>
        <p:blipFill rotWithShape="1">
          <a:blip r:embed="rId3">
            <a:alphaModFix/>
          </a:blip>
          <a:srcRect b="0" l="26160" r="32426" t="8650"/>
          <a:stretch/>
        </p:blipFill>
        <p:spPr>
          <a:xfrm>
            <a:off x="1322338" y="539500"/>
            <a:ext cx="2760602" cy="4064501"/>
          </a:xfrm>
          <a:prstGeom prst="rect">
            <a:avLst/>
          </a:prstGeom>
        </p:spPr>
      </p:pic>
      <p:sp>
        <p:nvSpPr>
          <p:cNvPr id="492" name="Google Shape;492;p54"/>
          <p:cNvSpPr/>
          <p:nvPr/>
        </p:nvSpPr>
        <p:spPr>
          <a:xfrm>
            <a:off x="4963433" y="4179925"/>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5"/>
          <p:cNvSpPr txBox="1"/>
          <p:nvPr>
            <p:ph type="title"/>
          </p:nvPr>
        </p:nvSpPr>
        <p:spPr>
          <a:xfrm>
            <a:off x="2669925" y="1885125"/>
            <a:ext cx="4094400" cy="227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Countries that are restricted in resources and time should prioritize to improve its economic performance first in order to improve corruption perceptions; there are time-invariant </a:t>
            </a:r>
            <a:r>
              <a:rPr lang="en" sz="1700"/>
              <a:t>factors</a:t>
            </a:r>
            <a:r>
              <a:rPr lang="en" sz="1700"/>
              <a:t> that influence corruption perceptions  </a:t>
            </a:r>
            <a:endParaRPr sz="1700"/>
          </a:p>
        </p:txBody>
      </p:sp>
      <p:sp>
        <p:nvSpPr>
          <p:cNvPr id="498" name="Google Shape;498;p55"/>
          <p:cNvSpPr txBox="1"/>
          <p:nvPr>
            <p:ph idx="2" type="title"/>
          </p:nvPr>
        </p:nvSpPr>
        <p:spPr>
          <a:xfrm>
            <a:off x="2004525" y="915175"/>
            <a:ext cx="5425200" cy="76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Biggest Takeaway</a:t>
            </a:r>
            <a:endParaRPr/>
          </a:p>
        </p:txBody>
      </p:sp>
      <p:grpSp>
        <p:nvGrpSpPr>
          <p:cNvPr id="499" name="Google Shape;499;p55"/>
          <p:cNvGrpSpPr/>
          <p:nvPr/>
        </p:nvGrpSpPr>
        <p:grpSpPr>
          <a:xfrm>
            <a:off x="0" y="0"/>
            <a:ext cx="1199700" cy="5149225"/>
            <a:chOff x="0" y="0"/>
            <a:chExt cx="1199700" cy="5149225"/>
          </a:xfrm>
        </p:grpSpPr>
        <p:sp>
          <p:nvSpPr>
            <p:cNvPr id="500" name="Google Shape;500;p55"/>
            <p:cNvSpPr/>
            <p:nvPr/>
          </p:nvSpPr>
          <p:spPr>
            <a:xfrm>
              <a:off x="0" y="3434891"/>
              <a:ext cx="1199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1" name="Google Shape;501;p55"/>
            <p:cNvSpPr/>
            <p:nvPr/>
          </p:nvSpPr>
          <p:spPr>
            <a:xfrm>
              <a:off x="0" y="2577800"/>
              <a:ext cx="1199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2" name="Google Shape;502;p55"/>
            <p:cNvSpPr/>
            <p:nvPr/>
          </p:nvSpPr>
          <p:spPr>
            <a:xfrm>
              <a:off x="0" y="857100"/>
              <a:ext cx="1199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3" name="Google Shape;503;p55"/>
            <p:cNvSpPr/>
            <p:nvPr/>
          </p:nvSpPr>
          <p:spPr>
            <a:xfrm>
              <a:off x="0" y="0"/>
              <a:ext cx="1199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4" name="Google Shape;504;p55"/>
            <p:cNvSpPr/>
            <p:nvPr/>
          </p:nvSpPr>
          <p:spPr>
            <a:xfrm>
              <a:off x="0" y="1714200"/>
              <a:ext cx="1199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5" name="Google Shape;505;p55"/>
            <p:cNvSpPr/>
            <p:nvPr/>
          </p:nvSpPr>
          <p:spPr>
            <a:xfrm>
              <a:off x="0" y="4292125"/>
              <a:ext cx="1199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6" name="Google Shape;506;p55"/>
            <p:cNvSpPr/>
            <p:nvPr/>
          </p:nvSpPr>
          <p:spPr>
            <a:xfrm>
              <a:off x="0" y="2494350"/>
              <a:ext cx="1199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nvGrpSpPr>
          <p:cNvPr id="507" name="Google Shape;507;p55"/>
          <p:cNvGrpSpPr/>
          <p:nvPr/>
        </p:nvGrpSpPr>
        <p:grpSpPr>
          <a:xfrm>
            <a:off x="7944300" y="0"/>
            <a:ext cx="1199700" cy="5149225"/>
            <a:chOff x="7944300" y="0"/>
            <a:chExt cx="1199700" cy="5149225"/>
          </a:xfrm>
        </p:grpSpPr>
        <p:sp>
          <p:nvSpPr>
            <p:cNvPr id="508" name="Google Shape;508;p55"/>
            <p:cNvSpPr/>
            <p:nvPr/>
          </p:nvSpPr>
          <p:spPr>
            <a:xfrm>
              <a:off x="7944300" y="3434891"/>
              <a:ext cx="1199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09" name="Google Shape;509;p55"/>
            <p:cNvSpPr/>
            <p:nvPr/>
          </p:nvSpPr>
          <p:spPr>
            <a:xfrm>
              <a:off x="7944300" y="2577800"/>
              <a:ext cx="1199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0" name="Google Shape;510;p55"/>
            <p:cNvSpPr/>
            <p:nvPr/>
          </p:nvSpPr>
          <p:spPr>
            <a:xfrm>
              <a:off x="7944300" y="857100"/>
              <a:ext cx="1199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1" name="Google Shape;511;p55"/>
            <p:cNvSpPr/>
            <p:nvPr/>
          </p:nvSpPr>
          <p:spPr>
            <a:xfrm>
              <a:off x="7944300" y="0"/>
              <a:ext cx="1199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2" name="Google Shape;512;p55"/>
            <p:cNvSpPr/>
            <p:nvPr/>
          </p:nvSpPr>
          <p:spPr>
            <a:xfrm>
              <a:off x="7944300" y="1714200"/>
              <a:ext cx="1199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3" name="Google Shape;513;p55"/>
            <p:cNvSpPr/>
            <p:nvPr/>
          </p:nvSpPr>
          <p:spPr>
            <a:xfrm>
              <a:off x="7944300" y="4292125"/>
              <a:ext cx="1199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4" name="Google Shape;514;p55"/>
            <p:cNvSpPr/>
            <p:nvPr/>
          </p:nvSpPr>
          <p:spPr>
            <a:xfrm>
              <a:off x="7944300" y="2494350"/>
              <a:ext cx="1199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Strengths &amp; Drawbacks of approach</a:t>
            </a:r>
            <a:endParaRPr/>
          </a:p>
        </p:txBody>
      </p:sp>
      <p:sp>
        <p:nvSpPr>
          <p:cNvPr id="520" name="Google Shape;520;p56"/>
          <p:cNvSpPr txBox="1"/>
          <p:nvPr>
            <p:ph idx="1" type="subTitle"/>
          </p:nvPr>
        </p:nvSpPr>
        <p:spPr>
          <a:xfrm>
            <a:off x="720000" y="2665950"/>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Able to empirically validate that there were unobserved time-invariant factors which would have biased initial pooled results</a:t>
            </a:r>
            <a:endParaRPr/>
          </a:p>
        </p:txBody>
      </p:sp>
      <p:sp>
        <p:nvSpPr>
          <p:cNvPr id="521" name="Google Shape;521;p56"/>
          <p:cNvSpPr txBox="1"/>
          <p:nvPr>
            <p:ph idx="2" type="subTitle"/>
          </p:nvPr>
        </p:nvSpPr>
        <p:spPr>
          <a:xfrm>
            <a:off x="4911000" y="2665950"/>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actually contradict previous literature, likely because of limitations within the data itself</a:t>
            </a:r>
            <a:endParaRPr/>
          </a:p>
        </p:txBody>
      </p:sp>
      <p:sp>
        <p:nvSpPr>
          <p:cNvPr id="522" name="Google Shape;522;p56"/>
          <p:cNvSpPr txBox="1"/>
          <p:nvPr>
            <p:ph idx="5" type="subTitle"/>
          </p:nvPr>
        </p:nvSpPr>
        <p:spPr>
          <a:xfrm>
            <a:off x="720000" y="2345000"/>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Strengths</a:t>
            </a:r>
            <a:endParaRPr/>
          </a:p>
        </p:txBody>
      </p:sp>
      <p:sp>
        <p:nvSpPr>
          <p:cNvPr id="523" name="Google Shape;523;p56"/>
          <p:cNvSpPr txBox="1"/>
          <p:nvPr>
            <p:ph idx="7" type="subTitle"/>
          </p:nvPr>
        </p:nvSpPr>
        <p:spPr>
          <a:xfrm>
            <a:off x="4911000" y="2345000"/>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Drawbacks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7"/>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529" name="Google Shape;529;p57"/>
          <p:cNvSpPr txBox="1"/>
          <p:nvPr/>
        </p:nvSpPr>
        <p:spPr>
          <a:xfrm>
            <a:off x="870050" y="1245350"/>
            <a:ext cx="7480800" cy="38130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Baier, S. L., &amp; Bergstrand, J. H. (2007). Do free trade agreements actually increase members' international trade? Journal of International Economics, 71(1), 72–95. </a:t>
            </a:r>
            <a:r>
              <a:rPr lang="en" sz="600">
                <a:uFill>
                  <a:noFill/>
                </a:uFill>
                <a:latin typeface="Times New Roman"/>
                <a:ea typeface="Times New Roman"/>
                <a:cs typeface="Times New Roman"/>
                <a:sym typeface="Times New Roman"/>
                <a:hlinkClick r:id="rId3"/>
              </a:rPr>
              <a:t>https://doi.org/10.1016/j.jinteco.2006.02.005</a:t>
            </a:r>
            <a:endParaRPr sz="600">
              <a:latin typeface="Times New Roman"/>
              <a:ea typeface="Times New Roman"/>
              <a:cs typeface="Times New Roman"/>
              <a:sym typeface="Times New Roman"/>
            </a:endParaRPr>
          </a:p>
          <a:p>
            <a:pPr indent="-457200" lvl="0" marL="457200" rtl="0" algn="l">
              <a:lnSpc>
                <a:spcPct val="200000"/>
              </a:lnSpc>
              <a:spcBef>
                <a:spcPts val="1200"/>
              </a:spcBef>
              <a:spcAft>
                <a:spcPts val="0"/>
              </a:spcAft>
              <a:buNone/>
            </a:pPr>
            <a:r>
              <a:rPr lang="en" sz="600">
                <a:latin typeface="Times New Roman"/>
                <a:ea typeface="Times New Roman"/>
                <a:cs typeface="Times New Roman"/>
                <a:sym typeface="Times New Roman"/>
              </a:rPr>
              <a:t>Bauhr, M. (2016). Need or greed? Conditions for collective action against corruption. Governance, 30(4), 561–581. </a:t>
            </a:r>
            <a:r>
              <a:rPr lang="en" sz="600">
                <a:uFill>
                  <a:noFill/>
                </a:uFill>
                <a:latin typeface="Times New Roman"/>
                <a:ea typeface="Times New Roman"/>
                <a:cs typeface="Times New Roman"/>
                <a:sym typeface="Times New Roman"/>
                <a:hlinkClick r:id="rId4"/>
              </a:rPr>
              <a:t>https://doi.org/10.1111/gove.12232</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Dee, T. S. (2004). Are there civic returns to education? Journal of Public Economics, 88(9–10), 1697–1720. </a:t>
            </a:r>
            <a:r>
              <a:rPr lang="en" sz="600">
                <a:uFill>
                  <a:noFill/>
                </a:uFill>
                <a:latin typeface="Times New Roman"/>
                <a:ea typeface="Times New Roman"/>
                <a:cs typeface="Times New Roman"/>
                <a:sym typeface="Times New Roman"/>
                <a:hlinkClick r:id="rId5"/>
              </a:rPr>
              <a:t>https://doi.org/10.1016/j.jpubeco.2003.11.002</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Dutta, Nabamita, and Sanjukta Roy. "Media, Education and Corruption: Investigating the Associations." Economic Affairs 33.2 (2013): 207-19. Web.</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Frost, P. (2021). How does education influence individuals' perception of different types of corruption? A quantitative study including 21 European countries [Bachelor's thesis, University of Gothenburg]. GUPEA. </a:t>
            </a:r>
            <a:r>
              <a:rPr lang="en" sz="600">
                <a:uFill>
                  <a:noFill/>
                </a:uFill>
                <a:latin typeface="Times New Roman"/>
                <a:ea typeface="Times New Roman"/>
                <a:cs typeface="Times New Roman"/>
                <a:sym typeface="Times New Roman"/>
                <a:hlinkClick r:id="rId6"/>
              </a:rPr>
              <a:t>http://hdl.handle.net/2077/68646</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Gründler, K., &amp; Potrafke, N. (2019). Corruption and economic growth: New empirical evidence. </a:t>
            </a:r>
            <a:r>
              <a:rPr i="1" lang="en" sz="600">
                <a:latin typeface="Times New Roman"/>
                <a:ea typeface="Times New Roman"/>
                <a:cs typeface="Times New Roman"/>
                <a:sym typeface="Times New Roman"/>
              </a:rPr>
              <a:t>European Journal of Political Economy, 60</a:t>
            </a:r>
            <a:r>
              <a:rPr lang="en" sz="600">
                <a:latin typeface="Times New Roman"/>
                <a:ea typeface="Times New Roman"/>
                <a:cs typeface="Times New Roman"/>
                <a:sym typeface="Times New Roman"/>
              </a:rPr>
              <a:t>, 101810.</a:t>
            </a:r>
            <a:r>
              <a:rPr lang="en" sz="600">
                <a:uFill>
                  <a:noFill/>
                </a:uFill>
                <a:latin typeface="Times New Roman"/>
                <a:ea typeface="Times New Roman"/>
                <a:cs typeface="Times New Roman"/>
                <a:sym typeface="Times New Roman"/>
                <a:hlinkClick r:id="rId7"/>
              </a:rPr>
              <a:t> </a:t>
            </a:r>
            <a:r>
              <a:rPr lang="en" sz="600" u="sng">
                <a:latin typeface="Times New Roman"/>
                <a:ea typeface="Times New Roman"/>
                <a:cs typeface="Times New Roman"/>
                <a:sym typeface="Times New Roman"/>
                <a:hlinkClick r:id="rId8"/>
              </a:rPr>
              <a:t>https://doi.org/10.1016/j.ejpoleco.2019.08.001</a:t>
            </a:r>
            <a:r>
              <a:rPr lang="en" sz="600" u="sng">
                <a:latin typeface="Times New Roman"/>
                <a:ea typeface="Times New Roman"/>
                <a:cs typeface="Times New Roman"/>
                <a:sym typeface="Times New Roman"/>
                <a:hlinkClick r:id="rId9"/>
              </a:rPr>
              <a:t>ResearchGate+2OUCI+2IDEAS/RePEc+2</a:t>
            </a:r>
            <a:endParaRPr sz="600">
              <a:latin typeface="Times New Roman"/>
              <a:ea typeface="Times New Roman"/>
              <a:cs typeface="Times New Roman"/>
              <a:sym typeface="Times New Roman"/>
            </a:endParaRPr>
          </a:p>
          <a:p>
            <a:pPr indent="-457200" lvl="0" marL="457200" rtl="0" algn="l">
              <a:lnSpc>
                <a:spcPct val="200000"/>
              </a:lnSpc>
              <a:spcBef>
                <a:spcPts val="1200"/>
              </a:spcBef>
              <a:spcAft>
                <a:spcPts val="0"/>
              </a:spcAft>
              <a:buNone/>
            </a:pPr>
            <a:r>
              <a:rPr lang="en" sz="600">
                <a:latin typeface="Times New Roman"/>
                <a:ea typeface="Times New Roman"/>
                <a:cs typeface="Times New Roman"/>
                <a:sym typeface="Times New Roman"/>
              </a:rPr>
              <a:t>Our World in Data. (2024). </a:t>
            </a:r>
            <a:r>
              <a:rPr i="1" lang="en" sz="600">
                <a:latin typeface="Times New Roman"/>
                <a:ea typeface="Times New Roman"/>
                <a:cs typeface="Times New Roman"/>
                <a:sym typeface="Times New Roman"/>
              </a:rPr>
              <a:t>Learning-adjusted years of schooling vs. Corruption Perception Index, 2020</a:t>
            </a:r>
            <a:r>
              <a:rPr lang="en" sz="600">
                <a:latin typeface="Times New Roman"/>
                <a:ea typeface="Times New Roman"/>
                <a:cs typeface="Times New Roman"/>
                <a:sym typeface="Times New Roman"/>
              </a:rPr>
              <a:t> [Chart]. World Bank; Transparency International. </a:t>
            </a:r>
            <a:r>
              <a:rPr lang="en" sz="600" u="sng">
                <a:latin typeface="Times New Roman"/>
                <a:ea typeface="Times New Roman"/>
                <a:cs typeface="Times New Roman"/>
                <a:sym typeface="Times New Roman"/>
                <a:hlinkClick r:id="rId10"/>
              </a:rPr>
              <a:t>https://ourworldindata.org/grapher/average-years-of-schooling-vs-corruption-perception-index</a:t>
            </a:r>
            <a:r>
              <a:rPr lang="en" sz="600">
                <a:latin typeface="Times New Roman"/>
                <a:ea typeface="Times New Roman"/>
                <a:cs typeface="Times New Roman"/>
                <a:sym typeface="Times New Roman"/>
              </a:rPr>
              <a:t> </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Rasmussen, Stig Hebbelstrup Rye, and Asbjørn Sonne Nørgaard. "When and Why Does Education Matter? Motivation and Resource Effects in Political Efficacy." European Journal of Political Research 57.1 (2018): 24-46. Web</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Rothstein, Bo, and Uslaner, Eric M. "All for All. Equality, Corruption and Social Trust." World Politics 58.1 (2006): 41-72. Web.</a:t>
            </a:r>
            <a:endParaRPr sz="600">
              <a:latin typeface="Times New Roman"/>
              <a:ea typeface="Times New Roman"/>
              <a:cs typeface="Times New Roman"/>
              <a:sym typeface="Times New Roman"/>
            </a:endParaRPr>
          </a:p>
          <a:p>
            <a:pPr indent="-457200" lvl="0" marL="457200" rtl="0" algn="l">
              <a:lnSpc>
                <a:spcPct val="200000"/>
              </a:lnSpc>
              <a:spcBef>
                <a:spcPts val="1000"/>
              </a:spcBef>
              <a:spcAft>
                <a:spcPts val="0"/>
              </a:spcAft>
              <a:buNone/>
            </a:pPr>
            <a:r>
              <a:rPr lang="en" sz="600">
                <a:latin typeface="Times New Roman"/>
                <a:ea typeface="Times New Roman"/>
                <a:cs typeface="Times New Roman"/>
                <a:sym typeface="Times New Roman"/>
              </a:rPr>
              <a:t>Transparency International. (n.d.). </a:t>
            </a:r>
            <a:r>
              <a:rPr i="1" lang="en" sz="600">
                <a:latin typeface="Times New Roman"/>
                <a:ea typeface="Times New Roman"/>
                <a:cs typeface="Times New Roman"/>
                <a:sym typeface="Times New Roman"/>
              </a:rPr>
              <a:t>Who we are</a:t>
            </a:r>
            <a:r>
              <a:rPr lang="en" sz="600">
                <a:latin typeface="Times New Roman"/>
                <a:ea typeface="Times New Roman"/>
                <a:cs typeface="Times New Roman"/>
                <a:sym typeface="Times New Roman"/>
              </a:rPr>
              <a:t>. Transparency.org. </a:t>
            </a:r>
            <a:r>
              <a:rPr lang="en" sz="600" u="sng">
                <a:latin typeface="Times New Roman"/>
                <a:ea typeface="Times New Roman"/>
                <a:cs typeface="Times New Roman"/>
                <a:sym typeface="Times New Roman"/>
                <a:hlinkClick r:id="rId11"/>
              </a:rPr>
              <a:t>https://www.transparency.org/en/about</a:t>
            </a:r>
            <a:r>
              <a:rPr lang="en" sz="600">
                <a:latin typeface="Times New Roman"/>
                <a:ea typeface="Times New Roman"/>
                <a:cs typeface="Times New Roman"/>
                <a:sym typeface="Times New Roman"/>
              </a:rPr>
              <a:t> </a:t>
            </a:r>
            <a:endParaRPr sz="600">
              <a:solidFill>
                <a:schemeClr val="dk1"/>
              </a:solidFill>
              <a:latin typeface="Raleway Medium"/>
              <a:ea typeface="Raleway Medium"/>
              <a:cs typeface="Raleway Medium"/>
              <a:sym typeface="Raleway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8"/>
          <p:cNvSpPr/>
          <p:nvPr/>
        </p:nvSpPr>
        <p:spPr>
          <a:xfrm>
            <a:off x="2811169" y="998289"/>
            <a:ext cx="686400" cy="70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535" name="Google Shape;535;p58"/>
          <p:cNvSpPr/>
          <p:nvPr/>
        </p:nvSpPr>
        <p:spPr>
          <a:xfrm>
            <a:off x="2811169" y="1965889"/>
            <a:ext cx="686400" cy="70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536" name="Google Shape;536;p58"/>
          <p:cNvSpPr/>
          <p:nvPr/>
        </p:nvSpPr>
        <p:spPr>
          <a:xfrm>
            <a:off x="2811169" y="2933489"/>
            <a:ext cx="686400" cy="70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537" name="Google Shape;537;p58"/>
          <p:cNvSpPr/>
          <p:nvPr/>
        </p:nvSpPr>
        <p:spPr>
          <a:xfrm>
            <a:off x="2811169" y="3901089"/>
            <a:ext cx="686400" cy="70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Medium"/>
              <a:ea typeface="Raleway Medium"/>
              <a:cs typeface="Raleway Medium"/>
              <a:sym typeface="Raleway Medium"/>
            </a:endParaRPr>
          </a:p>
        </p:txBody>
      </p:sp>
      <p:sp>
        <p:nvSpPr>
          <p:cNvPr id="538" name="Google Shape;538;p58"/>
          <p:cNvSpPr txBox="1"/>
          <p:nvPr>
            <p:ph type="title"/>
          </p:nvPr>
        </p:nvSpPr>
        <p:spPr>
          <a:xfrm>
            <a:off x="4253750" y="769400"/>
            <a:ext cx="39558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539" name="Google Shape;539;p58"/>
          <p:cNvSpPr txBox="1"/>
          <p:nvPr>
            <p:ph idx="1" type="subTitle"/>
          </p:nvPr>
        </p:nvSpPr>
        <p:spPr>
          <a:xfrm>
            <a:off x="4253750" y="1859617"/>
            <a:ext cx="3684000" cy="12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D</a:t>
            </a:r>
            <a:r>
              <a:rPr b="1" lang="en">
                <a:latin typeface="Raleway"/>
                <a:ea typeface="Raleway"/>
                <a:cs typeface="Raleway"/>
                <a:sym typeface="Raleway"/>
              </a:rPr>
              <a:t>o you have any questions?</a:t>
            </a:r>
            <a:endParaRPr b="1">
              <a:latin typeface="Raleway"/>
              <a:ea typeface="Raleway"/>
              <a:cs typeface="Raleway"/>
              <a:sym typeface="Raleway"/>
            </a:endParaRPr>
          </a:p>
          <a:p>
            <a:pPr indent="0" lvl="0" marL="0" rtl="0" algn="l">
              <a:spcBef>
                <a:spcPts val="0"/>
              </a:spcBef>
              <a:spcAft>
                <a:spcPts val="0"/>
              </a:spcAft>
              <a:buNone/>
            </a:pPr>
            <a:r>
              <a:t/>
            </a:r>
            <a:endParaRPr/>
          </a:p>
        </p:txBody>
      </p:sp>
      <p:sp>
        <p:nvSpPr>
          <p:cNvPr id="540" name="Google Shape;540;p58"/>
          <p:cNvSpPr txBox="1"/>
          <p:nvPr/>
        </p:nvSpPr>
        <p:spPr>
          <a:xfrm>
            <a:off x="4253750" y="4268950"/>
            <a:ext cx="3684000" cy="3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aleway Medium"/>
                <a:ea typeface="Raleway Medium"/>
                <a:cs typeface="Raleway Medium"/>
                <a:sym typeface="Raleway Medium"/>
              </a:rPr>
              <a:t>Please keep this slide for attribution</a:t>
            </a:r>
            <a:endParaRPr sz="1200">
              <a:solidFill>
                <a:schemeClr val="dk1"/>
              </a:solidFill>
              <a:latin typeface="Raleway Medium"/>
              <a:ea typeface="Raleway Medium"/>
              <a:cs typeface="Raleway Medium"/>
              <a:sym typeface="Raleway Medium"/>
            </a:endParaRPr>
          </a:p>
        </p:txBody>
      </p:sp>
      <p:grpSp>
        <p:nvGrpSpPr>
          <p:cNvPr id="541" name="Google Shape;541;p58"/>
          <p:cNvGrpSpPr/>
          <p:nvPr/>
        </p:nvGrpSpPr>
        <p:grpSpPr>
          <a:xfrm>
            <a:off x="2960528" y="1155908"/>
            <a:ext cx="387681" cy="387661"/>
            <a:chOff x="266768" y="1721375"/>
            <a:chExt cx="397907" cy="397887"/>
          </a:xfrm>
        </p:grpSpPr>
        <p:sp>
          <p:nvSpPr>
            <p:cNvPr id="542" name="Google Shape;542;p58"/>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8"/>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58"/>
          <p:cNvGrpSpPr/>
          <p:nvPr/>
        </p:nvGrpSpPr>
        <p:grpSpPr>
          <a:xfrm>
            <a:off x="2960538" y="3091108"/>
            <a:ext cx="387661" cy="387661"/>
            <a:chOff x="1379798" y="1723250"/>
            <a:chExt cx="397887" cy="397887"/>
          </a:xfrm>
        </p:grpSpPr>
        <p:sp>
          <p:nvSpPr>
            <p:cNvPr id="545" name="Google Shape;545;p58"/>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8"/>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8"/>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8"/>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58"/>
          <p:cNvGrpSpPr/>
          <p:nvPr/>
        </p:nvGrpSpPr>
        <p:grpSpPr>
          <a:xfrm>
            <a:off x="2960548" y="2123508"/>
            <a:ext cx="387641" cy="387661"/>
            <a:chOff x="864491" y="1723250"/>
            <a:chExt cx="397866" cy="397887"/>
          </a:xfrm>
        </p:grpSpPr>
        <p:sp>
          <p:nvSpPr>
            <p:cNvPr id="550" name="Google Shape;550;p5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58"/>
          <p:cNvGrpSpPr/>
          <p:nvPr/>
        </p:nvGrpSpPr>
        <p:grpSpPr>
          <a:xfrm>
            <a:off x="2959886" y="4058056"/>
            <a:ext cx="388966" cy="388966"/>
            <a:chOff x="1190625" y="238125"/>
            <a:chExt cx="5235075" cy="5235075"/>
          </a:xfrm>
        </p:grpSpPr>
        <p:sp>
          <p:nvSpPr>
            <p:cNvPr id="554" name="Google Shape;554;p5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58"/>
          <p:cNvSpPr/>
          <p:nvPr/>
        </p:nvSpPr>
        <p:spPr>
          <a:xfrm>
            <a:off x="4329950" y="540325"/>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nvGrpSpPr>
          <p:cNvPr id="557" name="Google Shape;557;p58"/>
          <p:cNvGrpSpPr/>
          <p:nvPr/>
        </p:nvGrpSpPr>
        <p:grpSpPr>
          <a:xfrm>
            <a:off x="0" y="0"/>
            <a:ext cx="1675200" cy="5139225"/>
            <a:chOff x="7468800" y="0"/>
            <a:chExt cx="1675200" cy="5139225"/>
          </a:xfrm>
        </p:grpSpPr>
        <p:sp>
          <p:nvSpPr>
            <p:cNvPr id="558" name="Google Shape;558;p58"/>
            <p:cNvSpPr/>
            <p:nvPr/>
          </p:nvSpPr>
          <p:spPr>
            <a:xfrm>
              <a:off x="7468800" y="3464996"/>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59" name="Google Shape;559;p58"/>
            <p:cNvSpPr/>
            <p:nvPr/>
          </p:nvSpPr>
          <p:spPr>
            <a:xfrm>
              <a:off x="7468800" y="4282125"/>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60" name="Google Shape;560;p58"/>
            <p:cNvSpPr/>
            <p:nvPr/>
          </p:nvSpPr>
          <p:spPr>
            <a:xfrm>
              <a:off x="7468800" y="2487375"/>
              <a:ext cx="16752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61" name="Google Shape;561;p58"/>
            <p:cNvSpPr/>
            <p:nvPr/>
          </p:nvSpPr>
          <p:spPr>
            <a:xfrm>
              <a:off x="7468800" y="2647875"/>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62" name="Google Shape;562;p58"/>
            <p:cNvSpPr/>
            <p:nvPr/>
          </p:nvSpPr>
          <p:spPr>
            <a:xfrm flipH="1" rot="10800000">
              <a:off x="7468800" y="857329"/>
              <a:ext cx="1675200" cy="81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63" name="Google Shape;563;p58"/>
            <p:cNvSpPr/>
            <p:nvPr/>
          </p:nvSpPr>
          <p:spPr>
            <a:xfrm flipH="1" rot="10800000">
              <a:off x="7468800" y="0"/>
              <a:ext cx="16752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64" name="Google Shape;564;p58"/>
            <p:cNvSpPr/>
            <p:nvPr/>
          </p:nvSpPr>
          <p:spPr>
            <a:xfrm flipH="1" rot="10800000">
              <a:off x="7468800" y="1674450"/>
              <a:ext cx="1675200" cy="816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4858075" y="1948525"/>
            <a:ext cx="3918900" cy="19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318" name="Google Shape;318;p34"/>
          <p:cNvSpPr txBox="1"/>
          <p:nvPr>
            <p:ph idx="2" type="title"/>
          </p:nvPr>
        </p:nvSpPr>
        <p:spPr>
          <a:xfrm>
            <a:off x="4963434" y="924863"/>
            <a:ext cx="954000" cy="95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pic>
        <p:nvPicPr>
          <p:cNvPr id="319" name="Google Shape;319;p34"/>
          <p:cNvPicPr preferRelativeResize="0"/>
          <p:nvPr>
            <p:ph idx="3" type="pic"/>
          </p:nvPr>
        </p:nvPicPr>
        <p:blipFill rotWithShape="1">
          <a:blip r:embed="rId3">
            <a:alphaModFix/>
          </a:blip>
          <a:srcRect b="0" l="26160" r="32426" t="8650"/>
          <a:stretch/>
        </p:blipFill>
        <p:spPr>
          <a:xfrm>
            <a:off x="1322338" y="539500"/>
            <a:ext cx="2760602" cy="4064501"/>
          </a:xfrm>
          <a:prstGeom prst="rect">
            <a:avLst/>
          </a:prstGeom>
        </p:spPr>
      </p:pic>
      <p:sp>
        <p:nvSpPr>
          <p:cNvPr id="320" name="Google Shape;320;p34"/>
          <p:cNvSpPr/>
          <p:nvPr/>
        </p:nvSpPr>
        <p:spPr>
          <a:xfrm>
            <a:off x="4963433" y="4179925"/>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ph type="title"/>
          </p:nvPr>
        </p:nvSpPr>
        <p:spPr>
          <a:xfrm>
            <a:off x="2617600" y="2118550"/>
            <a:ext cx="3908700" cy="10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To what extent does E</a:t>
            </a:r>
            <a:r>
              <a:rPr lang="en" sz="2400"/>
              <a:t>ducation</a:t>
            </a:r>
            <a:r>
              <a:rPr lang="en" sz="2400"/>
              <a:t> and Economic Strength influence Perceived Corruption?</a:t>
            </a:r>
            <a:endParaRPr sz="2400"/>
          </a:p>
        </p:txBody>
      </p:sp>
      <p:sp>
        <p:nvSpPr>
          <p:cNvPr id="326" name="Google Shape;326;p35"/>
          <p:cNvSpPr txBox="1"/>
          <p:nvPr>
            <p:ph idx="1" type="subTitle"/>
          </p:nvPr>
        </p:nvSpPr>
        <p:spPr>
          <a:xfrm>
            <a:off x="2817525" y="3212000"/>
            <a:ext cx="3509100" cy="4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Research Question</a:t>
            </a:r>
            <a:endParaRPr/>
          </a:p>
        </p:txBody>
      </p:sp>
      <p:sp>
        <p:nvSpPr>
          <p:cNvPr id="327" name="Google Shape;327;p35"/>
          <p:cNvSpPr/>
          <p:nvPr/>
        </p:nvSpPr>
        <p:spPr>
          <a:xfrm>
            <a:off x="3847000" y="1437988"/>
            <a:ext cx="14499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nvGrpSpPr>
          <p:cNvPr id="328" name="Google Shape;328;p35"/>
          <p:cNvGrpSpPr/>
          <p:nvPr/>
        </p:nvGrpSpPr>
        <p:grpSpPr>
          <a:xfrm>
            <a:off x="0" y="0"/>
            <a:ext cx="1199700" cy="2654850"/>
            <a:chOff x="0" y="0"/>
            <a:chExt cx="1199700" cy="2654850"/>
          </a:xfrm>
        </p:grpSpPr>
        <p:sp>
          <p:nvSpPr>
            <p:cNvPr id="329" name="Google Shape;329;p35"/>
            <p:cNvSpPr/>
            <p:nvPr/>
          </p:nvSpPr>
          <p:spPr>
            <a:xfrm>
              <a:off x="0" y="857100"/>
              <a:ext cx="1199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0" name="Google Shape;330;p35"/>
            <p:cNvSpPr/>
            <p:nvPr/>
          </p:nvSpPr>
          <p:spPr>
            <a:xfrm>
              <a:off x="0" y="0"/>
              <a:ext cx="1199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1" name="Google Shape;331;p35"/>
            <p:cNvSpPr/>
            <p:nvPr/>
          </p:nvSpPr>
          <p:spPr>
            <a:xfrm>
              <a:off x="0" y="1714200"/>
              <a:ext cx="1199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2" name="Google Shape;332;p35"/>
            <p:cNvSpPr/>
            <p:nvPr/>
          </p:nvSpPr>
          <p:spPr>
            <a:xfrm>
              <a:off x="0" y="2494350"/>
              <a:ext cx="1199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nvGrpSpPr>
          <p:cNvPr id="333" name="Google Shape;333;p35"/>
          <p:cNvGrpSpPr/>
          <p:nvPr/>
        </p:nvGrpSpPr>
        <p:grpSpPr>
          <a:xfrm>
            <a:off x="7944300" y="2494350"/>
            <a:ext cx="1199700" cy="2654875"/>
            <a:chOff x="7944300" y="2494350"/>
            <a:chExt cx="1199700" cy="2654875"/>
          </a:xfrm>
        </p:grpSpPr>
        <p:sp>
          <p:nvSpPr>
            <p:cNvPr id="334" name="Google Shape;334;p35"/>
            <p:cNvSpPr/>
            <p:nvPr/>
          </p:nvSpPr>
          <p:spPr>
            <a:xfrm>
              <a:off x="7944300" y="3434891"/>
              <a:ext cx="1199700" cy="85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5" name="Google Shape;335;p35"/>
            <p:cNvSpPr/>
            <p:nvPr/>
          </p:nvSpPr>
          <p:spPr>
            <a:xfrm>
              <a:off x="7944300" y="2577800"/>
              <a:ext cx="1199700" cy="85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6" name="Google Shape;336;p35"/>
            <p:cNvSpPr/>
            <p:nvPr/>
          </p:nvSpPr>
          <p:spPr>
            <a:xfrm>
              <a:off x="7944300" y="4292125"/>
              <a:ext cx="1199700" cy="85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7" name="Google Shape;337;p35"/>
            <p:cNvSpPr/>
            <p:nvPr/>
          </p:nvSpPr>
          <p:spPr>
            <a:xfrm>
              <a:off x="7944300" y="2494350"/>
              <a:ext cx="1199700" cy="160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6"/>
          <p:cNvSpPr txBox="1"/>
          <p:nvPr>
            <p:ph type="title"/>
          </p:nvPr>
        </p:nvSpPr>
        <p:spPr>
          <a:xfrm>
            <a:off x="713225" y="666225"/>
            <a:ext cx="6923100" cy="75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Definition of Corruption</a:t>
            </a:r>
            <a:endParaRPr/>
          </a:p>
        </p:txBody>
      </p:sp>
      <p:sp>
        <p:nvSpPr>
          <p:cNvPr id="343" name="Google Shape;343;p36"/>
          <p:cNvSpPr txBox="1"/>
          <p:nvPr>
            <p:ph idx="1" type="subTitle"/>
          </p:nvPr>
        </p:nvSpPr>
        <p:spPr>
          <a:xfrm>
            <a:off x="713225" y="1558450"/>
            <a:ext cx="6951900" cy="275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000000"/>
                </a:solidFill>
                <a:latin typeface="Open Sans"/>
                <a:ea typeface="Open Sans"/>
                <a:cs typeface="Open Sans"/>
                <a:sym typeface="Open Sans"/>
              </a:rPr>
              <a:t>“The abuse of entrusted power for private gain”</a:t>
            </a:r>
            <a:endParaRPr b="1" sz="2400">
              <a:solidFill>
                <a:srgbClr val="000000"/>
              </a:solidFill>
              <a:latin typeface="Open Sans"/>
              <a:ea typeface="Open Sans"/>
              <a:cs typeface="Open Sans"/>
              <a:sym typeface="Open Sans"/>
            </a:endParaRPr>
          </a:p>
          <a:p>
            <a:pPr indent="0" lvl="0" marL="0" rtl="0" algn="ctr">
              <a:spcBef>
                <a:spcPts val="0"/>
              </a:spcBef>
              <a:spcAft>
                <a:spcPts val="0"/>
              </a:spcAft>
              <a:buNone/>
            </a:pPr>
            <a:r>
              <a:t/>
            </a:r>
            <a:endParaRPr b="1" sz="2400">
              <a:solidFill>
                <a:srgbClr val="000000"/>
              </a:solidFill>
              <a:latin typeface="Open Sans"/>
              <a:ea typeface="Open Sans"/>
              <a:cs typeface="Open Sans"/>
              <a:sym typeface="Open Sans"/>
            </a:endParaRPr>
          </a:p>
          <a:p>
            <a:pPr indent="-381000" lvl="0" marL="457200" rtl="0" algn="ctr">
              <a:spcBef>
                <a:spcPts val="0"/>
              </a:spcBef>
              <a:spcAft>
                <a:spcPts val="0"/>
              </a:spcAft>
              <a:buClr>
                <a:srgbClr val="000000"/>
              </a:buClr>
              <a:buSzPts val="2400"/>
              <a:buFont typeface="Open Sans"/>
              <a:buChar char="-"/>
            </a:pPr>
            <a:r>
              <a:rPr b="1" lang="en" sz="1400">
                <a:solidFill>
                  <a:srgbClr val="000000"/>
                </a:solidFill>
                <a:latin typeface="Open Sans"/>
                <a:ea typeface="Open Sans"/>
                <a:cs typeface="Open Sans"/>
                <a:sym typeface="Open Sans"/>
              </a:rPr>
              <a:t>Transparency International</a:t>
            </a:r>
            <a:r>
              <a:rPr b="1" lang="en" sz="2400">
                <a:solidFill>
                  <a:srgbClr val="000000"/>
                </a:solidFill>
                <a:latin typeface="Open Sans"/>
                <a:ea typeface="Open Sans"/>
                <a:cs typeface="Open Sans"/>
                <a:sym typeface="Open Sans"/>
              </a:rPr>
              <a:t> </a:t>
            </a:r>
            <a:endParaRPr b="1" sz="2400">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7"/>
          <p:cNvPicPr preferRelativeResize="0"/>
          <p:nvPr/>
        </p:nvPicPr>
        <p:blipFill>
          <a:blip r:embed="rId3">
            <a:alphaModFix/>
          </a:blip>
          <a:stretch>
            <a:fillRect/>
          </a:stretch>
        </p:blipFill>
        <p:spPr>
          <a:xfrm>
            <a:off x="613263" y="291400"/>
            <a:ext cx="7917476" cy="4453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38"/>
          <p:cNvPicPr preferRelativeResize="0"/>
          <p:nvPr/>
        </p:nvPicPr>
        <p:blipFill>
          <a:blip r:embed="rId3">
            <a:alphaModFix/>
          </a:blip>
          <a:stretch>
            <a:fillRect/>
          </a:stretch>
        </p:blipFill>
        <p:spPr>
          <a:xfrm>
            <a:off x="1085525" y="152400"/>
            <a:ext cx="6972942"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39"/>
          <p:cNvPicPr preferRelativeResize="0"/>
          <p:nvPr/>
        </p:nvPicPr>
        <p:blipFill>
          <a:blip r:embed="rId3">
            <a:alphaModFix/>
          </a:blip>
          <a:stretch>
            <a:fillRect/>
          </a:stretch>
        </p:blipFill>
        <p:spPr>
          <a:xfrm>
            <a:off x="1146475" y="152400"/>
            <a:ext cx="6851057"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0"/>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is it important to keep track of Corruption Perceptions?</a:t>
            </a:r>
            <a:endParaRPr sz="2000"/>
          </a:p>
        </p:txBody>
      </p:sp>
      <p:sp>
        <p:nvSpPr>
          <p:cNvPr id="364" name="Google Shape;364;p40"/>
          <p:cNvSpPr txBox="1"/>
          <p:nvPr>
            <p:ph idx="1" type="subTitle"/>
          </p:nvPr>
        </p:nvSpPr>
        <p:spPr>
          <a:xfrm>
            <a:off x="713225" y="1659425"/>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Transparency International’s 2022 Corruption Perceptions Index, </a:t>
            </a:r>
            <a:r>
              <a:rPr lang="en"/>
              <a:t>found that governments hampered by corruption</a:t>
            </a:r>
            <a:r>
              <a:rPr lang="en" u="sng"/>
              <a:t> lack the capacity to protect the people</a:t>
            </a:r>
            <a:r>
              <a:rPr lang="en"/>
              <a:t>, while public discontent is more likely to </a:t>
            </a:r>
            <a:r>
              <a:rPr lang="en" u="sng"/>
              <a:t>turn into </a:t>
            </a:r>
            <a:r>
              <a:rPr lang="en" u="sng"/>
              <a:t>violence</a:t>
            </a:r>
            <a:r>
              <a:rPr lang="en"/>
              <a:t>.</a:t>
            </a:r>
            <a:endParaRPr/>
          </a:p>
        </p:txBody>
      </p:sp>
      <p:sp>
        <p:nvSpPr>
          <p:cNvPr id="365" name="Google Shape;365;p40"/>
          <p:cNvSpPr txBox="1"/>
          <p:nvPr>
            <p:ph idx="2" type="subTitle"/>
          </p:nvPr>
        </p:nvSpPr>
        <p:spPr>
          <a:xfrm>
            <a:off x="4698825" y="1659425"/>
            <a:ext cx="3286200" cy="12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Countries perceived to have higher corruptions are associated with a </a:t>
            </a:r>
            <a:r>
              <a:rPr lang="en" u="sng"/>
              <a:t>decrease in foreign direct investments and </a:t>
            </a:r>
            <a:r>
              <a:rPr lang="en" u="sng"/>
              <a:t>economic growth,</a:t>
            </a:r>
            <a:r>
              <a:rPr lang="en" u="sng"/>
              <a:t> while increasing </a:t>
            </a:r>
            <a:r>
              <a:rPr lang="en" u="sng"/>
              <a:t>inflation </a:t>
            </a:r>
            <a:endParaRPr u="sng"/>
          </a:p>
        </p:txBody>
      </p:sp>
      <p:sp>
        <p:nvSpPr>
          <p:cNvPr id="366" name="Google Shape;366;p40"/>
          <p:cNvSpPr txBox="1"/>
          <p:nvPr>
            <p:ph idx="5" type="subTitle"/>
          </p:nvPr>
        </p:nvSpPr>
        <p:spPr>
          <a:xfrm>
            <a:off x="713225" y="1338475"/>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Rise in violence &amp; conflict</a:t>
            </a:r>
            <a:endParaRPr/>
          </a:p>
        </p:txBody>
      </p:sp>
      <p:sp>
        <p:nvSpPr>
          <p:cNvPr id="367" name="Google Shape;367;p40"/>
          <p:cNvSpPr txBox="1"/>
          <p:nvPr>
            <p:ph idx="7" type="subTitle"/>
          </p:nvPr>
        </p:nvSpPr>
        <p:spPr>
          <a:xfrm>
            <a:off x="4698825" y="1338475"/>
            <a:ext cx="3286200" cy="40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Impact on FDI</a:t>
            </a:r>
            <a:endParaRPr/>
          </a:p>
        </p:txBody>
      </p:sp>
      <p:pic>
        <p:nvPicPr>
          <p:cNvPr id="368" name="Google Shape;368;p40"/>
          <p:cNvPicPr preferRelativeResize="0"/>
          <p:nvPr/>
        </p:nvPicPr>
        <p:blipFill>
          <a:blip r:embed="rId4">
            <a:alphaModFix/>
          </a:blip>
          <a:stretch>
            <a:fillRect/>
          </a:stretch>
        </p:blipFill>
        <p:spPr>
          <a:xfrm>
            <a:off x="602025" y="152400"/>
            <a:ext cx="7939952"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ccession Planning Project Proposal by Slidesgo">
  <a:themeElements>
    <a:clrScheme name="Simple Light">
      <a:dk1>
        <a:srgbClr val="0E1D35"/>
      </a:dk1>
      <a:lt1>
        <a:srgbClr val="FAFAFA"/>
      </a:lt1>
      <a:dk2>
        <a:srgbClr val="EFEFEF"/>
      </a:dk2>
      <a:lt2>
        <a:srgbClr val="7C8594"/>
      </a:lt2>
      <a:accent1>
        <a:srgbClr val="2B3B5D"/>
      </a:accent1>
      <a:accent2>
        <a:srgbClr val="15253F"/>
      </a:accent2>
      <a:accent3>
        <a:srgbClr val="FFFFFF"/>
      </a:accent3>
      <a:accent4>
        <a:srgbClr val="FFFFFF"/>
      </a:accent4>
      <a:accent5>
        <a:srgbClr val="FFFFFF"/>
      </a:accent5>
      <a:accent6>
        <a:srgbClr val="FFFFFF"/>
      </a:accent6>
      <a:hlink>
        <a:srgbClr val="0E1D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