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A9EDC-E2E3-4090-9575-21A2A68FF7AC}" v="25" dt="2025-05-05T10:28:55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5DE-B8DF-4795-90DC-1A41CEFF32A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62566-1F92-497F-BA78-FFF919EA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2566-1F92-497F-BA78-FFF919EAF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EB536-DA42-DE50-4773-EED0966BD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B686C-DFCF-0DD1-1F8A-669EF5921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D9B8E-FA5E-7460-E7E1-5BE0DF1FA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3C4F8-914E-5A4A-6F21-058494CD7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2566-1F92-497F-BA78-FFF919EAF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38C32-4A0C-2B46-D043-A53D3E31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CDE09-1FE2-6861-0FE9-F80633B02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1E1F3-2C0C-B856-C68B-C7C1729D9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51569-E03C-EFB4-C8CB-7911DC29E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2566-1F92-497F-BA78-FFF919EAF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6F93D-604C-C02C-5029-C96B5F0EF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C01DA-2843-F450-67BB-D2A1F1CB7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821597-B930-B2F6-B610-EA4BD3634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AE8D-6A7A-1711-0EBC-905D80C19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2566-1F92-497F-BA78-FFF919EAF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E527B-6F64-49FF-DD48-A284C4DB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7CD39-7324-FF30-ABDB-6E0FDE34F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CE0DD-334E-5419-958E-F19F8D0B6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AD542-0D11-3645-FAC2-3DFBA571E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2566-1F92-497F-BA78-FFF919EAF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2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2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0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2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637B58-87C1-446D-BDA9-B06F4BCF7782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2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tate-bookshelf.vitalsource.com/books/9798214346847" TargetMode="External"/><Relationship Id="rId3" Type="http://schemas.openxmlformats.org/officeDocument/2006/relationships/hyperlink" Target="https://www.congress.gov/crs-product/R48059" TargetMode="External"/><Relationship Id="rId7" Type="http://schemas.openxmlformats.org/officeDocument/2006/relationships/hyperlink" Target="https://linc.osbm.nc.gov/explore/dataset/state-comparisons-employment-and-income/information/?disjunctive.area_name&amp;disjunctive.year&amp;disjunctive.variab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c.osbm.nc.gov/explore/dataset/state-comparisons-business-and-industry/information/?disjunctive.area_name&amp;disjunctive.year&amp;disjunctive.variable" TargetMode="External"/><Relationship Id="rId5" Type="http://schemas.openxmlformats.org/officeDocument/2006/relationships/hyperlink" Target="https://search.ebscohost.com/login.aspx?direct=true&amp;db=ent&amp;AN=150659654&amp;site=eds-live&amp;scope=site" TargetMode="External"/><Relationship Id="rId4" Type="http://schemas.openxmlformats.org/officeDocument/2006/relationships/hyperlink" Target="https://www.dallasfed.org/research/economics/2020/07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green background with dots and lines&#10;&#10;AI-generated content may be incorrect.">
            <a:extLst>
              <a:ext uri="{FF2B5EF4-FFF2-40B4-BE49-F238E27FC236}">
                <a16:creationId xmlns:a16="http://schemas.microsoft.com/office/drawing/2014/main" id="{1FA6D3E5-B2D2-D416-4CFF-5B4BEEB1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7707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DB2A-A9C2-E97A-F837-151135993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 Uncertain Relationship: </a:t>
            </a:r>
            <a:r>
              <a:rPr lang="en-US" sz="5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Unemployment Rates and </a:t>
            </a:r>
            <a:br>
              <a:rPr lang="en-US" sz="5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5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Business Starts and Failures</a:t>
            </a:r>
            <a:br>
              <a:rPr lang="en-US" sz="50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96789-1FB3-7DB9-9C8E-9D3D9263A80B}"/>
              </a:ext>
            </a:extLst>
          </p:cNvPr>
          <p:cNvSpPr txBox="1"/>
          <p:nvPr/>
        </p:nvSpPr>
        <p:spPr>
          <a:xfrm>
            <a:off x="1154955" y="4620240"/>
            <a:ext cx="527585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Rachael N. Smith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Walker College of Business, Appalachian State University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ECO 5720: Applied Econometrics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Dr. </a:t>
            </a:r>
            <a:r>
              <a:rPr lang="en-US" sz="1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Jayjit</a:t>
            </a: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Roy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May 5, 2025</a:t>
            </a:r>
          </a:p>
        </p:txBody>
      </p:sp>
    </p:spTree>
    <p:extLst>
      <p:ext uri="{BB962C8B-B14F-4D97-AF65-F5344CB8AC3E}">
        <p14:creationId xmlns:p14="http://schemas.microsoft.com/office/powerpoint/2010/main" val="120925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027BB-7ACC-4717-43A5-04247B56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/>
              <a:t>Topic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65A2-DA62-996F-95F1-95E783BF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346" y="1748118"/>
            <a:ext cx="8946541" cy="4657164"/>
          </a:xfrm>
        </p:spPr>
        <p:txBody>
          <a:bodyPr>
            <a:normAutofit/>
          </a:bodyPr>
          <a:lstStyle/>
          <a:p>
            <a:r>
              <a:rPr lang="en-US" sz="2800" b="1" dirty="0"/>
              <a:t>Two perspectives:</a:t>
            </a:r>
          </a:p>
          <a:p>
            <a:pPr marL="0" indent="0">
              <a:buNone/>
            </a:pPr>
            <a:endParaRPr lang="en-US" sz="300" b="1" dirty="0"/>
          </a:p>
          <a:p>
            <a:pPr lvl="1"/>
            <a:r>
              <a:rPr lang="en-US" sz="2400" dirty="0"/>
              <a:t>Higher unemployment </a:t>
            </a:r>
          </a:p>
          <a:p>
            <a:pPr lvl="2"/>
            <a:r>
              <a:rPr lang="en-US" sz="2000" dirty="0"/>
              <a:t>Consider starting businesses </a:t>
            </a:r>
            <a:r>
              <a:rPr lang="en-US" sz="1050" dirty="0">
                <a:solidFill>
                  <a:schemeClr val="tx2"/>
                </a:solidFill>
                <a:effectLst/>
                <a:ea typeface="Aptos" panose="020B0004020202020204" pitchFamily="34" charset="0"/>
              </a:rPr>
              <a:t>(Carree &amp; Dejardin, 2020). </a:t>
            </a:r>
            <a:endParaRPr lang="en-US" sz="11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100" dirty="0"/>
          </a:p>
          <a:p>
            <a:pPr lvl="1"/>
            <a:r>
              <a:rPr lang="en-US" sz="2400" dirty="0"/>
              <a:t>Higher unemployment </a:t>
            </a:r>
          </a:p>
          <a:p>
            <a:pPr lvl="2"/>
            <a:r>
              <a:rPr lang="en-US" sz="2000" dirty="0"/>
              <a:t>Demand drop</a:t>
            </a:r>
          </a:p>
          <a:p>
            <a:pPr lvl="2"/>
            <a:r>
              <a:rPr lang="en-US" sz="2000" dirty="0"/>
              <a:t>Lessening of labor force</a:t>
            </a:r>
          </a:p>
          <a:p>
            <a:pPr lvl="2"/>
            <a:r>
              <a:rPr lang="en-US" sz="2000" dirty="0"/>
              <a:t>Reduction in profits</a:t>
            </a:r>
          </a:p>
          <a:p>
            <a:pPr lvl="2"/>
            <a:r>
              <a:rPr lang="en-US" sz="2000" dirty="0"/>
              <a:t>Increase in businesses closing </a:t>
            </a:r>
            <a:r>
              <a:rPr lang="en-US" sz="1050" dirty="0">
                <a:solidFill>
                  <a:schemeClr val="tx2"/>
                </a:solidFill>
              </a:rPr>
              <a:t>(Bernstein et al., 2020).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837D20-0CDF-9B51-F5F9-F764277A6561}"/>
              </a:ext>
            </a:extLst>
          </p:cNvPr>
          <p:cNvGrpSpPr/>
          <p:nvPr/>
        </p:nvGrpSpPr>
        <p:grpSpPr>
          <a:xfrm>
            <a:off x="7956814" y="526473"/>
            <a:ext cx="3376204" cy="5986449"/>
            <a:chOff x="8510996" y="962637"/>
            <a:chExt cx="2761388" cy="5227012"/>
          </a:xfrm>
        </p:grpSpPr>
        <p:pic>
          <p:nvPicPr>
            <p:cNvPr id="11" name="Graphic 10" descr="Bar graph with upward trend with solid fill">
              <a:extLst>
                <a:ext uri="{FF2B5EF4-FFF2-40B4-BE49-F238E27FC236}">
                  <a16:creationId xmlns:a16="http://schemas.microsoft.com/office/drawing/2014/main" id="{294FB3BB-765F-30E7-7EA5-95D03B1EB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10996" y="962637"/>
              <a:ext cx="2686658" cy="2686658"/>
            </a:xfrm>
            <a:prstGeom prst="rect">
              <a:avLst/>
            </a:prstGeom>
          </p:spPr>
        </p:pic>
        <p:pic>
          <p:nvPicPr>
            <p:cNvPr id="13" name="Graphic 12" descr="Bar graph with downward trend with solid fill">
              <a:extLst>
                <a:ext uri="{FF2B5EF4-FFF2-40B4-BE49-F238E27FC236}">
                  <a16:creationId xmlns:a16="http://schemas.microsoft.com/office/drawing/2014/main" id="{D55C1D9F-8CCF-2357-FEC3-45711C43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85726" y="3502991"/>
              <a:ext cx="2686658" cy="268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28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7338A1-7328-7362-A9E1-986ACF18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F6D817-1C92-8CC3-5D66-07648C64E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0B9C4-0C38-21AA-2075-CD2405F0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/>
              <a:t>Data and 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F545-47BE-552D-5DAE-AF69FD7C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203" y="1601007"/>
            <a:ext cx="4546918" cy="3655986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Data Sets:</a:t>
            </a:r>
          </a:p>
          <a:p>
            <a:pPr marL="0" indent="0">
              <a:buNone/>
            </a:pPr>
            <a:endParaRPr lang="en-US" sz="100" b="1" dirty="0"/>
          </a:p>
          <a:p>
            <a:pPr lvl="1"/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“State Comparisons - Employment and Income”</a:t>
            </a:r>
          </a:p>
          <a:p>
            <a:pPr marL="457200" lvl="1" indent="0">
              <a:buNone/>
            </a:pPr>
            <a:r>
              <a:rPr lang="en-US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(The North Carolina Office of State Budget &amp; Management, 2025b).</a:t>
            </a:r>
          </a:p>
          <a:p>
            <a:pPr marL="457200" lvl="1" indent="0">
              <a:buNone/>
            </a:pPr>
            <a:endParaRPr lang="en-US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“State Comparisons - Business and Industry”</a:t>
            </a:r>
            <a:r>
              <a:rPr lang="en-US" sz="24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1200" kern="100" dirty="0">
                <a:cs typeface="Arial" panose="020B0604020202020204" pitchFamily="34" charset="0"/>
              </a:rPr>
              <a:t>(The North Carolina Office of State Budget &amp; Management, 2025a).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431E3F-306F-F909-7428-86752EBAE5F5}"/>
              </a:ext>
            </a:extLst>
          </p:cNvPr>
          <p:cNvSpPr txBox="1">
            <a:spLocks/>
          </p:cNvSpPr>
          <p:nvPr/>
        </p:nvSpPr>
        <p:spPr>
          <a:xfrm>
            <a:off x="5976943" y="1601007"/>
            <a:ext cx="4935887" cy="511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b="1" dirty="0"/>
              <a:t>Dependent:</a:t>
            </a:r>
          </a:p>
          <a:p>
            <a:pPr marL="0" indent="0">
              <a:buFont typeface="Wingdings 3" charset="2"/>
              <a:buNone/>
            </a:pPr>
            <a:endParaRPr lang="en-US" sz="100" b="1" dirty="0"/>
          </a:p>
          <a:p>
            <a:pPr lvl="1"/>
            <a:r>
              <a:rPr lang="en-US" sz="2000" kern="100" dirty="0">
                <a:ea typeface="Aptos" panose="020B0004020202020204" pitchFamily="34" charset="0"/>
                <a:cs typeface="Arial" panose="020B0604020202020204" pitchFamily="34" charset="0"/>
              </a:rPr>
              <a:t>Business Failures</a:t>
            </a:r>
          </a:p>
          <a:p>
            <a:pPr lvl="1"/>
            <a:r>
              <a:rPr lang="en-US" sz="2000" kern="100" dirty="0">
                <a:ea typeface="Aptos" panose="020B0004020202020204" pitchFamily="34" charset="0"/>
                <a:cs typeface="Arial" panose="020B0604020202020204" pitchFamily="34" charset="0"/>
              </a:rPr>
              <a:t>Business Starts</a:t>
            </a:r>
          </a:p>
          <a:p>
            <a:r>
              <a:rPr lang="en-US" sz="2800" b="1" dirty="0"/>
              <a:t>Independent:</a:t>
            </a:r>
          </a:p>
          <a:p>
            <a:pPr lvl="1"/>
            <a:r>
              <a:rPr lang="en-US" sz="2000" kern="100" dirty="0">
                <a:ea typeface="Aptos" panose="020B0004020202020204" pitchFamily="34" charset="0"/>
                <a:cs typeface="Arial" panose="020B0604020202020204" pitchFamily="34" charset="0"/>
              </a:rPr>
              <a:t>Unemployment Rate</a:t>
            </a:r>
          </a:p>
          <a:p>
            <a:r>
              <a:rPr lang="en-US" sz="2800" b="1" dirty="0"/>
              <a:t>Control:</a:t>
            </a:r>
          </a:p>
          <a:p>
            <a:pPr lvl="1"/>
            <a:r>
              <a:rPr lang="en-US" sz="2000" kern="100" dirty="0">
                <a:ea typeface="Aptos" panose="020B0004020202020204" pitchFamily="34" charset="0"/>
                <a:cs typeface="Arial" panose="020B0604020202020204" pitchFamily="34" charset="0"/>
              </a:rPr>
              <a:t>Percentage Below Poverty Level</a:t>
            </a:r>
          </a:p>
          <a:p>
            <a:pPr lvl="1"/>
            <a:r>
              <a:rPr lang="en-US" sz="2000" kern="100" dirty="0">
                <a:ea typeface="Aptos" panose="020B0004020202020204" pitchFamily="34" charset="0"/>
                <a:cs typeface="Arial" panose="020B0604020202020204" pitchFamily="34" charset="0"/>
              </a:rPr>
              <a:t>Civilian Labor Force Participation Rate</a:t>
            </a:r>
          </a:p>
        </p:txBody>
      </p:sp>
      <p:pic>
        <p:nvPicPr>
          <p:cNvPr id="8" name="Graphic 7" descr="Statistics with solid fill">
            <a:extLst>
              <a:ext uri="{FF2B5EF4-FFF2-40B4-BE49-F238E27FC236}">
                <a16:creationId xmlns:a16="http://schemas.microsoft.com/office/drawing/2014/main" id="{8540C290-C2F5-A21E-70D4-CAF80E67A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8801" y="328698"/>
            <a:ext cx="2544618" cy="25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D8F3B-A910-4125-DC0C-F0E4DB013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018801-54BF-47C1-900F-F44822119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47FB0-33F6-DD4A-158B-A4875FEB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1863" cy="1400530"/>
          </a:xfrm>
        </p:spPr>
        <p:txBody>
          <a:bodyPr>
            <a:normAutofit/>
          </a:bodyPr>
          <a:lstStyle/>
          <a:p>
            <a:r>
              <a:rPr lang="en-US" b="1" dirty="0"/>
              <a:t>Fixed Effects Results (Business Failures)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F11353-14C1-2001-D85C-CB331E90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9" y="1853248"/>
            <a:ext cx="3828868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470EF6-35C3-A75A-3673-5F42F865D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988" y="1241662"/>
            <a:ext cx="3897216" cy="2292480"/>
          </a:xfrm>
          <a:prstGeom prst="rect">
            <a:avLst/>
          </a:prstGeom>
        </p:spPr>
      </p:pic>
      <p:pic>
        <p:nvPicPr>
          <p:cNvPr id="10" name="Picture 9" descr="A screenshot of a math document&#10;&#10;AI-generated content may be incorrect.">
            <a:extLst>
              <a:ext uri="{FF2B5EF4-FFF2-40B4-BE49-F238E27FC236}">
                <a16:creationId xmlns:a16="http://schemas.microsoft.com/office/drawing/2014/main" id="{2435554A-B59B-5BC3-2D7B-1E48177DC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88" y="3685798"/>
            <a:ext cx="3846758" cy="2942136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ADC5E3-1413-3787-FF49-0315E1EE6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37" y="1241661"/>
            <a:ext cx="3942672" cy="2292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table of numbers with black and white text&#10;&#10;AI-generated content may be incorrect.">
            <a:extLst>
              <a:ext uri="{FF2B5EF4-FFF2-40B4-BE49-F238E27FC236}">
                <a16:creationId xmlns:a16="http://schemas.microsoft.com/office/drawing/2014/main" id="{B7366868-8884-4AEB-89EF-5D07E3C6F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37" y="3693383"/>
            <a:ext cx="3942672" cy="28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AE91B-FC72-1122-8A5E-9D7D5F61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6FFBA6-4364-9531-608A-4D0A8190D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5DA15-C950-B1F9-F622-3909E69D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1863" cy="1400530"/>
          </a:xfrm>
        </p:spPr>
        <p:txBody>
          <a:bodyPr>
            <a:normAutofit/>
          </a:bodyPr>
          <a:lstStyle/>
          <a:p>
            <a:r>
              <a:rPr lang="en-US" b="1" dirty="0"/>
              <a:t>Fixed Effects Results (Business Starts)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B33184-3933-87C8-613B-3D11869E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2" y="2179702"/>
            <a:ext cx="3657600" cy="295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571402-CEF1-D8B2-CC19-AEA17CA33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06" y="1447800"/>
            <a:ext cx="3940394" cy="221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table of numbers and equations&#10;&#10;AI-generated content may be incorrect.">
            <a:extLst>
              <a:ext uri="{FF2B5EF4-FFF2-40B4-BE49-F238E27FC236}">
                <a16:creationId xmlns:a16="http://schemas.microsoft.com/office/drawing/2014/main" id="{8D2702A6-BF26-1666-B386-7747EE793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28" y="3712225"/>
            <a:ext cx="3889871" cy="3034351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757314-1CF1-6B68-4785-4108B33F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29" y="1444329"/>
            <a:ext cx="3940395" cy="227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ABE10-95DE-9B94-E40F-B8E1F958E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8346" y="3787775"/>
            <a:ext cx="3949378" cy="28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5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AA46B-A120-E8C7-260C-BBC32D8A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background with dots and lines&#10;&#10;AI-generated content may be incorrect.">
            <a:extLst>
              <a:ext uri="{FF2B5EF4-FFF2-40B4-BE49-F238E27FC236}">
                <a16:creationId xmlns:a16="http://schemas.microsoft.com/office/drawing/2014/main" id="{A8383CBB-32C4-F679-0AD7-9EEE9E116A8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</a:blip>
          <a:srcRect t="7707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FFA54-2C2E-87E0-778A-236D35DC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tx1"/>
                </a:solidFill>
              </a:rPr>
              <a:t>Strengths, Drawbacks, &amp; Improvements</a:t>
            </a:r>
          </a:p>
        </p:txBody>
      </p:sp>
    </p:spTree>
    <p:extLst>
      <p:ext uri="{BB962C8B-B14F-4D97-AF65-F5344CB8AC3E}">
        <p14:creationId xmlns:p14="http://schemas.microsoft.com/office/powerpoint/2010/main" val="3384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EE59CB-EEC1-A020-7C9D-700876BD9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9A20F6-15B0-CBC7-5D12-829EE46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287B7-2D20-FBF1-D547-5F22EE44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1863" cy="1400530"/>
          </a:xfrm>
        </p:spPr>
        <p:txBody>
          <a:bodyPr>
            <a:normAutofit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71C82-CF9C-D3C3-4F0B-04B2BE24CA31}"/>
              </a:ext>
            </a:extLst>
          </p:cNvPr>
          <p:cNvSpPr txBox="1"/>
          <p:nvPr/>
        </p:nvSpPr>
        <p:spPr>
          <a:xfrm>
            <a:off x="1161044" y="1244020"/>
            <a:ext cx="10625572" cy="535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Benson, L. S., Dalaker, J., &amp; Lawhorn, J. M. (2024, May 2). </a:t>
            </a: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Identifying areas of economic 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distress: Examples and considerations.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Library of Congress. 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https://www.congress.gov/crs-product/R48059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Bernstein, J., Richter, A. W., &amp; Throckmorton, N. A. (2020, July 14). </a:t>
            </a: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Entry, exit of firms 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amplify the business cycle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 Federal Reserve Bank of Dallas. </a:t>
            </a:r>
            <a:r>
              <a:rPr lang="es-ES" sz="11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https://www.dallasfed.org/research/economics/2020/0714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Carree, M., &amp; </a:t>
            </a:r>
            <a:r>
              <a:rPr lang="es-ES" sz="1100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Dejardin</a:t>
            </a:r>
            <a:r>
              <a:rPr lang="es-E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M. (2020). 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Firm Entry and Exit in Local Markets: 'Market Pull' or </a:t>
            </a:r>
          </a:p>
          <a:p>
            <a:pPr marL="45720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'Unemployment Push' Effects, or Both?. </a:t>
            </a: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International Review of Entrepreneurship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(3), 371-386.  </a:t>
            </a:r>
          </a:p>
          <a:p>
            <a:pPr marL="45720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https://search.ebscohost.com/login.aspx?direct=true&amp;db=ent&amp;AN=150659654&amp;site=eds-live&amp;scope=site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North Carolina Office of State Budget &amp; Management. (2025a, April 16). </a:t>
            </a: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State 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comparisons - Business and industry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 The North Carolina Office of State Budget &amp; Management. 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https://linc.osbm.nc.gov/explore/dataset/state-comparisons-business-and-industry/information/?disjunctive.area_name&amp;disjunctive.year&amp;disjunctive.variable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North Carolina Office of State Budget &amp; Management. (2025b, April 17). </a:t>
            </a: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State 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comparisons - Employment and income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 The North Carolina Office of State Budget &amp; Management. 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https://linc.osbm.nc.gov/explore/dataset/state-comparisons-employment-and-income/information/?disjunctive.area_name&amp;disjunctive.year&amp;disjunctive.variable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Wooldridge, J. M. (2019). </a:t>
            </a:r>
            <a:r>
              <a:rPr lang="en-US" sz="1100" i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Introductory Econometrics: A Modern Approach</a:t>
            </a: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 (7th ed.). </a:t>
            </a:r>
          </a:p>
          <a:p>
            <a:pPr marL="457200" marR="0">
              <a:lnSpc>
                <a:spcPct val="150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Cengage Learning US. 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https://appstate-bookshelf.vitalsource.com/books/9798214346847</a:t>
            </a:r>
            <a:endParaRPr lang="en-US" sz="11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55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758C14DC16B4C92D9B411C6747B9B" ma:contentTypeVersion="16" ma:contentTypeDescription="Create a new document." ma:contentTypeScope="" ma:versionID="c68b4f0d4934b99a1c34a0675eb08bfb">
  <xsd:schema xmlns:xsd="http://www.w3.org/2001/XMLSchema" xmlns:xs="http://www.w3.org/2001/XMLSchema" xmlns:p="http://schemas.microsoft.com/office/2006/metadata/properties" xmlns:ns3="36b4778c-b4c8-4689-9b7f-744409c2f8e7" xmlns:ns4="cf67edd7-62ee-4daa-baec-63db1ae6edcd" targetNamespace="http://schemas.microsoft.com/office/2006/metadata/properties" ma:root="true" ma:fieldsID="8409fc10ed15d84728ec06d054a66c8b" ns3:_="" ns4:_="">
    <xsd:import namespace="36b4778c-b4c8-4689-9b7f-744409c2f8e7"/>
    <xsd:import namespace="cf67edd7-62ee-4daa-baec-63db1ae6ed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778c-b4c8-4689-9b7f-744409c2f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7edd7-62ee-4daa-baec-63db1ae6e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b4778c-b4c8-4689-9b7f-744409c2f8e7" xsi:nil="true"/>
  </documentManagement>
</p:properties>
</file>

<file path=customXml/itemProps1.xml><?xml version="1.0" encoding="utf-8"?>
<ds:datastoreItem xmlns:ds="http://schemas.openxmlformats.org/officeDocument/2006/customXml" ds:itemID="{A4F7B5A7-A781-493C-9DD3-E2ECDD329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DC82D-7690-4BA0-8104-1BCE80398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4778c-b4c8-4689-9b7f-744409c2f8e7"/>
    <ds:schemaRef ds:uri="cf67edd7-62ee-4daa-baec-63db1ae6ed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71D192-5743-40DB-B8E6-463D4DF6F5D7}">
  <ds:schemaRefs>
    <ds:schemaRef ds:uri="http://schemas.microsoft.com/office/2006/metadata/properties"/>
    <ds:schemaRef ds:uri="36b4778c-b4c8-4689-9b7f-744409c2f8e7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f67edd7-62ee-4daa-baec-63db1ae6edc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506</Words>
  <Application>Microsoft Office PowerPoint</Application>
  <PresentationFormat>Widescreen</PresentationFormat>
  <Paragraphs>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Century Gothic</vt:lpstr>
      <vt:lpstr>Wingdings 3</vt:lpstr>
      <vt:lpstr>Ion</vt:lpstr>
      <vt:lpstr>An Uncertain Relationship: Unemployment Rates and  Business Starts and Failures </vt:lpstr>
      <vt:lpstr>Topic Overview</vt:lpstr>
      <vt:lpstr>Data and Variables </vt:lpstr>
      <vt:lpstr>Fixed Effects Results (Business Failures)</vt:lpstr>
      <vt:lpstr>Fixed Effects Results (Business Starts)</vt:lpstr>
      <vt:lpstr>Strengths, Drawbacks, &amp; Improvements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Rachael Smith</dc:creator>
  <cp:lastModifiedBy>Rachael Smith</cp:lastModifiedBy>
  <cp:revision>4</cp:revision>
  <dcterms:created xsi:type="dcterms:W3CDTF">2025-05-05T09:52:05Z</dcterms:created>
  <dcterms:modified xsi:type="dcterms:W3CDTF">2025-05-05T10:49:26Z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0x0101009C6758C14DC16B4C92D9B411C6747B9B</vt:lpwstr>
  </property>
</Properties>
</file>