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Average"/>
      <p:regular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erriweather-regular.fntdata"/><Relationship Id="rId21" Type="http://schemas.openxmlformats.org/officeDocument/2006/relationships/font" Target="fonts/Average-regular.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erriweather-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4852b8bf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4852b8bf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40d6f0f3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40d6f0f3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Include more control variables</a:t>
            </a:r>
            <a:r>
              <a:rPr lang="en">
                <a:solidFill>
                  <a:schemeClr val="dk1"/>
                </a:solidFill>
              </a:rPr>
              <a:t>: Factors like </a:t>
            </a:r>
            <a:r>
              <a:rPr b="1" lang="en">
                <a:solidFill>
                  <a:schemeClr val="dk1"/>
                </a:solidFill>
              </a:rPr>
              <a:t>poverty rate</a:t>
            </a:r>
            <a:r>
              <a:rPr lang="en">
                <a:solidFill>
                  <a:schemeClr val="dk1"/>
                </a:solidFill>
              </a:rPr>
              <a:t>, </a:t>
            </a:r>
            <a:r>
              <a:rPr b="1" lang="en">
                <a:solidFill>
                  <a:schemeClr val="dk1"/>
                </a:solidFill>
              </a:rPr>
              <a:t>urban/rural classification</a:t>
            </a:r>
            <a:r>
              <a:rPr lang="en">
                <a:solidFill>
                  <a:schemeClr val="dk1"/>
                </a:solidFill>
              </a:rPr>
              <a:t>, </a:t>
            </a:r>
            <a:r>
              <a:rPr b="1" lang="en">
                <a:solidFill>
                  <a:schemeClr val="dk1"/>
                </a:solidFill>
              </a:rPr>
              <a:t>family income</a:t>
            </a:r>
            <a:r>
              <a:rPr lang="en">
                <a:solidFill>
                  <a:schemeClr val="dk1"/>
                </a:solidFill>
              </a:rPr>
              <a:t>, or </a:t>
            </a:r>
            <a:r>
              <a:rPr b="1" lang="en">
                <a:solidFill>
                  <a:schemeClr val="dk1"/>
                </a:solidFill>
              </a:rPr>
              <a:t>student-teacher ratios</a:t>
            </a:r>
            <a:r>
              <a:rPr lang="en">
                <a:solidFill>
                  <a:schemeClr val="dk1"/>
                </a:solidFill>
              </a:rPr>
              <a:t> could help reduce omitted variable bias and better isolate the effect of spending.</a:t>
            </a:r>
            <a:br>
              <a:rPr lang="en">
                <a:solidFill>
                  <a:schemeClr val="dk1"/>
                </a:solidFill>
              </a:rPr>
            </a:br>
            <a:endParaRPr>
              <a:solidFill>
                <a:schemeClr val="dk1"/>
              </a:solidFill>
            </a:endParaRPr>
          </a:p>
          <a:p>
            <a:pPr indent="0" lvl="0" marL="0" rtl="0" algn="l">
              <a:lnSpc>
                <a:spcPct val="100000"/>
              </a:lnSpc>
              <a:spcBef>
                <a:spcPts val="0"/>
              </a:spcBef>
              <a:spcAft>
                <a:spcPts val="0"/>
              </a:spcAft>
              <a:buNone/>
            </a:pPr>
            <a:r>
              <a:rPr b="1" lang="en">
                <a:solidFill>
                  <a:schemeClr val="dk1"/>
                </a:solidFill>
              </a:rPr>
              <a:t>Normalize dropout counts</a:t>
            </a:r>
            <a:r>
              <a:rPr lang="en">
                <a:solidFill>
                  <a:schemeClr val="dk1"/>
                </a:solidFill>
              </a:rPr>
              <a:t>: Use a dropout rate (e.g., per 1,000 students) instead of raw counts to make counties comparable regardless of size.</a:t>
            </a:r>
            <a:br>
              <a:rPr lang="en">
                <a:solidFill>
                  <a:schemeClr val="dk1"/>
                </a:solidFill>
              </a:rPr>
            </a:br>
            <a:endParaRPr>
              <a:solidFill>
                <a:schemeClr val="dk1"/>
              </a:solidFill>
            </a:endParaRPr>
          </a:p>
          <a:p>
            <a:pPr indent="0" lvl="0" marL="0" rtl="0" algn="l">
              <a:lnSpc>
                <a:spcPct val="100000"/>
              </a:lnSpc>
              <a:spcBef>
                <a:spcPts val="0"/>
              </a:spcBef>
              <a:spcAft>
                <a:spcPts val="0"/>
              </a:spcAft>
              <a:buNone/>
            </a:pPr>
            <a:r>
              <a:rPr b="1" lang="en">
                <a:solidFill>
                  <a:schemeClr val="dk1"/>
                </a:solidFill>
              </a:rPr>
              <a:t>Address potential reverse causality</a:t>
            </a:r>
            <a:r>
              <a:rPr lang="en">
                <a:solidFill>
                  <a:schemeClr val="dk1"/>
                </a:solidFill>
              </a:rPr>
              <a:t>: Use </a:t>
            </a:r>
            <a:r>
              <a:rPr b="1" lang="en">
                <a:solidFill>
                  <a:schemeClr val="dk1"/>
                </a:solidFill>
              </a:rPr>
              <a:t>lagged variables</a:t>
            </a:r>
            <a:r>
              <a:rPr lang="en">
                <a:solidFill>
                  <a:schemeClr val="dk1"/>
                </a:solidFill>
              </a:rPr>
              <a:t>, instrumental variables, or panel data methods if available to better capture causal relationships.</a:t>
            </a:r>
            <a:br>
              <a:rPr lang="en">
                <a:solidFill>
                  <a:schemeClr val="dk1"/>
                </a:solidFill>
              </a:rPr>
            </a:br>
            <a:endParaRPr>
              <a:solidFill>
                <a:schemeClr val="dk1"/>
              </a:solidFill>
            </a:endParaRPr>
          </a:p>
          <a:p>
            <a:pPr indent="0" lvl="0" marL="0" rtl="0" algn="l">
              <a:lnSpc>
                <a:spcPct val="100000"/>
              </a:lnSpc>
              <a:spcBef>
                <a:spcPts val="0"/>
              </a:spcBef>
              <a:spcAft>
                <a:spcPts val="0"/>
              </a:spcAft>
              <a:buNone/>
            </a:pPr>
            <a:r>
              <a:rPr b="1" lang="en">
                <a:solidFill>
                  <a:schemeClr val="dk1"/>
                </a:solidFill>
              </a:rPr>
              <a:t>Account for selection bias</a:t>
            </a:r>
            <a:r>
              <a:rPr lang="en">
                <a:solidFill>
                  <a:schemeClr val="dk1"/>
                </a:solidFill>
              </a:rPr>
              <a:t>: Since SAT data is only available for a subset of counties, limiting the analysis to those counties could bias the results. Techniques like </a:t>
            </a:r>
            <a:r>
              <a:rPr b="1" lang="en">
                <a:solidFill>
                  <a:schemeClr val="dk1"/>
                </a:solidFill>
              </a:rPr>
              <a:t>multiple imputation</a:t>
            </a:r>
            <a:r>
              <a:rPr lang="en">
                <a:solidFill>
                  <a:schemeClr val="dk1"/>
                </a:solidFill>
              </a:rPr>
              <a:t> or using </a:t>
            </a:r>
            <a:r>
              <a:rPr b="1" lang="en">
                <a:solidFill>
                  <a:schemeClr val="dk1"/>
                </a:solidFill>
              </a:rPr>
              <a:t>propensity score weights</a:t>
            </a:r>
            <a:r>
              <a:rPr lang="en">
                <a:solidFill>
                  <a:schemeClr val="dk1"/>
                </a:solidFill>
              </a:rPr>
              <a:t> could help.</a:t>
            </a:r>
            <a:br>
              <a:rPr lang="en">
                <a:solidFill>
                  <a:schemeClr val="dk1"/>
                </a:solidFill>
              </a:rPr>
            </a:br>
            <a:endParaRPr>
              <a:solidFill>
                <a:schemeClr val="dk1"/>
              </a:solidFill>
            </a:endParaRPr>
          </a:p>
          <a:p>
            <a:pPr indent="0" lvl="0" marL="0" rtl="0" algn="l">
              <a:lnSpc>
                <a:spcPct val="100000"/>
              </a:lnSpc>
              <a:spcBef>
                <a:spcPts val="0"/>
              </a:spcBef>
              <a:spcAft>
                <a:spcPts val="0"/>
              </a:spcAft>
              <a:buNone/>
            </a:pPr>
            <a:r>
              <a:rPr b="1" lang="en">
                <a:solidFill>
                  <a:schemeClr val="dk1"/>
                </a:solidFill>
              </a:rPr>
              <a:t>Check for multicollinearity</a:t>
            </a:r>
            <a:r>
              <a:rPr lang="en">
                <a:solidFill>
                  <a:schemeClr val="dk1"/>
                </a:solidFill>
              </a:rPr>
              <a:t>: Running a </a:t>
            </a:r>
            <a:r>
              <a:rPr b="1" lang="en">
                <a:solidFill>
                  <a:schemeClr val="dk1"/>
                </a:solidFill>
              </a:rPr>
              <a:t>variance inflation factor (VIF)</a:t>
            </a:r>
            <a:r>
              <a:rPr lang="en">
                <a:solidFill>
                  <a:schemeClr val="dk1"/>
                </a:solidFill>
              </a:rPr>
              <a:t> test can help assess whether spending and personnel are too strongly correlated to interpret separately.</a:t>
            </a:r>
            <a:br>
              <a:rPr lang="en">
                <a:solidFill>
                  <a:schemeClr val="dk1"/>
                </a:solidFill>
              </a:rPr>
            </a:br>
            <a:endParaRPr>
              <a:solidFill>
                <a:schemeClr val="dk1"/>
              </a:solidFill>
            </a:endParaRPr>
          </a:p>
          <a:p>
            <a:pPr indent="0" lvl="0" marL="0" rtl="0" algn="l">
              <a:lnSpc>
                <a:spcPct val="100000"/>
              </a:lnSpc>
              <a:spcBef>
                <a:spcPts val="0"/>
              </a:spcBef>
              <a:spcAft>
                <a:spcPts val="0"/>
              </a:spcAft>
              <a:buNone/>
            </a:pPr>
            <a:r>
              <a:rPr b="1" lang="en">
                <a:solidFill>
                  <a:schemeClr val="dk1"/>
                </a:solidFill>
              </a:rPr>
              <a:t>Use robust standard errors</a:t>
            </a:r>
            <a:r>
              <a:rPr lang="en">
                <a:solidFill>
                  <a:schemeClr val="dk1"/>
                </a:solidFill>
              </a:rPr>
              <a:t>: To correct for possible heteroskedasticity and improve inference reliability.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3fe1c4c2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3fe1c4c2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53fe1c4c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53fe1c4c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Dropouts</a:t>
            </a:r>
            <a:r>
              <a:rPr lang="en"/>
              <a:t>: Number of public high school dropouts in county</a:t>
            </a:r>
            <a:br>
              <a:rPr lang="en"/>
            </a:br>
            <a:endParaRPr/>
          </a:p>
          <a:p>
            <a:pPr indent="0" lvl="0" marL="0" rtl="0" algn="l">
              <a:spcBef>
                <a:spcPts val="0"/>
              </a:spcBef>
              <a:spcAft>
                <a:spcPts val="0"/>
              </a:spcAft>
              <a:buNone/>
            </a:pPr>
            <a:r>
              <a:rPr b="1" lang="en"/>
              <a:t>Expenditures​</a:t>
            </a:r>
            <a:r>
              <a:rPr lang="en"/>
              <a:t>: Local public school expenditures (in $000s) in county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Personnel​</a:t>
            </a:r>
            <a:r>
              <a:rPr lang="en"/>
              <a:t>: Number of instructional personnel in county</a:t>
            </a:r>
            <a:br>
              <a:rPr lang="en"/>
            </a:br>
            <a:endParaRPr/>
          </a:p>
          <a:p>
            <a:pPr indent="0" lvl="0" marL="0" rtl="0" algn="l">
              <a:spcBef>
                <a:spcPts val="0"/>
              </a:spcBef>
              <a:spcAft>
                <a:spcPts val="0"/>
              </a:spcAft>
              <a:buNone/>
            </a:pPr>
            <a:r>
              <a:rPr b="1" lang="en"/>
              <a:t>u</a:t>
            </a:r>
            <a:r>
              <a:rPr lang="en"/>
              <a:t>: Error term capturing unobserved factors affecting dropout rates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This is a relevant policy question because high dropout rates are associated with long-term social and economic disadvantages such as reduced income, higher unemployment, and increased public costs. Understanding whether higher spending and academic performance reduce dropout rates can inform decisions about how educational resources should be allocated.</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540d6f0f3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540d6f0f3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the website Log Into NC and went under the Education category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were able to make our own dataset by selecting variables that stood out to 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chose </a:t>
            </a:r>
            <a:endParaRPr/>
          </a:p>
          <a:p>
            <a:pPr indent="0" lvl="0" marL="0" rtl="0" algn="l">
              <a:spcBef>
                <a:spcPts val="0"/>
              </a:spcBef>
              <a:spcAft>
                <a:spcPts val="0"/>
              </a:spcAft>
              <a:buNone/>
            </a:pPr>
            <a:r>
              <a:t/>
            </a:r>
            <a:endParaRPr b="1"/>
          </a:p>
          <a:p>
            <a:pPr indent="-298450" lvl="0" marL="457200" rtl="0" algn="l">
              <a:spcBef>
                <a:spcPts val="0"/>
              </a:spcBef>
              <a:spcAft>
                <a:spcPts val="0"/>
              </a:spcAft>
              <a:buSzPts val="1100"/>
              <a:buChar char="●"/>
            </a:pPr>
            <a:r>
              <a:rPr b="1" lang="en"/>
              <a:t>Public High School Dropouts </a:t>
            </a:r>
            <a:endParaRPr b="1"/>
          </a:p>
          <a:p>
            <a:pPr indent="-298450" lvl="0" marL="457200" rtl="0" algn="l">
              <a:spcBef>
                <a:spcPts val="0"/>
              </a:spcBef>
              <a:spcAft>
                <a:spcPts val="0"/>
              </a:spcAft>
              <a:buSzPts val="1100"/>
              <a:buChar char="●"/>
            </a:pPr>
            <a:r>
              <a:rPr b="1" lang="en"/>
              <a:t>Public School Expenditures - Local (000s)	</a:t>
            </a:r>
            <a:endParaRPr b="1"/>
          </a:p>
          <a:p>
            <a:pPr indent="-298450" lvl="0" marL="457200" rtl="0" algn="l">
              <a:spcBef>
                <a:spcPts val="0"/>
              </a:spcBef>
              <a:spcAft>
                <a:spcPts val="0"/>
              </a:spcAft>
              <a:buSzPts val="1100"/>
              <a:buChar char="●"/>
            </a:pPr>
            <a:r>
              <a:rPr b="1" lang="en"/>
              <a:t>Public School Instructional Personnel	</a:t>
            </a:r>
            <a:endParaRPr b="1"/>
          </a:p>
          <a:p>
            <a:pPr indent="-298450" lvl="0" marL="457200" rtl="0" algn="l">
              <a:spcBef>
                <a:spcPts val="0"/>
              </a:spcBef>
              <a:spcAft>
                <a:spcPts val="0"/>
              </a:spcAft>
              <a:buSzPts val="1100"/>
              <a:buChar char="●"/>
            </a:pPr>
            <a:r>
              <a:rPr b="1" lang="en"/>
              <a:t>SAT Total Average Score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SAT Total Average Score </a:t>
            </a:r>
            <a:r>
              <a:rPr lang="en"/>
              <a:t>was the only variable that had missing values everything else had a numerical </a:t>
            </a:r>
            <a:r>
              <a:rPr lang="en"/>
              <a:t>value</a:t>
            </a:r>
            <a:r>
              <a:rPr lang="en"/>
              <a:t> for each county</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540d6f0f3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40d6f0f3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 estimation strategy is </a:t>
            </a:r>
            <a:r>
              <a:rPr b="1" lang="en">
                <a:solidFill>
                  <a:schemeClr val="dk1"/>
                </a:solidFill>
              </a:rPr>
              <a:t>Ordinary Least Squares (OLS)</a:t>
            </a:r>
            <a:r>
              <a:rPr lang="en">
                <a:solidFill>
                  <a:schemeClr val="dk1"/>
                </a:solidFill>
              </a:rPr>
              <a:t> regression using a cross-sectional dataset of 102 North Carolina counties.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 chose this method because: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It is the standard approach for estimating linear relationships.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The interpretation of coefficients is straightforward.</a:t>
            </a:r>
            <a:endParaRPr>
              <a:solidFill>
                <a:schemeClr val="dk1"/>
              </a:solidFill>
            </a:endParaRPr>
          </a:p>
          <a:p>
            <a:pPr indent="0" lvl="0" marL="0" rtl="0" algn="l">
              <a:lnSpc>
                <a:spcPct val="115000"/>
              </a:lnSpc>
              <a:spcBef>
                <a:spcPts val="1200"/>
              </a:spcBef>
              <a:spcAft>
                <a:spcPts val="0"/>
              </a:spcAft>
              <a:buNone/>
            </a:pPr>
            <a:r>
              <a:rPr lang="en">
                <a:solidFill>
                  <a:schemeClr val="dk1"/>
                </a:solidFill>
              </a:rPr>
              <a:t>We decided to try two OLS models because SATSCORE had missing values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Model 1</a:t>
            </a:r>
            <a:r>
              <a:rPr lang="en">
                <a:solidFill>
                  <a:schemeClr val="dk1"/>
                </a:solidFill>
              </a:rPr>
              <a:t> includes all 102 counties and focuses on the relationship between local education funding and staffing and the number of dropouts. It uses the maximum amount of available data and provides a general estimate of how resources relate to dropout counts.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Model 2</a:t>
            </a:r>
            <a:r>
              <a:rPr lang="en">
                <a:solidFill>
                  <a:schemeClr val="dk1"/>
                </a:solidFill>
              </a:rPr>
              <a:t> includes SAT scores but drops about 32 counties since some were missing that data. Adding SAT scores helps control for academic performance and gives a better idea of what might be driving dropout rates. The downside is that we lose some data, which could affect the strength of the results</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540d6f0f3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40d6f0f3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Expenditures</a:t>
            </a:r>
            <a:r>
              <a:rPr lang="en">
                <a:solidFill>
                  <a:schemeClr val="dk1"/>
                </a:solidFill>
              </a:rPr>
              <a:t>:</a:t>
            </a:r>
            <a:br>
              <a:rPr lang="en">
                <a:solidFill>
                  <a:schemeClr val="dk1"/>
                </a:solidFill>
              </a:rPr>
            </a:br>
            <a:r>
              <a:rPr lang="en">
                <a:solidFill>
                  <a:schemeClr val="dk1"/>
                </a:solidFill>
              </a:rPr>
              <a:t> A $1,000 increase in local education spending is linked to nearly </a:t>
            </a:r>
            <a:r>
              <a:rPr b="1" lang="en">
                <a:solidFill>
                  <a:schemeClr val="dk1"/>
                </a:solidFill>
              </a:rPr>
              <a:t>3 fewer dropouts</a:t>
            </a:r>
            <a:r>
              <a:rPr lang="en">
                <a:solidFill>
                  <a:schemeClr val="dk1"/>
                </a:solidFill>
              </a:rPr>
              <a:t>. This relationship is </a:t>
            </a:r>
            <a:r>
              <a:rPr b="1" lang="en">
                <a:solidFill>
                  <a:schemeClr val="dk1"/>
                </a:solidFill>
              </a:rPr>
              <a:t>statistically significant</a:t>
            </a:r>
            <a:r>
              <a:rPr lang="en">
                <a:solidFill>
                  <a:schemeClr val="dk1"/>
                </a:solidFill>
              </a:rPr>
              <a:t> and suggests funding may help reduce dropout rates.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Personnel</a:t>
            </a:r>
            <a:r>
              <a:rPr lang="en">
                <a:solidFill>
                  <a:schemeClr val="dk1"/>
                </a:solidFill>
              </a:rPr>
              <a:t>:</a:t>
            </a:r>
            <a:br>
              <a:rPr lang="en">
                <a:solidFill>
                  <a:schemeClr val="dk1"/>
                </a:solidFill>
              </a:rPr>
            </a:br>
            <a:r>
              <a:rPr lang="en">
                <a:solidFill>
                  <a:schemeClr val="dk1"/>
                </a:solidFill>
              </a:rPr>
              <a:t> Surprisingly, </a:t>
            </a:r>
            <a:r>
              <a:rPr b="1" lang="en">
                <a:solidFill>
                  <a:schemeClr val="dk1"/>
                </a:solidFill>
              </a:rPr>
              <a:t>more instructional staff</a:t>
            </a:r>
            <a:r>
              <a:rPr lang="en">
                <a:solidFill>
                  <a:schemeClr val="dk1"/>
                </a:solidFill>
              </a:rPr>
              <a:t> is associated with a </a:t>
            </a:r>
            <a:r>
              <a:rPr b="1" lang="en">
                <a:solidFill>
                  <a:schemeClr val="dk1"/>
                </a:solidFill>
              </a:rPr>
              <a:t>slight increase in dropouts</a:t>
            </a:r>
            <a:r>
              <a:rPr lang="en">
                <a:solidFill>
                  <a:schemeClr val="dk1"/>
                </a:solidFill>
              </a:rPr>
              <a:t>. This might reflect </a:t>
            </a:r>
            <a:r>
              <a:rPr b="1" lang="en">
                <a:solidFill>
                  <a:schemeClr val="dk1"/>
                </a:solidFill>
              </a:rPr>
              <a:t>reverse causality</a:t>
            </a:r>
            <a:r>
              <a:rPr lang="en">
                <a:solidFill>
                  <a:schemeClr val="dk1"/>
                </a:solidFill>
              </a:rPr>
              <a:t>—districts with more dropouts may be hiring more staff, not the other way around.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Intercept</a:t>
            </a:r>
            <a:r>
              <a:rPr lang="en">
                <a:solidFill>
                  <a:schemeClr val="dk1"/>
                </a:solidFill>
              </a:rPr>
              <a:t>:</a:t>
            </a:r>
            <a:br>
              <a:rPr lang="en">
                <a:solidFill>
                  <a:schemeClr val="dk1"/>
                </a:solidFill>
              </a:rPr>
            </a:br>
            <a:r>
              <a:rPr lang="en">
                <a:solidFill>
                  <a:schemeClr val="dk1"/>
                </a:solidFill>
              </a:rPr>
              <a:t> The constant is </a:t>
            </a:r>
            <a:r>
              <a:rPr b="1" lang="en">
                <a:solidFill>
                  <a:schemeClr val="dk1"/>
                </a:solidFill>
              </a:rPr>
              <a:t>not statistically significant</a:t>
            </a:r>
            <a:r>
              <a:rPr lang="en">
                <a:solidFill>
                  <a:schemeClr val="dk1"/>
                </a:solidFill>
              </a:rPr>
              <a:t> and doesn’t carry real-world meaning since no county would have zero spending or staff.</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R-squared</a:t>
            </a:r>
            <a:r>
              <a:rPr lang="en">
                <a:solidFill>
                  <a:schemeClr val="dk1"/>
                </a:solidFill>
              </a:rPr>
              <a:t>:</a:t>
            </a:r>
            <a:br>
              <a:rPr lang="en">
                <a:solidFill>
                  <a:schemeClr val="dk1"/>
                </a:solidFill>
              </a:rPr>
            </a:br>
            <a:r>
              <a:rPr lang="en">
                <a:solidFill>
                  <a:schemeClr val="dk1"/>
                </a:solidFill>
              </a:rPr>
              <a:t> The model explains </a:t>
            </a:r>
            <a:r>
              <a:rPr b="1" lang="en">
                <a:solidFill>
                  <a:schemeClr val="dk1"/>
                </a:solidFill>
              </a:rPr>
              <a:t>99% of the variation</a:t>
            </a:r>
            <a:r>
              <a:rPr lang="en">
                <a:solidFill>
                  <a:schemeClr val="dk1"/>
                </a:solidFill>
              </a:rPr>
              <a:t>, which sounds impressive, but may signal </a:t>
            </a:r>
            <a:r>
              <a:rPr b="1" lang="en">
                <a:solidFill>
                  <a:schemeClr val="dk1"/>
                </a:solidFill>
              </a:rPr>
              <a:t>multicollinearity</a:t>
            </a:r>
            <a:r>
              <a:rPr lang="en">
                <a:solidFill>
                  <a:schemeClr val="dk1"/>
                </a:solidFill>
              </a:rPr>
              <a:t> or overfitting, especially since expenditures and staff levels are likely related.</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540d6f0f3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540d6f0f3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Omitted variable bias</a:t>
            </a:r>
            <a:r>
              <a:rPr lang="en">
                <a:solidFill>
                  <a:schemeClr val="dk1"/>
                </a:solidFill>
              </a:rPr>
              <a:t>: The model does not include other important factors like poverty, school size, graduation rate, student-teacher ratio, or demographics—all of which likely influence dropout rates.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Reverse causality</a:t>
            </a:r>
            <a:r>
              <a:rPr lang="en">
                <a:solidFill>
                  <a:schemeClr val="dk1"/>
                </a:solidFill>
              </a:rPr>
              <a:t>: Higher dropout rates might </a:t>
            </a:r>
            <a:r>
              <a:rPr b="1" lang="en">
                <a:solidFill>
                  <a:schemeClr val="dk1"/>
                </a:solidFill>
              </a:rPr>
              <a:t>cause</a:t>
            </a:r>
            <a:r>
              <a:rPr lang="en">
                <a:solidFill>
                  <a:schemeClr val="dk1"/>
                </a:solidFill>
              </a:rPr>
              <a:t> districts to increase spending or staffing in response, which would bias the coefficients.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Multicollinearity</a:t>
            </a:r>
            <a:r>
              <a:rPr lang="en">
                <a:solidFill>
                  <a:schemeClr val="dk1"/>
                </a:solidFill>
              </a:rPr>
              <a:t>: The high R-squared and condition number (from earlier output) suggest expenditures and personnel are highly correlated, which could distort individual coefficient estimates.</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No per capita adjustment</a:t>
            </a:r>
            <a:r>
              <a:rPr lang="en">
                <a:solidFill>
                  <a:schemeClr val="dk1"/>
                </a:solidFill>
              </a:rPr>
              <a:t>: The dropout count is not normalized (e.g., dropouts per 1,000 students), which may skew comparisons across counties of different sizes.</a:t>
            </a:r>
            <a:endParaRPr>
              <a:solidFill>
                <a:schemeClr val="dk1"/>
              </a:solidFill>
            </a:endParaRPr>
          </a:p>
          <a:p>
            <a:pPr indent="0" lvl="0" marL="0" rtl="0" algn="l">
              <a:lnSpc>
                <a:spcPct val="115000"/>
              </a:lnSpc>
              <a:spcBef>
                <a:spcPts val="1200"/>
              </a:spcBef>
              <a:spcAft>
                <a:spcPts val="0"/>
              </a:spcAft>
              <a:buNone/>
            </a:pPr>
            <a:r>
              <a:t/>
            </a:r>
            <a:endParaRPr b="1">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540d6f0f3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540d6f0f3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Expenditures</a:t>
            </a:r>
            <a:r>
              <a:rPr lang="en">
                <a:solidFill>
                  <a:schemeClr val="dk1"/>
                </a:solidFill>
              </a:rPr>
              <a:t>:</a:t>
            </a:r>
            <a:br>
              <a:rPr lang="en">
                <a:solidFill>
                  <a:schemeClr val="dk1"/>
                </a:solidFill>
              </a:rPr>
            </a:br>
            <a:r>
              <a:rPr lang="en">
                <a:solidFill>
                  <a:schemeClr val="dk1"/>
                </a:solidFill>
              </a:rPr>
              <a:t>For every $1,000 increase in local school spending, dropout counts go down by about </a:t>
            </a:r>
            <a:r>
              <a:rPr b="1" lang="en">
                <a:solidFill>
                  <a:schemeClr val="dk1"/>
                </a:solidFill>
              </a:rPr>
              <a:t>2.8 students</a:t>
            </a:r>
            <a:r>
              <a:rPr lang="en">
                <a:solidFill>
                  <a:schemeClr val="dk1"/>
                </a:solidFill>
              </a:rPr>
              <a:t>. This effect is </a:t>
            </a:r>
            <a:r>
              <a:rPr b="1" lang="en">
                <a:solidFill>
                  <a:schemeClr val="dk1"/>
                </a:solidFill>
              </a:rPr>
              <a:t>statistically significant</a:t>
            </a:r>
            <a:r>
              <a:rPr lang="en">
                <a:solidFill>
                  <a:schemeClr val="dk1"/>
                </a:solidFill>
              </a:rPr>
              <a:t>, which supports the idea that </a:t>
            </a:r>
            <a:r>
              <a:rPr b="1" lang="en">
                <a:solidFill>
                  <a:schemeClr val="dk1"/>
                </a:solidFill>
              </a:rPr>
              <a:t>more funding can help reduce dropout rates</a:t>
            </a:r>
            <a:r>
              <a:rPr lang="en">
                <a:solidFill>
                  <a:schemeClr val="dk1"/>
                </a:solidFill>
              </a:rPr>
              <a:t>.</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Instructional personnel</a:t>
            </a:r>
            <a:r>
              <a:rPr lang="en">
                <a:solidFill>
                  <a:schemeClr val="dk1"/>
                </a:solidFill>
              </a:rPr>
              <a:t>:</a:t>
            </a:r>
            <a:br>
              <a:rPr lang="en">
                <a:solidFill>
                  <a:schemeClr val="dk1"/>
                </a:solidFill>
              </a:rPr>
            </a:br>
            <a:r>
              <a:rPr lang="en">
                <a:solidFill>
                  <a:schemeClr val="dk1"/>
                </a:solidFill>
              </a:rPr>
              <a:t>We found that adding one more staff member is linked to about </a:t>
            </a:r>
            <a:r>
              <a:rPr b="1" lang="en">
                <a:solidFill>
                  <a:schemeClr val="dk1"/>
                </a:solidFill>
              </a:rPr>
              <a:t>0.21 more dropouts</a:t>
            </a:r>
            <a:r>
              <a:rPr lang="en">
                <a:solidFill>
                  <a:schemeClr val="dk1"/>
                </a:solidFill>
              </a:rPr>
              <a:t>. While this is statistically significant, it’s also </a:t>
            </a:r>
            <a:r>
              <a:rPr b="1" lang="en">
                <a:solidFill>
                  <a:schemeClr val="dk1"/>
                </a:solidFill>
              </a:rPr>
              <a:t>counterintuitive</a:t>
            </a:r>
            <a:r>
              <a:rPr lang="en">
                <a:solidFill>
                  <a:schemeClr val="dk1"/>
                </a:solidFill>
              </a:rPr>
              <a:t>. This might be a case of </a:t>
            </a:r>
            <a:r>
              <a:rPr b="1" lang="en">
                <a:solidFill>
                  <a:schemeClr val="dk1"/>
                </a:solidFill>
              </a:rPr>
              <a:t>reverse causality</a:t>
            </a:r>
            <a:r>
              <a:rPr lang="en">
                <a:solidFill>
                  <a:schemeClr val="dk1"/>
                </a:solidFill>
              </a:rPr>
              <a:t>, where schools with dropout problems hire more staff in response. It could also be due to </a:t>
            </a:r>
            <a:r>
              <a:rPr b="1" lang="en">
                <a:solidFill>
                  <a:schemeClr val="dk1"/>
                </a:solidFill>
              </a:rPr>
              <a:t>missing factors</a:t>
            </a:r>
            <a:r>
              <a:rPr lang="en">
                <a:solidFill>
                  <a:schemeClr val="dk1"/>
                </a:solidFill>
              </a:rPr>
              <a:t> like poverty or school quality that we didn’t include in the model.</a:t>
            </a:r>
            <a:br>
              <a:rPr lang="en">
                <a:solidFill>
                  <a:schemeClr val="dk1"/>
                </a:solidFill>
              </a:rPr>
            </a:br>
            <a:endParaRPr>
              <a:solidFill>
                <a:schemeClr val="dk1"/>
              </a:solidFill>
            </a:endParaRPr>
          </a:p>
          <a:p>
            <a:pPr indent="0" lvl="0" marL="0" rtl="0" algn="l">
              <a:lnSpc>
                <a:spcPct val="115000"/>
              </a:lnSpc>
              <a:spcBef>
                <a:spcPts val="1200"/>
              </a:spcBef>
              <a:spcAft>
                <a:spcPts val="0"/>
              </a:spcAft>
              <a:buNone/>
            </a:pPr>
            <a:r>
              <a:rPr b="1" lang="en">
                <a:solidFill>
                  <a:schemeClr val="dk1"/>
                </a:solidFill>
              </a:rPr>
              <a:t>SAT scores</a:t>
            </a:r>
            <a:r>
              <a:rPr lang="en">
                <a:solidFill>
                  <a:schemeClr val="dk1"/>
                </a:solidFill>
              </a:rPr>
              <a:t>:</a:t>
            </a:r>
            <a:br>
              <a:rPr lang="en">
                <a:solidFill>
                  <a:schemeClr val="dk1"/>
                </a:solidFill>
              </a:rPr>
            </a:br>
            <a:r>
              <a:rPr lang="en">
                <a:solidFill>
                  <a:schemeClr val="dk1"/>
                </a:solidFill>
              </a:rPr>
              <a:t>The effect is negative, but it’s </a:t>
            </a:r>
            <a:r>
              <a:rPr b="1" lang="en">
                <a:solidFill>
                  <a:schemeClr val="dk1"/>
                </a:solidFill>
              </a:rPr>
              <a:t>not statistically significant</a:t>
            </a:r>
            <a:r>
              <a:rPr lang="en">
                <a:solidFill>
                  <a:schemeClr val="dk1"/>
                </a:solidFill>
              </a:rPr>
              <a:t>. That means SAT performance doesn’t show a reliable connection to dropout rates in this sample. It’s possible that variation in who takes the SAT or smaller sample size affects the result.</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40d6f0f3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40d6f0f3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rPr>
              <a:t>Sample Selection Bias</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Because only 70 out of 102 counties have SAT data, we’re estimating the model on a smaller and possibly </a:t>
            </a:r>
            <a:r>
              <a:rPr b="1" lang="en">
                <a:solidFill>
                  <a:schemeClr val="dk1"/>
                </a:solidFill>
              </a:rPr>
              <a:t>non-representative sample</a:t>
            </a:r>
            <a:r>
              <a:rPr lang="en">
                <a:solidFill>
                  <a:schemeClr val="dk1"/>
                </a:solidFill>
              </a:rPr>
              <a:t>. These counties may differ in important ways — like being larger, better funded, or more urban — which can bias </a:t>
            </a:r>
            <a:r>
              <a:rPr b="1" lang="en">
                <a:solidFill>
                  <a:schemeClr val="dk1"/>
                </a:solidFill>
              </a:rPr>
              <a:t>all the coefficient estimates</a:t>
            </a:r>
            <a:r>
              <a:rPr lang="en">
                <a:solidFill>
                  <a:schemeClr val="dk1"/>
                </a:solidFill>
              </a:rPr>
              <a:t>, not just SAT score.</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Omitted Variable Bias</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The model doesn’t control for factors like </a:t>
            </a:r>
            <a:r>
              <a:rPr b="1" lang="en">
                <a:solidFill>
                  <a:schemeClr val="dk1"/>
                </a:solidFill>
              </a:rPr>
              <a:t>poverty rates, student demographics, graduation incentives, or school quality</a:t>
            </a:r>
            <a:r>
              <a:rPr lang="en">
                <a:solidFill>
                  <a:schemeClr val="dk1"/>
                </a:solidFill>
              </a:rPr>
              <a:t> — all of which could influence dropout rates. If those factors are also correlated with spending or staffing, their absence could distort our results and lead to biased conclusions.</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Multicollinearity</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Spending and personnel are likely strongly correlated meaning the model has a hard time separating their individual effects. This can inflate standard errors and make our coefficient estimates </a:t>
            </a:r>
            <a:r>
              <a:rPr b="1" lang="en">
                <a:solidFill>
                  <a:schemeClr val="dk1"/>
                </a:solidFill>
              </a:rPr>
              <a:t>less reliable</a:t>
            </a:r>
            <a:r>
              <a:rPr lang="en">
                <a:solidFill>
                  <a:schemeClr val="dk1"/>
                </a:solidFill>
              </a:rPr>
              <a:t>, even if they appear statistically significant.</a:t>
            </a:r>
            <a:endParaRPr b="1">
              <a:solidFill>
                <a:schemeClr val="dk1"/>
              </a:solidFill>
            </a:endParaRPr>
          </a:p>
          <a:p>
            <a:pPr indent="0" lvl="0" marL="0" rtl="0" algn="l">
              <a:lnSpc>
                <a:spcPct val="115000"/>
              </a:lnSpc>
              <a:spcBef>
                <a:spcPts val="1200"/>
              </a:spcBef>
              <a:spcAft>
                <a:spcPts val="0"/>
              </a:spcAft>
              <a:buNone/>
            </a:pPr>
            <a:r>
              <a:rPr b="1" lang="en">
                <a:solidFill>
                  <a:schemeClr val="dk1"/>
                </a:solidFill>
              </a:rPr>
              <a:t>SAT Measurement Issue</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Not all students take the SAT, and participation rates can vary by county. So the average SAT score may not reflect overall academic performance</a:t>
            </a:r>
            <a:endParaRPr>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540d6f0f3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540d6f0f3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The results suggest that </a:t>
            </a:r>
            <a:r>
              <a:rPr b="1" lang="en">
                <a:solidFill>
                  <a:schemeClr val="dk1"/>
                </a:solidFill>
              </a:rPr>
              <a:t>increased local education spending</a:t>
            </a:r>
            <a:r>
              <a:rPr lang="en">
                <a:solidFill>
                  <a:schemeClr val="dk1"/>
                </a:solidFill>
              </a:rPr>
              <a:t> is significantly associated with </a:t>
            </a:r>
            <a:r>
              <a:rPr b="1" lang="en">
                <a:solidFill>
                  <a:schemeClr val="dk1"/>
                </a:solidFill>
              </a:rPr>
              <a:t>fewer high school dropouts</a:t>
            </a:r>
            <a:r>
              <a:rPr lang="en">
                <a:solidFill>
                  <a:schemeClr val="dk1"/>
                </a:solidFill>
              </a:rPr>
              <a:t>, even after accounting for staffing levels and SAT scores. Specifically, every $1,000 increase in spending is linked to nearly 3 fewer dropouts. This supports the idea that </a:t>
            </a:r>
            <a:r>
              <a:rPr b="1" lang="en">
                <a:solidFill>
                  <a:schemeClr val="dk1"/>
                </a:solidFill>
              </a:rPr>
              <a:t>financial investment in schools may help reduce dropout rates</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However, the number of </a:t>
            </a:r>
            <a:r>
              <a:rPr b="1" lang="en">
                <a:solidFill>
                  <a:schemeClr val="dk1"/>
                </a:solidFill>
              </a:rPr>
              <a:t>instructional personnel</a:t>
            </a:r>
            <a:r>
              <a:rPr lang="en">
                <a:solidFill>
                  <a:schemeClr val="dk1"/>
                </a:solidFill>
              </a:rPr>
              <a:t> is surprisingly associated with a slight </a:t>
            </a:r>
            <a:r>
              <a:rPr b="1" lang="en">
                <a:solidFill>
                  <a:schemeClr val="dk1"/>
                </a:solidFill>
              </a:rPr>
              <a:t>increase</a:t>
            </a:r>
            <a:r>
              <a:rPr lang="en">
                <a:solidFill>
                  <a:schemeClr val="dk1"/>
                </a:solidFill>
              </a:rPr>
              <a:t> in dropouts. This could reflect </a:t>
            </a:r>
            <a:r>
              <a:rPr b="1" lang="en">
                <a:solidFill>
                  <a:schemeClr val="dk1"/>
                </a:solidFill>
              </a:rPr>
              <a:t>reverse causality</a:t>
            </a:r>
            <a:r>
              <a:rPr lang="en">
                <a:solidFill>
                  <a:schemeClr val="dk1"/>
                </a:solidFill>
              </a:rPr>
              <a:t>, where schools hire more staff in response to dropout issues, or the impact of </a:t>
            </a:r>
            <a:r>
              <a:rPr b="1" lang="en">
                <a:solidFill>
                  <a:schemeClr val="dk1"/>
                </a:solidFill>
              </a:rPr>
              <a:t>omitted variables</a:t>
            </a:r>
            <a:r>
              <a:rPr lang="en">
                <a:solidFill>
                  <a:schemeClr val="dk1"/>
                </a:solidFill>
              </a:rPr>
              <a:t> like poverty or school climate.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SAT scores, while included to account for academic performance, are </a:t>
            </a:r>
            <a:r>
              <a:rPr b="1" lang="en">
                <a:solidFill>
                  <a:schemeClr val="dk1"/>
                </a:solidFill>
              </a:rPr>
              <a:t>not statistically significant</a:t>
            </a:r>
            <a:r>
              <a:rPr lang="en">
                <a:solidFill>
                  <a:schemeClr val="dk1"/>
                </a:solidFill>
              </a:rPr>
              <a:t> in this model. This might reflect differences in who takes the test or other unmeasured academic factors. Overall, the model explains a large portion of variation in dropout rates, but caution is needed when interpreting causality.</a:t>
            </a:r>
            <a:endParaRPr>
              <a:solidFill>
                <a:schemeClr val="dk1"/>
              </a:solidFill>
            </a:endParaRPr>
          </a:p>
          <a:p>
            <a:pPr indent="0" lvl="0" marL="0" rtl="0" algn="l">
              <a:lnSpc>
                <a:spcPct val="115000"/>
              </a:lnSpc>
              <a:spcBef>
                <a:spcPts val="1200"/>
              </a:spcBef>
              <a:spcAft>
                <a:spcPts val="0"/>
              </a:spcAft>
              <a:buNone/>
            </a:pPr>
            <a:r>
              <a:t/>
            </a:r>
            <a:endParaRPr b="1">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Font typeface="Roboto"/>
              <a:buNone/>
              <a:defRPr>
                <a:solidFill>
                  <a:schemeClr val="lt1"/>
                </a:solidFill>
                <a:latin typeface="Roboto"/>
                <a:ea typeface="Roboto"/>
                <a:cs typeface="Roboto"/>
                <a:sym typeface="Roboto"/>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Font typeface="Merriweather"/>
              <a:buChar char="●"/>
              <a:defRPr>
                <a:latin typeface="Merriweather"/>
                <a:ea typeface="Merriweather"/>
                <a:cs typeface="Merriweather"/>
                <a:sym typeface="Merriweather"/>
              </a:defRPr>
            </a:lvl1pPr>
            <a:lvl2pPr indent="-298450" lvl="1" marL="914400">
              <a:spcBef>
                <a:spcPts val="0"/>
              </a:spcBef>
              <a:spcAft>
                <a:spcPts val="0"/>
              </a:spcAft>
              <a:buSzPts val="1100"/>
              <a:buFont typeface="Merriweather"/>
              <a:buChar char="○"/>
              <a:defRPr>
                <a:latin typeface="Merriweather"/>
                <a:ea typeface="Merriweather"/>
                <a:cs typeface="Merriweather"/>
                <a:sym typeface="Merriweather"/>
              </a:defRPr>
            </a:lvl2pPr>
            <a:lvl3pPr indent="-298450" lvl="2" marL="1371600">
              <a:spcBef>
                <a:spcPts val="0"/>
              </a:spcBef>
              <a:spcAft>
                <a:spcPts val="0"/>
              </a:spcAft>
              <a:buSzPts val="1100"/>
              <a:buFont typeface="Merriweather"/>
              <a:buChar char="■"/>
              <a:defRPr>
                <a:latin typeface="Merriweather"/>
                <a:ea typeface="Merriweather"/>
                <a:cs typeface="Merriweather"/>
                <a:sym typeface="Merriweather"/>
              </a:defRPr>
            </a:lvl3pPr>
            <a:lvl4pPr indent="-298450" lvl="3" marL="1828800">
              <a:spcBef>
                <a:spcPts val="0"/>
              </a:spcBef>
              <a:spcAft>
                <a:spcPts val="0"/>
              </a:spcAft>
              <a:buSzPts val="1100"/>
              <a:buFont typeface="Merriweather"/>
              <a:buChar char="●"/>
              <a:defRPr>
                <a:latin typeface="Merriweather"/>
                <a:ea typeface="Merriweather"/>
                <a:cs typeface="Merriweather"/>
                <a:sym typeface="Merriweather"/>
              </a:defRPr>
            </a:lvl4pPr>
            <a:lvl5pPr indent="-298450" lvl="4" marL="2286000">
              <a:spcBef>
                <a:spcPts val="0"/>
              </a:spcBef>
              <a:spcAft>
                <a:spcPts val="0"/>
              </a:spcAft>
              <a:buSzPts val="1100"/>
              <a:buFont typeface="Merriweather"/>
              <a:buChar char="○"/>
              <a:defRPr>
                <a:latin typeface="Merriweather"/>
                <a:ea typeface="Merriweather"/>
                <a:cs typeface="Merriweather"/>
                <a:sym typeface="Merriweather"/>
              </a:defRPr>
            </a:lvl5pPr>
            <a:lvl6pPr indent="-298450" lvl="5" marL="2743200">
              <a:spcBef>
                <a:spcPts val="0"/>
              </a:spcBef>
              <a:spcAft>
                <a:spcPts val="0"/>
              </a:spcAft>
              <a:buSzPts val="1100"/>
              <a:buFont typeface="Merriweather"/>
              <a:buChar char="■"/>
              <a:defRPr>
                <a:latin typeface="Merriweather"/>
                <a:ea typeface="Merriweather"/>
                <a:cs typeface="Merriweather"/>
                <a:sym typeface="Merriweather"/>
              </a:defRPr>
            </a:lvl6pPr>
            <a:lvl7pPr indent="-298450" lvl="6" marL="3200400">
              <a:spcBef>
                <a:spcPts val="0"/>
              </a:spcBef>
              <a:spcAft>
                <a:spcPts val="0"/>
              </a:spcAft>
              <a:buSzPts val="1100"/>
              <a:buFont typeface="Merriweather"/>
              <a:buChar char="●"/>
              <a:defRPr>
                <a:latin typeface="Merriweather"/>
                <a:ea typeface="Merriweather"/>
                <a:cs typeface="Merriweather"/>
                <a:sym typeface="Merriweather"/>
              </a:defRPr>
            </a:lvl7pPr>
            <a:lvl8pPr indent="-298450" lvl="7" marL="3657600">
              <a:spcBef>
                <a:spcPts val="0"/>
              </a:spcBef>
              <a:spcAft>
                <a:spcPts val="0"/>
              </a:spcAft>
              <a:buSzPts val="1100"/>
              <a:buFont typeface="Merriweather"/>
              <a:buChar char="○"/>
              <a:defRPr>
                <a:latin typeface="Merriweather"/>
                <a:ea typeface="Merriweather"/>
                <a:cs typeface="Merriweather"/>
                <a:sym typeface="Merriweather"/>
              </a:defRPr>
            </a:lvl8pPr>
            <a:lvl9pPr indent="-298450" lvl="8" marL="4114800">
              <a:spcBef>
                <a:spcPts val="0"/>
              </a:spcBef>
              <a:spcAft>
                <a:spcPts val="0"/>
              </a:spcAft>
              <a:buSzPts val="1100"/>
              <a:buFont typeface="Merriweather"/>
              <a:buChar char="■"/>
              <a:defRPr>
                <a:latin typeface="Merriweather"/>
                <a:ea typeface="Merriweather"/>
                <a:cs typeface="Merriweather"/>
                <a:sym typeface="Merriweathe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Font typeface="Roboto"/>
              <a:buNone/>
              <a:defRPr>
                <a:solidFill>
                  <a:schemeClr val="lt1"/>
                </a:solidFill>
                <a:latin typeface="Roboto"/>
                <a:ea typeface="Roboto"/>
                <a:cs typeface="Roboto"/>
                <a:sym typeface="Roboto"/>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800"/>
              <a:t>High School Dropout</a:t>
            </a:r>
            <a:endParaRPr sz="3800"/>
          </a:p>
          <a:p>
            <a:pPr indent="0" lvl="0" marL="0" rtl="0" algn="l">
              <a:lnSpc>
                <a:spcPct val="100000"/>
              </a:lnSpc>
              <a:spcBef>
                <a:spcPts val="0"/>
              </a:spcBef>
              <a:spcAft>
                <a:spcPts val="0"/>
              </a:spcAft>
              <a:buNone/>
            </a:pPr>
            <a:r>
              <a:rPr lang="en" sz="3800"/>
              <a:t>Regression Analysis</a:t>
            </a:r>
            <a:endParaRPr sz="3800"/>
          </a:p>
        </p:txBody>
      </p:sp>
      <p:sp>
        <p:nvSpPr>
          <p:cNvPr id="65" name="Google Shape;65;p13"/>
          <p:cNvSpPr txBox="1"/>
          <p:nvPr>
            <p:ph idx="1" type="subTitle"/>
          </p:nvPr>
        </p:nvSpPr>
        <p:spPr>
          <a:xfrm>
            <a:off x="311700" y="1945860"/>
            <a:ext cx="4242600" cy="738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Average"/>
                <a:ea typeface="Average"/>
                <a:cs typeface="Average"/>
                <a:sym typeface="Average"/>
              </a:rPr>
              <a:t>Kimberly Shellman &amp; </a:t>
            </a:r>
            <a:endParaRPr sz="1800">
              <a:latin typeface="Average"/>
              <a:ea typeface="Average"/>
              <a:cs typeface="Average"/>
              <a:sym typeface="Average"/>
            </a:endParaRPr>
          </a:p>
          <a:p>
            <a:pPr indent="0" lvl="0" marL="0" rtl="0" algn="l">
              <a:spcBef>
                <a:spcPts val="0"/>
              </a:spcBef>
              <a:spcAft>
                <a:spcPts val="0"/>
              </a:spcAft>
              <a:buNone/>
            </a:pPr>
            <a:r>
              <a:rPr lang="en" sz="1800">
                <a:latin typeface="Average"/>
                <a:ea typeface="Average"/>
                <a:cs typeface="Average"/>
                <a:sym typeface="Average"/>
              </a:rPr>
              <a:t>Daniel Ahmedoff</a:t>
            </a:r>
            <a:endParaRPr sz="1800">
              <a:latin typeface="Average"/>
              <a:ea typeface="Average"/>
              <a:cs typeface="Average"/>
              <a:sym typeface="Average"/>
            </a:endParaRPr>
          </a:p>
        </p:txBody>
      </p:sp>
      <p:sp>
        <p:nvSpPr>
          <p:cNvPr id="66" name="Google Shape;66;p13"/>
          <p:cNvSpPr txBox="1"/>
          <p:nvPr>
            <p:ph idx="1" type="subTitle"/>
          </p:nvPr>
        </p:nvSpPr>
        <p:spPr>
          <a:xfrm>
            <a:off x="23913" y="4496997"/>
            <a:ext cx="2719500" cy="646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rgbClr val="F3F3F3"/>
                </a:solidFill>
                <a:latin typeface="Merriweather"/>
                <a:ea typeface="Merriweather"/>
                <a:cs typeface="Merriweather"/>
                <a:sym typeface="Merriweather"/>
              </a:rPr>
              <a:t>ECO 5720</a:t>
            </a:r>
            <a:endParaRPr sz="1000">
              <a:solidFill>
                <a:srgbClr val="F3F3F3"/>
              </a:solidFill>
              <a:latin typeface="Merriweather"/>
              <a:ea typeface="Merriweather"/>
              <a:cs typeface="Merriweather"/>
              <a:sym typeface="Merriweather"/>
            </a:endParaRPr>
          </a:p>
          <a:p>
            <a:pPr indent="0" lvl="0" marL="0" rtl="0" algn="l">
              <a:spcBef>
                <a:spcPts val="0"/>
              </a:spcBef>
              <a:spcAft>
                <a:spcPts val="0"/>
              </a:spcAft>
              <a:buNone/>
            </a:pPr>
            <a:r>
              <a:rPr lang="en" sz="1000">
                <a:solidFill>
                  <a:srgbClr val="F3F3F3"/>
                </a:solidFill>
                <a:latin typeface="Merriweather"/>
                <a:ea typeface="Merriweather"/>
                <a:cs typeface="Merriweather"/>
                <a:sym typeface="Merriweather"/>
              </a:rPr>
              <a:t>Dr. Roy</a:t>
            </a:r>
            <a:endParaRPr sz="1000">
              <a:solidFill>
                <a:srgbClr val="F3F3F3"/>
              </a:solidFill>
              <a:latin typeface="Merriweather"/>
              <a:ea typeface="Merriweather"/>
              <a:cs typeface="Merriweather"/>
              <a:sym typeface="Merriweather"/>
            </a:endParaRPr>
          </a:p>
          <a:p>
            <a:pPr indent="0" lvl="0" marL="0" rtl="0" algn="l">
              <a:spcBef>
                <a:spcPts val="0"/>
              </a:spcBef>
              <a:spcAft>
                <a:spcPts val="0"/>
              </a:spcAft>
              <a:buNone/>
            </a:pPr>
            <a:r>
              <a:rPr lang="en" sz="1000">
                <a:solidFill>
                  <a:srgbClr val="F3F3F3"/>
                </a:solidFill>
                <a:latin typeface="Merriweather"/>
                <a:ea typeface="Merriweather"/>
                <a:cs typeface="Merriweather"/>
                <a:sym typeface="Merriweather"/>
              </a:rPr>
              <a:t>5/5/2025</a:t>
            </a:r>
            <a:endParaRPr sz="1000">
              <a:solidFill>
                <a:srgbClr val="F3F3F3"/>
              </a:solidFill>
              <a:latin typeface="Merriweather"/>
              <a:ea typeface="Merriweather"/>
              <a:cs typeface="Merriweather"/>
              <a:sym typeface="Merriweather"/>
            </a:endParaRPr>
          </a:p>
        </p:txBody>
      </p:sp>
      <p:sp>
        <p:nvSpPr>
          <p:cNvPr id="67" name="Google Shape;6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Analysis Improvement</a:t>
            </a:r>
            <a:endParaRPr>
              <a:latin typeface="Merriweather"/>
              <a:ea typeface="Merriweather"/>
              <a:cs typeface="Merriweather"/>
              <a:sym typeface="Merriweather"/>
            </a:endParaRPr>
          </a:p>
        </p:txBody>
      </p:sp>
      <p:sp>
        <p:nvSpPr>
          <p:cNvPr id="132" name="Google Shape;13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 name="Google Shape;133;p22"/>
          <p:cNvSpPr txBox="1"/>
          <p:nvPr>
            <p:ph idx="4294967295" type="body"/>
          </p:nvPr>
        </p:nvSpPr>
        <p:spPr>
          <a:xfrm>
            <a:off x="311700" y="1547525"/>
            <a:ext cx="8520600" cy="24885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Add control variables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Normalize dropout counts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Handle reverse causality</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Address selection bias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Check multicollinearity (VIF)</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Use robust errors</a:t>
            </a:r>
            <a:endParaRPr sz="1800">
              <a:solidFill>
                <a:schemeClr val="dk1"/>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1369625" y="1450500"/>
            <a:ext cx="6402000" cy="2242500"/>
          </a:xfrm>
          <a:prstGeom prst="rect">
            <a:avLst/>
          </a:prstGeom>
          <a:ln cap="flat" cmpd="sng" w="19050">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sz="6000"/>
              <a:t>Thank you!</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Question and Relevance</a:t>
            </a:r>
            <a:endParaRPr>
              <a:latin typeface="Merriweather"/>
              <a:ea typeface="Merriweather"/>
              <a:cs typeface="Merriweather"/>
              <a:sym typeface="Merriweather"/>
            </a:endParaRPr>
          </a:p>
        </p:txBody>
      </p:sp>
      <p:sp>
        <p:nvSpPr>
          <p:cNvPr id="73" name="Google Shape;73;p14"/>
          <p:cNvSpPr txBox="1"/>
          <p:nvPr>
            <p:ph idx="4294967295" type="body"/>
          </p:nvPr>
        </p:nvSpPr>
        <p:spPr>
          <a:xfrm>
            <a:off x="311700" y="1547525"/>
            <a:ext cx="8520600" cy="23601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b="1" lang="en" sz="1800">
                <a:solidFill>
                  <a:schemeClr val="dk1"/>
                </a:solidFill>
                <a:latin typeface="Average"/>
                <a:ea typeface="Average"/>
                <a:cs typeface="Average"/>
                <a:sym typeface="Average"/>
              </a:rPr>
              <a:t>Does local public school funding, staffing, and academic performance influence high school dropout rates in North Carolina counties?</a:t>
            </a:r>
            <a:endParaRPr b="1"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Dependent</a:t>
            </a:r>
            <a:endParaRPr sz="1800">
              <a:solidFill>
                <a:schemeClr val="dk1"/>
              </a:solidFill>
              <a:latin typeface="Average"/>
              <a:ea typeface="Average"/>
              <a:cs typeface="Average"/>
              <a:sym typeface="Average"/>
            </a:endParaRPr>
          </a:p>
          <a:p>
            <a:pPr indent="-342900" lvl="1" marL="9144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Dropouts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Independent</a:t>
            </a:r>
            <a:endParaRPr sz="1800">
              <a:solidFill>
                <a:schemeClr val="dk1"/>
              </a:solidFill>
              <a:latin typeface="Average"/>
              <a:ea typeface="Average"/>
              <a:cs typeface="Average"/>
              <a:sym typeface="Average"/>
            </a:endParaRPr>
          </a:p>
          <a:p>
            <a:pPr indent="-342900" lvl="1" marL="9144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Expenditures, Personnel, SAT Score (Model 2 only)</a:t>
            </a:r>
            <a:endParaRPr sz="1800">
              <a:solidFill>
                <a:schemeClr val="dk1"/>
              </a:solidFill>
              <a:latin typeface="Average"/>
              <a:ea typeface="Average"/>
              <a:cs typeface="Average"/>
              <a:sym typeface="Average"/>
            </a:endParaRPr>
          </a:p>
        </p:txBody>
      </p:sp>
      <p:sp>
        <p:nvSpPr>
          <p:cNvPr id="74" name="Google Shape;7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Data Description</a:t>
            </a:r>
            <a:endParaRPr>
              <a:latin typeface="Merriweather"/>
              <a:ea typeface="Merriweather"/>
              <a:cs typeface="Merriweather"/>
              <a:sym typeface="Merriweather"/>
            </a:endParaRPr>
          </a:p>
        </p:txBody>
      </p:sp>
      <p:sp>
        <p:nvSpPr>
          <p:cNvPr id="80" name="Google Shape;80;p15"/>
          <p:cNvSpPr txBox="1"/>
          <p:nvPr>
            <p:ph idx="4294967295" type="body"/>
          </p:nvPr>
        </p:nvSpPr>
        <p:spPr>
          <a:xfrm>
            <a:off x="311700" y="1547525"/>
            <a:ext cx="8520600" cy="12723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Log Into NC</a:t>
            </a:r>
            <a:endParaRPr sz="1800">
              <a:solidFill>
                <a:schemeClr val="dk1"/>
              </a:solidFill>
              <a:latin typeface="Average"/>
              <a:ea typeface="Average"/>
              <a:cs typeface="Average"/>
              <a:sym typeface="Average"/>
            </a:endParaRPr>
          </a:p>
          <a:p>
            <a:pPr indent="-342900" lvl="1" marL="9144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Education</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Created our own dataset</a:t>
            </a:r>
            <a:endParaRPr sz="1800">
              <a:solidFill>
                <a:schemeClr val="dk1"/>
              </a:solidFill>
              <a:latin typeface="Average"/>
              <a:ea typeface="Average"/>
              <a:cs typeface="Average"/>
              <a:sym typeface="Average"/>
            </a:endParaRPr>
          </a:p>
        </p:txBody>
      </p:sp>
      <p:sp>
        <p:nvSpPr>
          <p:cNvPr id="81" name="Google Shape;8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2" name="Google Shape;82;p15"/>
          <p:cNvPicPr preferRelativeResize="0"/>
          <p:nvPr/>
        </p:nvPicPr>
        <p:blipFill rotWithShape="1">
          <a:blip r:embed="rId3">
            <a:alphaModFix/>
          </a:blip>
          <a:srcRect b="0" l="0" r="0" t="0"/>
          <a:stretch/>
        </p:blipFill>
        <p:spPr>
          <a:xfrm>
            <a:off x="4007325" y="2010300"/>
            <a:ext cx="4565175" cy="2203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Estimation Strategy</a:t>
            </a:r>
            <a:endParaRPr>
              <a:latin typeface="Merriweather"/>
              <a:ea typeface="Merriweather"/>
              <a:cs typeface="Merriweather"/>
              <a:sym typeface="Merriweather"/>
            </a:endParaRPr>
          </a:p>
        </p:txBody>
      </p:sp>
      <p:sp>
        <p:nvSpPr>
          <p:cNvPr id="88" name="Google Shape;88;p16"/>
          <p:cNvSpPr txBox="1"/>
          <p:nvPr>
            <p:ph idx="4294967295" type="body"/>
          </p:nvPr>
        </p:nvSpPr>
        <p:spPr>
          <a:xfrm>
            <a:off x="311700" y="1547525"/>
            <a:ext cx="8520600" cy="24885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Ordinary Least Squares (OLS) Regression</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Model 1</a:t>
            </a:r>
            <a:endParaRPr sz="1800">
              <a:solidFill>
                <a:schemeClr val="dk1"/>
              </a:solidFill>
              <a:latin typeface="Average"/>
              <a:ea typeface="Average"/>
              <a:cs typeface="Average"/>
              <a:sym typeface="Average"/>
            </a:endParaRPr>
          </a:p>
          <a:p>
            <a:pPr indent="0" lvl="0" marL="0" rtl="0" algn="l">
              <a:lnSpc>
                <a:spcPct val="100000"/>
              </a:lnSpc>
              <a:spcBef>
                <a:spcPts val="1000"/>
              </a:spcBef>
              <a:spcAft>
                <a:spcPts val="0"/>
              </a:spcAft>
              <a:buNone/>
            </a:pPr>
            <a:r>
              <a:t/>
            </a:r>
            <a:endParaRPr sz="1800">
              <a:solidFill>
                <a:schemeClr val="dk1"/>
              </a:solidFill>
              <a:latin typeface="Average"/>
              <a:ea typeface="Average"/>
              <a:cs typeface="Average"/>
              <a:sym typeface="Average"/>
            </a:endParaRPr>
          </a:p>
          <a:p>
            <a:pPr indent="0" lvl="0" marL="0" rtl="0" algn="l">
              <a:lnSpc>
                <a:spcPct val="100000"/>
              </a:lnSpc>
              <a:spcBef>
                <a:spcPts val="1000"/>
              </a:spcBef>
              <a:spcAft>
                <a:spcPts val="0"/>
              </a:spcAft>
              <a:buNone/>
            </a:pPr>
            <a:r>
              <a:t/>
            </a:r>
            <a:endParaRPr sz="1800">
              <a:solidFill>
                <a:schemeClr val="dk1"/>
              </a:solidFill>
              <a:latin typeface="Average"/>
              <a:ea typeface="Average"/>
              <a:cs typeface="Average"/>
              <a:sym typeface="Average"/>
            </a:endParaRPr>
          </a:p>
          <a:p>
            <a:pPr indent="0" lvl="0" marL="0" rtl="0" algn="l">
              <a:lnSpc>
                <a:spcPct val="100000"/>
              </a:lnSpc>
              <a:spcBef>
                <a:spcPts val="1000"/>
              </a:spcBef>
              <a:spcAft>
                <a:spcPts val="0"/>
              </a:spcAft>
              <a:buNone/>
            </a:pPr>
            <a:r>
              <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Model 2</a:t>
            </a:r>
            <a:endParaRPr sz="1800">
              <a:solidFill>
                <a:schemeClr val="dk1"/>
              </a:solidFill>
              <a:latin typeface="Average"/>
              <a:ea typeface="Average"/>
              <a:cs typeface="Average"/>
              <a:sym typeface="Average"/>
            </a:endParaRPr>
          </a:p>
        </p:txBody>
      </p:sp>
      <p:sp>
        <p:nvSpPr>
          <p:cNvPr id="89" name="Google Shape;8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6"/>
          <p:cNvSpPr txBox="1"/>
          <p:nvPr/>
        </p:nvSpPr>
        <p:spPr>
          <a:xfrm>
            <a:off x="1350600" y="2404375"/>
            <a:ext cx="6442800" cy="623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000"/>
              </a:spcAft>
              <a:buNone/>
            </a:pPr>
            <a:r>
              <a:rPr b="1" lang="en" sz="1700">
                <a:solidFill>
                  <a:schemeClr val="dk1"/>
                </a:solidFill>
                <a:latin typeface="Average"/>
                <a:ea typeface="Average"/>
                <a:cs typeface="Average"/>
                <a:sym typeface="Average"/>
              </a:rPr>
              <a:t>Dropouts</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0​</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1</a:t>
            </a:r>
            <a:r>
              <a:rPr b="1" lang="en" sz="1700">
                <a:solidFill>
                  <a:schemeClr val="dk1"/>
                </a:solidFill>
                <a:latin typeface="Average"/>
                <a:ea typeface="Average"/>
                <a:cs typeface="Average"/>
                <a:sym typeface="Average"/>
              </a:rPr>
              <a:t>​⋅Expenditures</a:t>
            </a:r>
            <a:r>
              <a:rPr b="1" baseline="-25000" i="1" lang="en" sz="1700">
                <a:solidFill>
                  <a:schemeClr val="dk1"/>
                </a:solidFill>
                <a:latin typeface="Average"/>
                <a:ea typeface="Average"/>
                <a:cs typeface="Average"/>
                <a:sym typeface="Average"/>
              </a:rPr>
              <a:t>i​</a:t>
            </a:r>
            <a:r>
              <a:rPr b="1" i="1" lang="en" sz="1700">
                <a:solidFill>
                  <a:schemeClr val="dk1"/>
                </a:solidFill>
                <a:latin typeface="Average"/>
                <a:ea typeface="Average"/>
                <a:cs typeface="Average"/>
                <a:sym typeface="Average"/>
              </a:rPr>
              <a:t> </a:t>
            </a:r>
            <a:r>
              <a:rPr b="1" lang="en" sz="1700">
                <a:solidFill>
                  <a:schemeClr val="dk1"/>
                </a:solidFill>
                <a:latin typeface="Average"/>
                <a:ea typeface="Average"/>
                <a:cs typeface="Average"/>
                <a:sym typeface="Average"/>
              </a:rPr>
              <a:t>+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2</a:t>
            </a:r>
            <a:r>
              <a:rPr b="1" lang="en" sz="1700">
                <a:solidFill>
                  <a:schemeClr val="dk1"/>
                </a:solidFill>
                <a:latin typeface="Average"/>
                <a:ea typeface="Average"/>
                <a:cs typeface="Average"/>
                <a:sym typeface="Average"/>
              </a:rPr>
              <a:t>​⋅Personnel</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u</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a:t>
            </a:r>
            <a:endParaRPr sz="1300">
              <a:solidFill>
                <a:schemeClr val="dk2"/>
              </a:solidFill>
              <a:latin typeface="Roboto"/>
              <a:ea typeface="Roboto"/>
              <a:cs typeface="Roboto"/>
              <a:sym typeface="Roboto"/>
            </a:endParaRPr>
          </a:p>
        </p:txBody>
      </p:sp>
      <p:sp>
        <p:nvSpPr>
          <p:cNvPr id="91" name="Google Shape;91;p16"/>
          <p:cNvSpPr txBox="1"/>
          <p:nvPr/>
        </p:nvSpPr>
        <p:spPr>
          <a:xfrm>
            <a:off x="1350600" y="4010225"/>
            <a:ext cx="6442800" cy="6237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1000"/>
              </a:spcAft>
              <a:buNone/>
            </a:pPr>
            <a:r>
              <a:rPr b="1" lang="en" sz="1700">
                <a:solidFill>
                  <a:schemeClr val="dk1"/>
                </a:solidFill>
                <a:latin typeface="Average"/>
                <a:ea typeface="Average"/>
                <a:cs typeface="Average"/>
                <a:sym typeface="Average"/>
              </a:rPr>
              <a:t>Dropouts</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0​</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1</a:t>
            </a:r>
            <a:r>
              <a:rPr b="1" lang="en" sz="1700">
                <a:solidFill>
                  <a:schemeClr val="dk1"/>
                </a:solidFill>
                <a:latin typeface="Average"/>
                <a:ea typeface="Average"/>
                <a:cs typeface="Average"/>
                <a:sym typeface="Average"/>
              </a:rPr>
              <a:t>​⋅Expenditures</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2</a:t>
            </a:r>
            <a:r>
              <a:rPr b="1" lang="en" sz="1700">
                <a:solidFill>
                  <a:schemeClr val="dk1"/>
                </a:solidFill>
                <a:latin typeface="Average"/>
                <a:ea typeface="Average"/>
                <a:cs typeface="Average"/>
                <a:sym typeface="Average"/>
              </a:rPr>
              <a:t>​⋅Personnel</a:t>
            </a:r>
            <a:r>
              <a:rPr b="1" baseline="-25000" i="1" lang="en" sz="1700">
                <a:solidFill>
                  <a:schemeClr val="dk1"/>
                </a:solidFill>
                <a:latin typeface="Average"/>
                <a:ea typeface="Average"/>
                <a:cs typeface="Average"/>
                <a:sym typeface="Average"/>
              </a:rPr>
              <a:t>i</a:t>
            </a:r>
            <a:r>
              <a:rPr b="1" baseline="-25000" lang="en" sz="1700">
                <a:solidFill>
                  <a:schemeClr val="dk1"/>
                </a:solidFill>
                <a:latin typeface="Average"/>
                <a:ea typeface="Average"/>
                <a:cs typeface="Average"/>
                <a:sym typeface="Average"/>
              </a:rPr>
              <a:t>​</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β</a:t>
            </a:r>
            <a:r>
              <a:rPr b="1" baseline="-25000" lang="en" sz="1700">
                <a:solidFill>
                  <a:schemeClr val="dk1"/>
                </a:solidFill>
                <a:latin typeface="Average"/>
                <a:ea typeface="Average"/>
                <a:cs typeface="Average"/>
                <a:sym typeface="Average"/>
              </a:rPr>
              <a:t>3</a:t>
            </a:r>
            <a:r>
              <a:rPr b="1" lang="en" sz="1700">
                <a:solidFill>
                  <a:schemeClr val="dk1"/>
                </a:solidFill>
                <a:latin typeface="Average"/>
                <a:ea typeface="Average"/>
                <a:cs typeface="Average"/>
                <a:sym typeface="Average"/>
              </a:rPr>
              <a:t>​⋅SATScore</a:t>
            </a:r>
            <a:r>
              <a:rPr b="1" baseline="-25000" i="1" lang="en" sz="1700">
                <a:solidFill>
                  <a:schemeClr val="dk1"/>
                </a:solidFill>
                <a:latin typeface="Average"/>
                <a:ea typeface="Average"/>
                <a:cs typeface="Average"/>
                <a:sym typeface="Average"/>
              </a:rPr>
              <a:t>i</a:t>
            </a:r>
            <a:r>
              <a:rPr b="1" i="1" lang="en" sz="1700">
                <a:solidFill>
                  <a:schemeClr val="dk1"/>
                </a:solidFill>
                <a:latin typeface="Average"/>
                <a:ea typeface="Average"/>
                <a:cs typeface="Average"/>
                <a:sym typeface="Average"/>
              </a:rPr>
              <a:t>​</a:t>
            </a:r>
            <a:r>
              <a:rPr b="1" lang="en" sz="1700">
                <a:solidFill>
                  <a:schemeClr val="dk1"/>
                </a:solidFill>
                <a:latin typeface="Average"/>
                <a:ea typeface="Average"/>
                <a:cs typeface="Average"/>
                <a:sym typeface="Average"/>
              </a:rPr>
              <a:t> + </a:t>
            </a:r>
            <a:r>
              <a:rPr b="1" i="1" lang="en" sz="1700">
                <a:solidFill>
                  <a:schemeClr val="dk1"/>
                </a:solidFill>
                <a:latin typeface="Average"/>
                <a:ea typeface="Average"/>
                <a:cs typeface="Average"/>
                <a:sym typeface="Average"/>
              </a:rPr>
              <a:t>u</a:t>
            </a:r>
            <a:r>
              <a:rPr b="1" baseline="-25000" i="1" lang="en" sz="1700">
                <a:solidFill>
                  <a:schemeClr val="dk1"/>
                </a:solidFill>
                <a:latin typeface="Average"/>
                <a:ea typeface="Average"/>
                <a:cs typeface="Average"/>
                <a:sym typeface="Average"/>
              </a:rPr>
              <a:t>i</a:t>
            </a:r>
            <a:r>
              <a:rPr b="1" lang="en" sz="1700">
                <a:solidFill>
                  <a:schemeClr val="dk1"/>
                </a:solidFill>
                <a:latin typeface="Average"/>
                <a:ea typeface="Average"/>
                <a:cs typeface="Average"/>
                <a:sym typeface="Average"/>
              </a:rPr>
              <a:t>​</a:t>
            </a:r>
            <a:endParaRPr sz="13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Model 1 Regression</a:t>
            </a:r>
            <a:endParaRPr>
              <a:latin typeface="Merriweather"/>
              <a:ea typeface="Merriweather"/>
              <a:cs typeface="Merriweather"/>
              <a:sym typeface="Merriweather"/>
            </a:endParaRPr>
          </a:p>
        </p:txBody>
      </p:sp>
      <p:sp>
        <p:nvSpPr>
          <p:cNvPr id="97" name="Google Shape;9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8" name="Google Shape;98;p17"/>
          <p:cNvPicPr preferRelativeResize="0"/>
          <p:nvPr/>
        </p:nvPicPr>
        <p:blipFill>
          <a:blip r:embed="rId3">
            <a:alphaModFix/>
          </a:blip>
          <a:stretch>
            <a:fillRect/>
          </a:stretch>
        </p:blipFill>
        <p:spPr>
          <a:xfrm>
            <a:off x="1117497" y="1725150"/>
            <a:ext cx="6909000" cy="31084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Model 1 Limitations</a:t>
            </a:r>
            <a:endParaRPr>
              <a:latin typeface="Merriweather"/>
              <a:ea typeface="Merriweather"/>
              <a:cs typeface="Merriweather"/>
              <a:sym typeface="Merriweather"/>
            </a:endParaRPr>
          </a:p>
        </p:txBody>
      </p:sp>
      <p:sp>
        <p:nvSpPr>
          <p:cNvPr id="104" name="Google Shape;10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5" name="Google Shape;105;p18"/>
          <p:cNvSpPr txBox="1"/>
          <p:nvPr>
            <p:ph idx="4294967295" type="body"/>
          </p:nvPr>
        </p:nvSpPr>
        <p:spPr>
          <a:xfrm>
            <a:off x="311700" y="1547525"/>
            <a:ext cx="8520600" cy="16776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Omitted Variable Bias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Reverse Causality</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Multicollinearity</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No Adjustment Per Capita</a:t>
            </a:r>
            <a:endParaRPr sz="1800">
              <a:solidFill>
                <a:schemeClr val="dk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Model 2 Regression</a:t>
            </a:r>
            <a:endParaRPr>
              <a:latin typeface="Merriweather"/>
              <a:ea typeface="Merriweather"/>
              <a:cs typeface="Merriweather"/>
              <a:sym typeface="Merriweather"/>
            </a:endParaRPr>
          </a:p>
        </p:txBody>
      </p:sp>
      <p:sp>
        <p:nvSpPr>
          <p:cNvPr id="111" name="Google Shape;111;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2" name="Google Shape;112;p19"/>
          <p:cNvPicPr preferRelativeResize="0"/>
          <p:nvPr/>
        </p:nvPicPr>
        <p:blipFill>
          <a:blip r:embed="rId3">
            <a:alphaModFix/>
          </a:blip>
          <a:stretch>
            <a:fillRect/>
          </a:stretch>
        </p:blipFill>
        <p:spPr>
          <a:xfrm>
            <a:off x="1652225" y="1475200"/>
            <a:ext cx="5839600" cy="3465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Model 2 Limitations</a:t>
            </a:r>
            <a:endParaRPr>
              <a:latin typeface="Merriweather"/>
              <a:ea typeface="Merriweather"/>
              <a:cs typeface="Merriweather"/>
              <a:sym typeface="Merriweather"/>
            </a:endParaRPr>
          </a:p>
        </p:txBody>
      </p:sp>
      <p:sp>
        <p:nvSpPr>
          <p:cNvPr id="118" name="Google Shape;11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idx="4294967295" type="body"/>
          </p:nvPr>
        </p:nvSpPr>
        <p:spPr>
          <a:xfrm>
            <a:off x="311700" y="1547525"/>
            <a:ext cx="8520600" cy="16776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Sample Selection Bias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Omitted Variable Bias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Multicollinearity</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Measuring performance based on SAT</a:t>
            </a:r>
            <a:endParaRPr sz="1800">
              <a:solidFill>
                <a:schemeClr val="dk1"/>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Merriweather"/>
                <a:ea typeface="Merriweather"/>
                <a:cs typeface="Merriweather"/>
                <a:sym typeface="Merriweather"/>
              </a:rPr>
              <a:t>Analysis Conclusions</a:t>
            </a:r>
            <a:endParaRPr>
              <a:latin typeface="Merriweather"/>
              <a:ea typeface="Merriweather"/>
              <a:cs typeface="Merriweather"/>
              <a:sym typeface="Merriweather"/>
            </a:endParaRPr>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1"/>
          <p:cNvSpPr txBox="1"/>
          <p:nvPr>
            <p:ph idx="4294967295" type="body"/>
          </p:nvPr>
        </p:nvSpPr>
        <p:spPr>
          <a:xfrm>
            <a:off x="311700" y="1547525"/>
            <a:ext cx="8520600" cy="2488500"/>
          </a:xfrm>
          <a:prstGeom prst="rect">
            <a:avLst/>
          </a:prstGeom>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More funding → fewer dropouts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Staff increase → more dropouts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Possible reverse causality present</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SAT scores not significant</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0"/>
              </a:spcAft>
              <a:buClr>
                <a:schemeClr val="dk1"/>
              </a:buClr>
              <a:buSzPts val="1800"/>
              <a:buFont typeface="Average"/>
              <a:buChar char="●"/>
            </a:pPr>
            <a:r>
              <a:rPr lang="en" sz="1800">
                <a:solidFill>
                  <a:schemeClr val="dk1"/>
                </a:solidFill>
                <a:latin typeface="Average"/>
                <a:ea typeface="Average"/>
                <a:cs typeface="Average"/>
                <a:sym typeface="Average"/>
              </a:rPr>
              <a:t>Omitted variables may distort results</a:t>
            </a:r>
            <a:endParaRPr sz="1800">
              <a:solidFill>
                <a:schemeClr val="dk1"/>
              </a:solidFill>
              <a:latin typeface="Average"/>
              <a:ea typeface="Average"/>
              <a:cs typeface="Average"/>
              <a:sym typeface="Average"/>
            </a:endParaRPr>
          </a:p>
          <a:p>
            <a:pPr indent="-342900" lvl="0" marL="457200" rtl="0" algn="l">
              <a:lnSpc>
                <a:spcPct val="100000"/>
              </a:lnSpc>
              <a:spcBef>
                <a:spcPts val="1000"/>
              </a:spcBef>
              <a:spcAft>
                <a:spcPts val="1000"/>
              </a:spcAft>
              <a:buClr>
                <a:schemeClr val="dk1"/>
              </a:buClr>
              <a:buSzPts val="1800"/>
              <a:buFont typeface="Average"/>
              <a:buChar char="●"/>
            </a:pPr>
            <a:r>
              <a:rPr lang="en" sz="1800">
                <a:solidFill>
                  <a:schemeClr val="dk1"/>
                </a:solidFill>
                <a:latin typeface="Average"/>
                <a:ea typeface="Average"/>
                <a:cs typeface="Average"/>
                <a:sym typeface="Average"/>
              </a:rPr>
              <a:t>High R², but interpret cautiously</a:t>
            </a:r>
            <a:endParaRPr sz="1800">
              <a:solidFill>
                <a:schemeClr val="dk1"/>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