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Roboto Mono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Mono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obotoMono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RobotoMono-italic.fntdata"/><Relationship Id="rId6" Type="http://schemas.openxmlformats.org/officeDocument/2006/relationships/slide" Target="slides/slide1.xml"/><Relationship Id="rId18" Type="http://schemas.openxmlformats.org/officeDocument/2006/relationships/font" Target="fonts/RobotoMono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54be5be778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54be5be778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54be5be778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354be5be778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54be5be778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54be5be778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54be5be778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54be5be778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54be5be778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54be5be778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54be5be778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54be5be778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54be5be778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54be5be778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54be5be778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354be5be778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54be5be778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54be5be778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54be5be778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354be5be778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323600"/>
            <a:ext cx="8520600" cy="247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36666"/>
              <a:buFont typeface="Arial"/>
              <a:buNone/>
            </a:pPr>
            <a:r>
              <a:t/>
            </a:r>
            <a:endParaRPr sz="30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Government Effectiveness &amp; Child Mortality: A Cross-Country Analysis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189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</a:rPr>
              <a:t>Presented By</a:t>
            </a:r>
            <a:r>
              <a:rPr lang="en" sz="2400">
                <a:solidFill>
                  <a:schemeClr val="dk1"/>
                </a:solidFill>
              </a:rPr>
              <a:t>: Macy James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</a:rPr>
              <a:t>Course</a:t>
            </a:r>
            <a:r>
              <a:rPr lang="en" sz="2400">
                <a:solidFill>
                  <a:schemeClr val="dk1"/>
                </a:solidFill>
              </a:rPr>
              <a:t>: ECO 5720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</a:rPr>
              <a:t>Date</a:t>
            </a:r>
            <a:r>
              <a:rPr lang="en" sz="2400">
                <a:solidFill>
                  <a:schemeClr val="dk1"/>
                </a:solidFill>
              </a:rPr>
              <a:t>: May 05, 2025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Conclusions</a:t>
            </a:r>
            <a:endParaRPr/>
          </a:p>
        </p:txBody>
      </p:sp>
      <p:sp>
        <p:nvSpPr>
          <p:cNvPr id="110" name="Google Shape;110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 sz="2400">
                <a:solidFill>
                  <a:schemeClr val="dk1"/>
                </a:solidFill>
              </a:rPr>
              <a:t>Government effectiveness strongly linked to better health outcomes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 sz="2400">
                <a:solidFill>
                  <a:schemeClr val="dk1"/>
                </a:solidFill>
              </a:rPr>
              <a:t>Results align with development theory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 sz="2400">
                <a:solidFill>
                  <a:schemeClr val="dk1"/>
                </a:solidFill>
              </a:rPr>
              <a:t>Future work: Panel data, instrumenting for governance, including additional controls (e.g., conflict)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Ways to Further Improve Analysis</a:t>
            </a:r>
            <a:endParaRPr/>
          </a:p>
        </p:txBody>
      </p:sp>
      <p:sp>
        <p:nvSpPr>
          <p:cNvPr id="116" name="Google Shape;116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en">
                <a:solidFill>
                  <a:schemeClr val="dk1"/>
                </a:solidFill>
              </a:rPr>
              <a:t>Use Panel Data</a:t>
            </a:r>
            <a:r>
              <a:rPr lang="en">
                <a:solidFill>
                  <a:schemeClr val="dk1"/>
                </a:solidFill>
              </a:rPr>
              <a:t>: Incorporating multiple years of data per country would allow control for time-invariant unobserved heterogeneity and enhance causal inference.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en">
                <a:solidFill>
                  <a:schemeClr val="dk1"/>
                </a:solidFill>
              </a:rPr>
              <a:t>Nonlinear Models</a:t>
            </a:r>
            <a:r>
              <a:rPr lang="en">
                <a:solidFill>
                  <a:schemeClr val="dk1"/>
                </a:solidFill>
              </a:rPr>
              <a:t>: Explore nonlinear relationships or interaction effects (e.g., government effectiveness × GDP).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en">
                <a:solidFill>
                  <a:schemeClr val="dk1"/>
                </a:solidFill>
              </a:rPr>
              <a:t>Include Additional Variables</a:t>
            </a:r>
            <a:r>
              <a:rPr lang="en">
                <a:solidFill>
                  <a:schemeClr val="dk1"/>
                </a:solidFill>
              </a:rPr>
              <a:t>: Control for other important factors like conflict, urbanization, infrastructure quality, or health system access.</a:t>
            </a:r>
            <a:br>
              <a:rPr lang="en">
                <a:solidFill>
                  <a:schemeClr val="dk1"/>
                </a:solidFill>
              </a:rPr>
            </a:b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17525"/>
            <a:ext cx="8520600" cy="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Motivation &amp; Research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Question: D</a:t>
            </a:r>
            <a:r>
              <a:rPr b="1" lang="en">
                <a:solidFill>
                  <a:schemeClr val="dk1"/>
                </a:solidFill>
              </a:rPr>
              <a:t>oes government effectiveness reduce child mortality across countries?</a:t>
            </a:r>
            <a:endParaRPr b="1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en">
                <a:solidFill>
                  <a:schemeClr val="dk1"/>
                </a:solidFill>
              </a:rPr>
              <a:t>Why it matters</a:t>
            </a:r>
            <a:r>
              <a:rPr lang="en">
                <a:solidFill>
                  <a:schemeClr val="dk1"/>
                </a:solidFill>
              </a:rPr>
              <a:t>: Child mortality is a key indicator of development and public health.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en">
                <a:solidFill>
                  <a:schemeClr val="dk1"/>
                </a:solidFill>
              </a:rPr>
              <a:t>Research Question</a:t>
            </a:r>
            <a:r>
              <a:rPr lang="en">
                <a:solidFill>
                  <a:schemeClr val="dk1"/>
                </a:solidFill>
              </a:rPr>
              <a:t>: Does government effectiveness reduce child mortality across countries?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en">
                <a:solidFill>
                  <a:schemeClr val="dk1"/>
                </a:solidFill>
              </a:rPr>
              <a:t>Hypothesis</a:t>
            </a:r>
            <a:r>
              <a:rPr lang="en">
                <a:solidFill>
                  <a:schemeClr val="dk1"/>
                </a:solidFill>
              </a:rPr>
              <a:t>: Higher government effectiveness is associated with lower under-5 mortality rates.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Estimation Strategy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OLS Regression Model:</a:t>
            </a:r>
            <a:endParaRPr>
              <a:solidFill>
                <a:schemeClr val="dk1"/>
              </a:solidFill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wb_wdi_mort = β0 + β1*wgi_gee + β2*wdi_gdpc + β3*wdi_hlthexp + β4*wdi_edu + β5*ti_cpi + ε</a:t>
            </a:r>
            <a:endParaRPr sz="1800">
              <a:solidFill>
                <a:srgbClr val="188038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Type of data: Cross-sectional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Assumptions: Linearity, no omitted variable bias, exogeneity of regressors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This Estimation Strategy Was Chosen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b="1" lang="en" sz="1400">
                <a:solidFill>
                  <a:schemeClr val="dk1"/>
                </a:solidFill>
              </a:rPr>
              <a:t>Linear Relationship Between Variables</a:t>
            </a:r>
            <a:r>
              <a:rPr lang="en" sz="1400">
                <a:solidFill>
                  <a:schemeClr val="dk1"/>
                </a:solidFill>
              </a:rPr>
              <a:t>: OLS is appropriate for modeling a linear relationship between child mortality and government effectiveness, along with control variables like GDP per capita and health expenditure.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b="1" lang="en" sz="1400">
                <a:solidFill>
                  <a:schemeClr val="dk1"/>
                </a:solidFill>
              </a:rPr>
              <a:t>Interpretation of Coefficients</a:t>
            </a:r>
            <a:r>
              <a:rPr lang="en" sz="1400">
                <a:solidFill>
                  <a:schemeClr val="dk1"/>
                </a:solidFill>
              </a:rPr>
              <a:t>: OLS provides easily interpretable coefficients. For instance, a coefficient of -5.2 means that a 1-point increase in government effectiveness results in 5.2 fewer child deaths per 1,000 live births.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b="1" lang="en" sz="1400">
                <a:solidFill>
                  <a:schemeClr val="dk1"/>
                </a:solidFill>
              </a:rPr>
              <a:t>Multicollinearity and Robustness</a:t>
            </a:r>
            <a:r>
              <a:rPr lang="en" sz="1400">
                <a:solidFill>
                  <a:schemeClr val="dk1"/>
                </a:solidFill>
              </a:rPr>
              <a:t>: While multicollinearity may be present, OLS estimates remain valid if the multicollinearity is not severe. Robust standard errors can also be used.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b="1" lang="en" sz="1400">
                <a:solidFill>
                  <a:schemeClr val="dk1"/>
                </a:solidFill>
              </a:rPr>
              <a:t>Availability of Data</a:t>
            </a:r>
            <a:r>
              <a:rPr lang="en" sz="1400">
                <a:solidFill>
                  <a:schemeClr val="dk1"/>
                </a:solidFill>
              </a:rPr>
              <a:t>: The cross-sectional nature of the data (different countries at one point in time) makes OLS a suitable method for this analysis.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Strengths of the Approach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b="1" lang="en" sz="1500">
                <a:solidFill>
                  <a:schemeClr val="dk1"/>
                </a:solidFill>
              </a:rPr>
              <a:t>Policy-Relevant Insights</a:t>
            </a:r>
            <a:r>
              <a:rPr lang="en" sz="1500">
                <a:solidFill>
                  <a:schemeClr val="dk1"/>
                </a:solidFill>
              </a:rPr>
              <a:t>: Uses widely accepted governance and development indicators that policymakers recognize.</a:t>
            </a:r>
            <a:endParaRPr sz="1500">
              <a:solidFill>
                <a:schemeClr val="dk1"/>
              </a:solidFill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b="1" lang="en" sz="1500">
                <a:solidFill>
                  <a:schemeClr val="dk1"/>
                </a:solidFill>
              </a:rPr>
              <a:t>Clear Interpretation</a:t>
            </a:r>
            <a:r>
              <a:rPr lang="en" sz="1500">
                <a:solidFill>
                  <a:schemeClr val="dk1"/>
                </a:solidFill>
              </a:rPr>
              <a:t>: Coefficients directly translate into expected changes in mortality, facilitating actionable recommendations.</a:t>
            </a:r>
            <a:endParaRPr sz="1500">
              <a:solidFill>
                <a:schemeClr val="dk1"/>
              </a:solidFill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b="1" lang="en" sz="1500">
                <a:solidFill>
                  <a:schemeClr val="dk1"/>
                </a:solidFill>
              </a:rPr>
              <a:t>Comprehensive Controls</a:t>
            </a:r>
            <a:r>
              <a:rPr lang="en" sz="1500">
                <a:solidFill>
                  <a:schemeClr val="dk1"/>
                </a:solidFill>
              </a:rPr>
              <a:t>: Accounts for economic, health, education, and corruption factors, isolating the effect of governance.</a:t>
            </a:r>
            <a:endParaRPr sz="1500">
              <a:solidFill>
                <a:schemeClr val="dk1"/>
              </a:solidFill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b="1" lang="en" sz="1500">
                <a:solidFill>
                  <a:schemeClr val="dk1"/>
                </a:solidFill>
              </a:rPr>
              <a:t>High Explanatory Power</a:t>
            </a:r>
            <a:r>
              <a:rPr lang="en" sz="1500">
                <a:solidFill>
                  <a:schemeClr val="dk1"/>
                </a:solidFill>
              </a:rPr>
              <a:t>: Model explains a substantial portion of variance in child mortality (R² = 0.65).</a:t>
            </a:r>
            <a:endParaRPr sz="1500">
              <a:solidFill>
                <a:schemeClr val="dk1"/>
              </a:solidFill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b="1" lang="en" sz="1500">
                <a:solidFill>
                  <a:schemeClr val="dk1"/>
                </a:solidFill>
              </a:rPr>
              <a:t>Simplicity and Transparency</a:t>
            </a:r>
            <a:r>
              <a:rPr lang="en" sz="1500">
                <a:solidFill>
                  <a:schemeClr val="dk1"/>
                </a:solidFill>
              </a:rPr>
              <a:t>: OLS is straightforward to implement, communicate, and replicate.</a:t>
            </a:r>
            <a:endParaRPr sz="1500">
              <a:solidFill>
                <a:schemeClr val="dk1"/>
              </a:solidFill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b="1" lang="en" sz="1500">
                <a:solidFill>
                  <a:schemeClr val="dk1"/>
                </a:solidFill>
              </a:rPr>
              <a:t>Diagnostic Flexibility</a:t>
            </a:r>
            <a:r>
              <a:rPr lang="en" sz="1500">
                <a:solidFill>
                  <a:schemeClr val="dk1"/>
                </a:solidFill>
              </a:rPr>
              <a:t>: Allows for checks on heteroscedasticity, multicollinearity, and specification errors.</a:t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Drawbacks of the Approach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65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b="1" lang="en" sz="1700">
                <a:solidFill>
                  <a:schemeClr val="dk1"/>
                </a:solidFill>
              </a:rPr>
              <a:t>No Causal Inference</a:t>
            </a:r>
            <a:r>
              <a:rPr lang="en" sz="1700">
                <a:solidFill>
                  <a:schemeClr val="dk1"/>
                </a:solidFill>
              </a:rPr>
              <a:t>: Cross-sectional OLS does not account for reverse causality or unobserved confounders.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b="1" lang="en" sz="1700">
                <a:solidFill>
                  <a:schemeClr val="dk1"/>
                </a:solidFill>
              </a:rPr>
              <a:t>Potential Omitted Variable Bias</a:t>
            </a:r>
            <a:r>
              <a:rPr lang="en" sz="1700">
                <a:solidFill>
                  <a:schemeClr val="dk1"/>
                </a:solidFill>
              </a:rPr>
              <a:t>: Other key factors (e.g., conflict, infrastructure) may not be included.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b="1" lang="en" sz="1700">
                <a:solidFill>
                  <a:schemeClr val="dk1"/>
                </a:solidFill>
              </a:rPr>
              <a:t>Measurement Error</a:t>
            </a:r>
            <a:r>
              <a:rPr lang="en" sz="1700">
                <a:solidFill>
                  <a:schemeClr val="dk1"/>
                </a:solidFill>
              </a:rPr>
              <a:t>: Governance and corruption indices are perception-based and may contain bias.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b="1" lang="en" sz="1700">
                <a:solidFill>
                  <a:schemeClr val="dk1"/>
                </a:solidFill>
              </a:rPr>
              <a:t>Multicollinearity Risks</a:t>
            </a:r>
            <a:r>
              <a:rPr lang="en" sz="1700">
                <a:solidFill>
                  <a:schemeClr val="dk1"/>
                </a:solidFill>
              </a:rPr>
              <a:t>: Correlations between control variables may inflate standard errors.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b="1" lang="en" sz="1700">
                <a:solidFill>
                  <a:schemeClr val="dk1"/>
                </a:solidFill>
              </a:rPr>
              <a:t>Generalizability Limits</a:t>
            </a:r>
            <a:r>
              <a:rPr lang="en" sz="1700">
                <a:solidFill>
                  <a:schemeClr val="dk1"/>
                </a:solidFill>
              </a:rPr>
              <a:t>: Findings may not apply uniformly across regions or over time.</a:t>
            </a:r>
            <a:endParaRPr sz="17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 Used</a:t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Source: QoG Basic Dataset (cross-sectional, 2023 version)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Sample: ~180 countries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Key Variables:</a:t>
            </a:r>
            <a:endParaRPr>
              <a:solidFill>
                <a:schemeClr val="dk1"/>
              </a:solidFill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Dependent: Under-5 mortality (</a:t>
            </a:r>
            <a:r>
              <a:rPr lang="en" sz="1800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wb_wdi_mort</a:t>
            </a:r>
            <a:r>
              <a:rPr lang="en" sz="1800">
                <a:solidFill>
                  <a:schemeClr val="dk1"/>
                </a:solidFill>
              </a:rPr>
              <a:t>)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Independent: Government effectiveness (</a:t>
            </a:r>
            <a:r>
              <a:rPr lang="en" sz="1800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wgi_gee</a:t>
            </a:r>
            <a:r>
              <a:rPr lang="en" sz="1800">
                <a:solidFill>
                  <a:schemeClr val="dk1"/>
                </a:solidFill>
              </a:rPr>
              <a:t>)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Controls: GDP per capita (</a:t>
            </a:r>
            <a:r>
              <a:rPr lang="en" sz="1800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wdi_gdpc</a:t>
            </a:r>
            <a:r>
              <a:rPr lang="en" sz="1800">
                <a:solidFill>
                  <a:schemeClr val="dk1"/>
                </a:solidFill>
              </a:rPr>
              <a:t>), Health expenditure (</a:t>
            </a:r>
            <a:r>
              <a:rPr lang="en" sz="1800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wdi_hlthexp</a:t>
            </a:r>
            <a:r>
              <a:rPr lang="en" sz="1800">
                <a:solidFill>
                  <a:schemeClr val="dk1"/>
                </a:solidFill>
              </a:rPr>
              <a:t>), Education level (</a:t>
            </a:r>
            <a:r>
              <a:rPr lang="en" sz="1800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wdi_edu</a:t>
            </a:r>
            <a:r>
              <a:rPr lang="en" sz="1800">
                <a:solidFill>
                  <a:schemeClr val="dk1"/>
                </a:solidFill>
              </a:rPr>
              <a:t>), Corruption (</a:t>
            </a:r>
            <a:r>
              <a:rPr lang="en" sz="1800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ti_cpi</a:t>
            </a:r>
            <a:r>
              <a:rPr lang="en" sz="1800">
                <a:solidFill>
                  <a:schemeClr val="dk1"/>
                </a:solidFill>
              </a:rPr>
              <a:t>)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Descriptive Statistics</a:t>
            </a:r>
            <a:endParaRPr/>
          </a:p>
        </p:txBody>
      </p:sp>
      <p:pic>
        <p:nvPicPr>
          <p:cNvPr id="97" name="Google Shape;9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01912" y="1017724"/>
            <a:ext cx="6984888" cy="341640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20"/>
          <p:cNvSpPr txBox="1"/>
          <p:nvPr/>
        </p:nvSpPr>
        <p:spPr>
          <a:xfrm>
            <a:off x="2066800" y="4495500"/>
            <a:ext cx="5542500" cy="6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2800"/>
              </a:spcBef>
              <a:spcAft>
                <a:spcPts val="2800"/>
              </a:spcAft>
              <a:buNone/>
            </a:pPr>
            <a:r>
              <a:rPr lang="en">
                <a:solidFill>
                  <a:schemeClr val="dk1"/>
                </a:solidFill>
              </a:rPr>
              <a:t>Highlight: Wide variation in mortality and effectiveness across countries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Regression Table</a:t>
            </a:r>
            <a:endParaRPr/>
          </a:p>
        </p:txBody>
      </p:sp>
      <p:pic>
        <p:nvPicPr>
          <p:cNvPr id="104" name="Google Shape;10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8507" y="1089848"/>
            <a:ext cx="7504219" cy="3632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