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58" r:id="rId5"/>
    <p:sldId id="267" r:id="rId6"/>
    <p:sldId id="260" r:id="rId7"/>
    <p:sldId id="263" r:id="rId8"/>
    <p:sldId id="261" r:id="rId9"/>
    <p:sldId id="265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7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039-DBD5-4157-A729-FC2007E719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D5DF-2C59-4882-A342-0FE488BB7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039-DBD5-4157-A729-FC2007E719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D5DF-2C59-4882-A342-0FE488BB7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3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039-DBD5-4157-A729-FC2007E719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D5DF-2C59-4882-A342-0FE488BB731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105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039-DBD5-4157-A729-FC2007E719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D5DF-2C59-4882-A342-0FE488BB7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2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039-DBD5-4157-A729-FC2007E719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D5DF-2C59-4882-A342-0FE488BB731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904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039-DBD5-4157-A729-FC2007E719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D5DF-2C59-4882-A342-0FE488BB7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6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039-DBD5-4157-A729-FC2007E719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D5DF-2C59-4882-A342-0FE488BB7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18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039-DBD5-4157-A729-FC2007E719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D5DF-2C59-4882-A342-0FE488BB7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039-DBD5-4157-A729-FC2007E719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D5DF-2C59-4882-A342-0FE488BB7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7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039-DBD5-4157-A729-FC2007E719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D5DF-2C59-4882-A342-0FE488BB7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5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039-DBD5-4157-A729-FC2007E719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D5DF-2C59-4882-A342-0FE488BB7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2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039-DBD5-4157-A729-FC2007E719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D5DF-2C59-4882-A342-0FE488BB7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0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039-DBD5-4157-A729-FC2007E719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D5DF-2C59-4882-A342-0FE488BB7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6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039-DBD5-4157-A729-FC2007E719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D5DF-2C59-4882-A342-0FE488BB7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9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039-DBD5-4157-A729-FC2007E719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D5DF-2C59-4882-A342-0FE488BB7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2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6039-DBD5-4157-A729-FC2007E719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8D5DF-2C59-4882-A342-0FE488BB7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A6039-DBD5-4157-A729-FC2007E7198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F8D5DF-2C59-4882-A342-0FE488BB7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76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1D490-CAF9-6817-932E-CF190EC391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Sleep Hours &amp; Depression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3E160-6846-867F-A8A6-95502401DA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Bryan Walker</a:t>
            </a:r>
          </a:p>
        </p:txBody>
      </p:sp>
    </p:spTree>
    <p:extLst>
      <p:ext uri="{BB962C8B-B14F-4D97-AF65-F5344CB8AC3E}">
        <p14:creationId xmlns:p14="http://schemas.microsoft.com/office/powerpoint/2010/main" val="4140965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09B1-039C-5756-F321-B3A05C6CD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Conclusion/Weaknesses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A845F-CEE6-C5B3-0DBA-5834DF760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Sleep levels do decrease the probability of depression, but the effect is marginal</a:t>
            </a:r>
          </a:p>
          <a:p>
            <a:pPr lvl="1"/>
            <a:r>
              <a:rPr lang="en-US" dirty="0"/>
              <a:t>This could be due to a weakness in the data; simply measuring sleep hours may not be sufficient</a:t>
            </a:r>
          </a:p>
          <a:p>
            <a:r>
              <a:rPr lang="en-US" dirty="0"/>
              <a:t>Unobservable variables like income, home life, work life are likely causing bias</a:t>
            </a:r>
          </a:p>
          <a:p>
            <a:pPr lvl="1"/>
            <a:r>
              <a:rPr lang="en-US" dirty="0"/>
              <a:t>Missing data from work life</a:t>
            </a:r>
          </a:p>
          <a:p>
            <a:pPr lvl="1"/>
            <a:r>
              <a:rPr lang="en-US" dirty="0" err="1"/>
              <a:t>WorkStudy</a:t>
            </a:r>
            <a:r>
              <a:rPr lang="en-US" dirty="0"/>
              <a:t> hours variable</a:t>
            </a:r>
          </a:p>
          <a:p>
            <a:r>
              <a:rPr lang="en-US" dirty="0"/>
              <a:t>Individuals could have depression and not identify themselves as depressed, and vice versa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696A0-60B3-F1F8-85A5-0A71800C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627DA-7DB0-7C2F-EA83-23D65F3F4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Hours of sleep is not necessarily a great measure to connect sleep with depression </a:t>
            </a:r>
          </a:p>
          <a:p>
            <a:pPr lvl="1"/>
            <a:r>
              <a:rPr lang="en-US" dirty="0"/>
              <a:t>A stronger estimate may be to collect sleep quality instead of just total hours slept</a:t>
            </a:r>
          </a:p>
          <a:p>
            <a:r>
              <a:rPr lang="en-US" dirty="0"/>
              <a:t>Do you have Insomnia, yes or no?</a:t>
            </a:r>
          </a:p>
          <a:p>
            <a:r>
              <a:rPr lang="en-US" dirty="0"/>
              <a:t>Collect work life data, as these would likely be significant factors</a:t>
            </a:r>
          </a:p>
          <a:p>
            <a:pPr lvl="1"/>
            <a:r>
              <a:rPr lang="en-US" dirty="0"/>
              <a:t>Split </a:t>
            </a:r>
            <a:r>
              <a:rPr lang="en-US" dirty="0" err="1"/>
              <a:t>WorkStudy</a:t>
            </a:r>
            <a:r>
              <a:rPr lang="en-US" dirty="0"/>
              <a:t> hours into 2 different variables</a:t>
            </a:r>
          </a:p>
          <a:p>
            <a:r>
              <a:rPr lang="en-US" dirty="0"/>
              <a:t>Not possible to entirely fix the variation experienced from a psychological dataset</a:t>
            </a:r>
          </a:p>
        </p:txBody>
      </p:sp>
    </p:spTree>
    <p:extLst>
      <p:ext uri="{BB962C8B-B14F-4D97-AF65-F5344CB8AC3E}">
        <p14:creationId xmlns:p14="http://schemas.microsoft.com/office/powerpoint/2010/main" val="400690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635F-D5D9-DD91-92FA-F57193FB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147527" cy="5431762"/>
          </a:xfrm>
        </p:spPr>
        <p:txBody>
          <a:bodyPr anchor="ctr">
            <a:normAutofit/>
          </a:bodyPr>
          <a:lstStyle/>
          <a:p>
            <a:r>
              <a:rPr lang="en-US" dirty="0"/>
              <a:t>About the Data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FD7BD1B-B05A-92F1-6303-F800A58B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462" y="604243"/>
            <a:ext cx="5217539" cy="4013456"/>
          </a:xfrm>
        </p:spPr>
        <p:txBody>
          <a:bodyPr>
            <a:normAutofit/>
          </a:bodyPr>
          <a:lstStyle/>
          <a:p>
            <a:r>
              <a:rPr lang="en-US" dirty="0"/>
              <a:t>Depression Indicator, Yes or no</a:t>
            </a:r>
          </a:p>
          <a:p>
            <a:r>
              <a:rPr lang="en-US" dirty="0"/>
              <a:t>Several categorical identifiers</a:t>
            </a:r>
          </a:p>
          <a:p>
            <a:pPr lvl="1"/>
            <a:r>
              <a:rPr lang="en-US" dirty="0"/>
              <a:t>Gender, Age, Profession</a:t>
            </a:r>
          </a:p>
          <a:p>
            <a:r>
              <a:rPr lang="en-US" dirty="0"/>
              <a:t>Information collected</a:t>
            </a:r>
          </a:p>
          <a:p>
            <a:pPr lvl="1"/>
            <a:r>
              <a:rPr lang="en-US" dirty="0"/>
              <a:t>Sleep duration, dietary habits, GPA, study satisfaction 1-5, previous thoughts of suicide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17F23F-1BF4-1C9B-167C-BE67D65DB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334" y="3089991"/>
            <a:ext cx="1216787" cy="21825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692BCE-4EBE-6B9D-3D83-C8403DDA1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255" y="2976739"/>
            <a:ext cx="2647156" cy="14625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F7F953-E293-96EC-01C8-6A0225109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947" y="5028033"/>
            <a:ext cx="2596732" cy="88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72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33A4B-12A4-1391-44E6-CE2DC96EA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not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6BEA2-9AB7-2242-0922-8ABD9F126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statistically significant</a:t>
            </a:r>
          </a:p>
          <a:p>
            <a:pPr lvl="1"/>
            <a:r>
              <a:rPr lang="en-US" dirty="0"/>
              <a:t>Gender, city, degree</a:t>
            </a:r>
          </a:p>
          <a:p>
            <a:pPr lvl="1"/>
            <a:endParaRPr lang="en-US" dirty="0"/>
          </a:p>
          <a:p>
            <a:r>
              <a:rPr lang="en-US" dirty="0"/>
              <a:t>Empty/Duplicated values</a:t>
            </a:r>
          </a:p>
          <a:p>
            <a:pPr lvl="1"/>
            <a:r>
              <a:rPr lang="en-US" dirty="0"/>
              <a:t>Work pressure, job satisfaction, profession</a:t>
            </a:r>
          </a:p>
        </p:txBody>
      </p:sp>
    </p:spTree>
    <p:extLst>
      <p:ext uri="{BB962C8B-B14F-4D97-AF65-F5344CB8AC3E}">
        <p14:creationId xmlns:p14="http://schemas.microsoft.com/office/powerpoint/2010/main" val="2695220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FDE7-BC67-1CB4-54A4-CD68B49A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8BF55-CB12-7A75-2F55-0365D107B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 to answer</a:t>
            </a:r>
          </a:p>
          <a:p>
            <a:pPr lvl="1"/>
            <a:r>
              <a:rPr lang="en-US" dirty="0"/>
              <a:t>Are there various factors, such as sleep levels, diet, </a:t>
            </a:r>
            <a:r>
              <a:rPr lang="en-US" dirty="0" err="1"/>
              <a:t>etc</a:t>
            </a:r>
            <a:r>
              <a:rPr lang="en-US" dirty="0"/>
              <a:t>, that contribute to increased levels of depression?</a:t>
            </a:r>
          </a:p>
          <a:p>
            <a:pPr lvl="1"/>
            <a:r>
              <a:rPr lang="en-US" dirty="0"/>
              <a:t>Specifically, the focus is on whether sleep levels have a significant effect, but investigation into other variables will also be done</a:t>
            </a:r>
          </a:p>
          <a:p>
            <a:r>
              <a:rPr lang="en-US" dirty="0"/>
              <a:t>Variables</a:t>
            </a:r>
          </a:p>
          <a:p>
            <a:pPr lvl="1"/>
            <a:r>
              <a:rPr lang="en-US" dirty="0"/>
              <a:t>Dependent/Response variable: </a:t>
            </a:r>
          </a:p>
          <a:p>
            <a:pPr lvl="2"/>
            <a:r>
              <a:rPr lang="en-US" dirty="0"/>
              <a:t>Depression: Binary variable</a:t>
            </a:r>
          </a:p>
          <a:p>
            <a:pPr lvl="1"/>
            <a:r>
              <a:rPr lang="en-US" dirty="0"/>
              <a:t>Independent Variables:</a:t>
            </a:r>
          </a:p>
          <a:p>
            <a:pPr lvl="2"/>
            <a:r>
              <a:rPr lang="en-US" dirty="0"/>
              <a:t>Sleep levels, diet, previous thoughts of suicide, mental health issues from parents</a:t>
            </a:r>
          </a:p>
          <a:p>
            <a:pPr lvl="2"/>
            <a:r>
              <a:rPr lang="en-US" dirty="0"/>
              <a:t>Age, GPA, work/study hours, academic pressure and study satisfaction 1-5</a:t>
            </a:r>
          </a:p>
        </p:txBody>
      </p:sp>
    </p:spTree>
    <p:extLst>
      <p:ext uri="{BB962C8B-B14F-4D97-AF65-F5344CB8AC3E}">
        <p14:creationId xmlns:p14="http://schemas.microsoft.com/office/powerpoint/2010/main" val="385016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C83F1-0A59-7DDF-2603-A381D11FE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8E6A9-E00C-53F6-787E-53B47A71F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Logit model was utilized due to the nature of the data</a:t>
            </a:r>
          </a:p>
          <a:p>
            <a:pPr lvl="1"/>
            <a:r>
              <a:rPr lang="en-US" dirty="0"/>
              <a:t>Depression is a binary outcome; linear regression can predict impossible outcomes outside of the 0-1 range since it’s unbounded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Hypothesis:</a:t>
            </a:r>
          </a:p>
          <a:p>
            <a:pPr lvl="1"/>
            <a:r>
              <a:rPr lang="en-US" dirty="0"/>
              <a:t>Sleep levels will have a significant effect on depression levels, increased levels of sleep will result in a lower chance of depression</a:t>
            </a:r>
          </a:p>
          <a:p>
            <a:pPr lvl="1"/>
            <a:r>
              <a:rPr lang="en-US" dirty="0"/>
              <a:t>Higher levels of academic pressure will result in higher chances of depression</a:t>
            </a:r>
          </a:p>
          <a:p>
            <a:pPr lvl="1"/>
            <a:r>
              <a:rPr lang="en-US" dirty="0"/>
              <a:t>Previous thoughts of suicide will result in higher chance of depression</a:t>
            </a:r>
          </a:p>
        </p:txBody>
      </p:sp>
    </p:spTree>
    <p:extLst>
      <p:ext uri="{BB962C8B-B14F-4D97-AF65-F5344CB8AC3E}">
        <p14:creationId xmlns:p14="http://schemas.microsoft.com/office/powerpoint/2010/main" val="280256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9D292-B3C8-1F4A-AAAB-3CAE232A6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Logit Model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E186A38-9234-5410-D0E8-12F12F097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588" y="1729913"/>
            <a:ext cx="3766080" cy="1826549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662E9A7-B3FD-8AAA-9FCC-B5F996157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410" y="1655860"/>
            <a:ext cx="2944638" cy="3880773"/>
          </a:xfrm>
        </p:spPr>
        <p:txBody>
          <a:bodyPr>
            <a:normAutofit/>
          </a:bodyPr>
          <a:lstStyle/>
          <a:p>
            <a:r>
              <a:rPr lang="en-US" sz="1500" dirty="0"/>
              <a:t>Used a Logit model for the binary outcome of Yes/No to depression</a:t>
            </a:r>
          </a:p>
          <a:p>
            <a:endParaRPr lang="en-US" sz="1500" dirty="0"/>
          </a:p>
          <a:p>
            <a:r>
              <a:rPr lang="en-US" sz="1500" dirty="0"/>
              <a:t>Calculated average marginal effects </a:t>
            </a:r>
          </a:p>
          <a:p>
            <a:endParaRPr lang="en-US" sz="1500" dirty="0"/>
          </a:p>
          <a:p>
            <a:r>
              <a:rPr lang="en-US" sz="1500" dirty="0"/>
              <a:t>Shows how much each variable changes the probability of depression, on average, across all observations</a:t>
            </a:r>
          </a:p>
          <a:p>
            <a:endParaRPr lang="en-US" sz="1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96882-34C0-D489-E029-0C69004FB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916" y="4214812"/>
            <a:ext cx="4427998" cy="182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87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A6A0D-5B45-8AE6-F842-860370C5D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839295-9C27-933B-D0D8-B95F4A7B0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Pseudo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.4315</a:t>
                </a:r>
              </a:p>
              <a:p>
                <a:r>
                  <a:rPr lang="en-US" dirty="0"/>
                  <a:t>Relatively high value for a Logit/Probit model, different requirements than Linear Regression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Pseudo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does not measure variance explained like linear regression, but a value above .20 is generally considered strong</a:t>
                </a:r>
              </a:p>
              <a:p>
                <a:r>
                  <a:rPr lang="en-US" dirty="0"/>
                  <a:t>Especially high for psychological data that can never fully be explained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839295-9C27-933B-D0D8-B95F4A7B0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A2323CB6-D704-EECF-3B33-DC40DF0EA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368" y="4355159"/>
            <a:ext cx="4519539" cy="219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8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CF4C3-0A06-22E7-A29C-079DBE6F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Interpretation of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5253D-DFDE-5FF6-20F5-5F7F6A3F9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11" y="2166335"/>
            <a:ext cx="5283289" cy="21793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FD427-767F-FE40-F4D8-EF70037A0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039" y="2160589"/>
            <a:ext cx="2927185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/>
              <a:t>All factors included were statistically significant, but some had modest effects</a:t>
            </a:r>
          </a:p>
          <a:p>
            <a:pPr>
              <a:lnSpc>
                <a:spcPct val="90000"/>
              </a:lnSpc>
            </a:pPr>
            <a:endParaRPr lang="en-US" sz="1100"/>
          </a:p>
          <a:p>
            <a:pPr>
              <a:lnSpc>
                <a:spcPct val="90000"/>
              </a:lnSpc>
            </a:pPr>
            <a:r>
              <a:rPr lang="en-US" sz="1100"/>
              <a:t>Largest Effects: Suicide &amp; academic pressure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Previous thoughts of suicide result in a 0.309 increase in probability of depression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1 additional point of academic pressure on a scale of 1-5 results in a 0.100 increase in probability of depression</a:t>
            </a:r>
          </a:p>
          <a:p>
            <a:pPr lvl="1">
              <a:lnSpc>
                <a:spcPct val="90000"/>
              </a:lnSpc>
            </a:pPr>
            <a:endParaRPr lang="en-US" sz="1100"/>
          </a:p>
          <a:p>
            <a:pPr>
              <a:lnSpc>
                <a:spcPct val="90000"/>
              </a:lnSpc>
            </a:pPr>
            <a:r>
              <a:rPr lang="en-US" sz="1100"/>
              <a:t>Interesting point: CGPA</a:t>
            </a:r>
          </a:p>
          <a:p>
            <a:pPr lvl="1">
              <a:lnSpc>
                <a:spcPct val="90000"/>
              </a:lnSpc>
            </a:pPr>
            <a:r>
              <a:rPr lang="en-US" sz="1100"/>
              <a:t>An increase of 1 point in GPA results in a 0.007 increase in probability of depression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043815-2177-CE77-AF0D-22C9D7EA7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11" y="4686533"/>
            <a:ext cx="1857634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1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DC6A3-2793-0AC4-35C0-E3FF5E45D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30725-A8E6-13DD-BE3C-4A77A00A0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Sleep levels do indeed decrease the probability of depression by .0037 for every additional hour of sleep</a:t>
            </a:r>
          </a:p>
          <a:p>
            <a:pPr lvl="1"/>
            <a:r>
              <a:rPr lang="en-US" dirty="0"/>
              <a:t>While this is statistically significant, the effect is marginal in comparison to other variables and not as large as I expected</a:t>
            </a:r>
          </a:p>
          <a:p>
            <a:r>
              <a:rPr lang="en-US" dirty="0"/>
              <a:t>Largest effects are seen in suicidal thoughts, academic pressure, and age</a:t>
            </a:r>
          </a:p>
          <a:p>
            <a:r>
              <a:rPr lang="en-US" dirty="0"/>
              <a:t>Technically, my hypothesis was correct, but the effect is immaterial in comparison to other factors in my opinion</a:t>
            </a:r>
          </a:p>
        </p:txBody>
      </p:sp>
    </p:spTree>
    <p:extLst>
      <p:ext uri="{BB962C8B-B14F-4D97-AF65-F5344CB8AC3E}">
        <p14:creationId xmlns:p14="http://schemas.microsoft.com/office/powerpoint/2010/main" val="35929865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1475</TotalTime>
  <Words>621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Trebuchet MS</vt:lpstr>
      <vt:lpstr>Wingdings 3</vt:lpstr>
      <vt:lpstr>Facet</vt:lpstr>
      <vt:lpstr>Sleep Hours &amp; Depression</vt:lpstr>
      <vt:lpstr>About the Data</vt:lpstr>
      <vt:lpstr>Data not used</vt:lpstr>
      <vt:lpstr>Goal</vt:lpstr>
      <vt:lpstr>Estimation Strategy</vt:lpstr>
      <vt:lpstr>Logit Model</vt:lpstr>
      <vt:lpstr>Interpretation of Results</vt:lpstr>
      <vt:lpstr>Interpretation of Results</vt:lpstr>
      <vt:lpstr>Conclusion</vt:lpstr>
      <vt:lpstr>Conclusion/Weaknesses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Bryan Walker</dc:creator>
  <cp:lastModifiedBy>Bryan Walker</cp:lastModifiedBy>
  <cp:revision>22</cp:revision>
  <dcterms:created xsi:type="dcterms:W3CDTF">2025-04-23T20:32:10Z</dcterms:created>
  <dcterms:modified xsi:type="dcterms:W3CDTF">2025-05-05T13:43:35Z</dcterms:modified>
</cp:coreProperties>
</file>