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9" r:id="rId4"/>
    <p:sldMasterId id="214748369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5143500" cx="9144000"/>
  <p:notesSz cx="6858000" cy="9144000"/>
  <p:embeddedFontLst>
    <p:embeddedFont>
      <p:font typeface="DM Sans Medium"/>
      <p:regular r:id="rId20"/>
      <p:bold r:id="rId21"/>
      <p:italic r:id="rId22"/>
      <p:boldItalic r:id="rId23"/>
    </p:embeddedFont>
    <p:embeddedFont>
      <p:font typeface="Merriweather"/>
      <p:regular r:id="rId24"/>
      <p:bold r:id="rId25"/>
      <p:italic r:id="rId26"/>
      <p:boldItalic r:id="rId27"/>
    </p:embeddedFont>
    <p:embeddedFont>
      <p:font typeface="DM Sans"/>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DMSansMedium-regular.fntdata"/><Relationship Id="rId22" Type="http://schemas.openxmlformats.org/officeDocument/2006/relationships/font" Target="fonts/DMSansMedium-italic.fntdata"/><Relationship Id="rId21" Type="http://schemas.openxmlformats.org/officeDocument/2006/relationships/font" Target="fonts/DMSansMedium-bold.fntdata"/><Relationship Id="rId24" Type="http://schemas.openxmlformats.org/officeDocument/2006/relationships/font" Target="fonts/Merriweather-regular.fntdata"/><Relationship Id="rId23" Type="http://schemas.openxmlformats.org/officeDocument/2006/relationships/font" Target="fonts/DMSansMedium-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Merriweather-italic.fntdata"/><Relationship Id="rId25" Type="http://schemas.openxmlformats.org/officeDocument/2006/relationships/font" Target="fonts/Merriweather-bold.fntdata"/><Relationship Id="rId28" Type="http://schemas.openxmlformats.org/officeDocument/2006/relationships/font" Target="fonts/DMSans-regular.fntdata"/><Relationship Id="rId27" Type="http://schemas.openxmlformats.org/officeDocument/2006/relationships/font" Target="fonts/Merriweather-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DMSans-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DMSans-boldItalic.fntdata"/><Relationship Id="rId30" Type="http://schemas.openxmlformats.org/officeDocument/2006/relationships/font" Target="fonts/DM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31aba04bf6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31aba04bf6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1aba04bf6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1aba04bf6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1aba04bf65_0_4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1aba04bf65_0_4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Investigating the </a:t>
            </a:r>
            <a:r>
              <a:rPr lang="en"/>
              <a:t>unintended</a:t>
            </a:r>
            <a:r>
              <a:rPr lang="en"/>
              <a:t> consequences of increased financial incentives on the time workers remain out of work. </a:t>
            </a:r>
            <a:endParaRPr/>
          </a:p>
          <a:p>
            <a:pPr indent="0" lvl="0" marL="0" rtl="0" algn="l">
              <a:spcBef>
                <a:spcPts val="0"/>
              </a:spcBef>
              <a:spcAft>
                <a:spcPts val="0"/>
              </a:spcAft>
              <a:buNone/>
            </a:pPr>
            <a:r>
              <a:rPr lang="en"/>
              <a:t>Hypothesis: Higher compensation benefits may unintentionally prolong worker’s absence due to incentives for extended recovery time.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1aba04bf65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1aba04bf6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005088"/>
                </a:solidFill>
                <a:latin typeface="DM Sans"/>
                <a:ea typeface="DM Sans"/>
                <a:cs typeface="DM Sans"/>
                <a:sym typeface="DM Sans"/>
              </a:rPr>
              <a:t>Policy change dummy (afchange): Indicates observations after the policy change. </a:t>
            </a:r>
            <a:endParaRPr sz="800">
              <a:solidFill>
                <a:srgbClr val="005088"/>
              </a:solidFill>
              <a:latin typeface="DM Sans"/>
              <a:ea typeface="DM Sans"/>
              <a:cs typeface="DM Sans"/>
              <a:sym typeface="DM Sans"/>
            </a:endParaRPr>
          </a:p>
          <a:p>
            <a:pPr indent="0" lvl="0" marL="0" rtl="0" algn="l">
              <a:spcBef>
                <a:spcPts val="1200"/>
              </a:spcBef>
              <a:spcAft>
                <a:spcPts val="0"/>
              </a:spcAft>
              <a:buNone/>
            </a:pPr>
            <a:r>
              <a:rPr lang="en" sz="800">
                <a:solidFill>
                  <a:srgbClr val="005088"/>
                </a:solidFill>
                <a:latin typeface="DM Sans"/>
                <a:ea typeface="DM Sans"/>
                <a:cs typeface="DM Sans"/>
                <a:sym typeface="DM Sans"/>
              </a:rPr>
              <a:t>High-earner dummy (highearn): Indicates whether the worker is a high income earner affected by the cap. </a:t>
            </a:r>
            <a:endParaRPr sz="800">
              <a:solidFill>
                <a:srgbClr val="005088"/>
              </a:solidFill>
              <a:latin typeface="DM Sans"/>
              <a:ea typeface="DM Sans"/>
              <a:cs typeface="DM Sans"/>
              <a:sym typeface="DM Sans"/>
            </a:endParaRPr>
          </a:p>
          <a:p>
            <a:pPr indent="0" lvl="0" marL="0" rtl="0" algn="l">
              <a:spcBef>
                <a:spcPts val="1200"/>
              </a:spcBef>
              <a:spcAft>
                <a:spcPts val="1200"/>
              </a:spcAft>
              <a:buNone/>
            </a:pPr>
            <a:r>
              <a:rPr lang="en" sz="800">
                <a:solidFill>
                  <a:srgbClr val="005088"/>
                </a:solidFill>
                <a:latin typeface="DM Sans"/>
                <a:ea typeface="DM Sans"/>
                <a:cs typeface="DM Sans"/>
                <a:sym typeface="DM Sans"/>
              </a:rPr>
              <a:t>Control variables: Demographic factors and injury types </a:t>
            </a:r>
            <a:endParaRPr sz="800">
              <a:solidFill>
                <a:srgbClr val="005088"/>
              </a:solidFill>
              <a:latin typeface="DM Sans"/>
              <a:ea typeface="DM Sans"/>
              <a:cs typeface="DM Sans"/>
              <a:sym typeface="DM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1aba04bf65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1aba04bf65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900">
                <a:solidFill>
                  <a:srgbClr val="005088"/>
                </a:solidFill>
                <a:latin typeface="DM Sans"/>
                <a:ea typeface="DM Sans"/>
                <a:cs typeface="DM Sans"/>
                <a:sym typeface="DM Sans"/>
              </a:rPr>
              <a:t>Expanded with additional variables for injury types to control for variations with the nature of injuries. </a:t>
            </a:r>
            <a:endParaRPr sz="900">
              <a:solidFill>
                <a:srgbClr val="005088"/>
              </a:solidFill>
              <a:latin typeface="DM Sans"/>
              <a:ea typeface="DM Sans"/>
              <a:cs typeface="DM Sans"/>
              <a:sym typeface="DM Sans"/>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1aba04bf65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1aba04bf6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900">
                <a:solidFill>
                  <a:srgbClr val="005088"/>
                </a:solidFill>
              </a:rPr>
              <a:t>Control Variables: </a:t>
            </a:r>
            <a:r>
              <a:rPr lang="en" sz="900">
                <a:solidFill>
                  <a:srgbClr val="005088"/>
                </a:solidFill>
              </a:rPr>
              <a:t>These controls ensure that the effects of the </a:t>
            </a:r>
            <a:r>
              <a:rPr lang="en" sz="900">
                <a:solidFill>
                  <a:srgbClr val="005088"/>
                </a:solidFill>
              </a:rPr>
              <a:t>policy</a:t>
            </a:r>
            <a:r>
              <a:rPr lang="en" sz="900">
                <a:solidFill>
                  <a:srgbClr val="005088"/>
                </a:solidFill>
              </a:rPr>
              <a:t> change and earnings cap are not confounded by demographic or injury-related factors. This reduces omitted variable bias by accounting for other factors affecting claim duration. </a:t>
            </a:r>
            <a:endParaRPr sz="900">
              <a:solidFill>
                <a:srgbClr val="005088"/>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1c5d29810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1c5d29810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900">
              <a:solidFill>
                <a:srgbClr val="005088"/>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1aba04bf65_0_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1aba04bf65_0_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900">
                <a:solidFill>
                  <a:schemeClr val="dk1"/>
                </a:solidFill>
              </a:rPr>
              <a:t>This is a regression showing the </a:t>
            </a:r>
            <a:r>
              <a:rPr lang="en" sz="900">
                <a:solidFill>
                  <a:schemeClr val="dk1"/>
                </a:solidFill>
              </a:rPr>
              <a:t>effect</a:t>
            </a:r>
            <a:r>
              <a:rPr lang="en" sz="900">
                <a:solidFill>
                  <a:schemeClr val="dk1"/>
                </a:solidFill>
              </a:rPr>
              <a:t> of duration on post-policy change observations, high-income earner, gender, marital status, and age. </a:t>
            </a:r>
            <a:endParaRPr sz="900">
              <a:solidFill>
                <a:schemeClr val="dk1"/>
              </a:solidFill>
            </a:endParaRPr>
          </a:p>
          <a:p>
            <a:pPr indent="0" lvl="0" marL="0" rtl="0" algn="l">
              <a:lnSpc>
                <a:spcPct val="200000"/>
              </a:lnSpc>
              <a:spcBef>
                <a:spcPts val="0"/>
              </a:spcBef>
              <a:spcAft>
                <a:spcPts val="0"/>
              </a:spcAft>
              <a:buClr>
                <a:schemeClr val="dk1"/>
              </a:buClr>
              <a:buSzPts val="1100"/>
              <a:buFont typeface="Arial"/>
              <a:buNone/>
            </a:pPr>
            <a:r>
              <a:rPr lang="en" sz="900">
                <a:solidFill>
                  <a:schemeClr val="dk1"/>
                </a:solidFill>
              </a:rPr>
              <a:t>The regression results show that, as expected, the duration that employees received benefits increased after the change to the benefit plan took effect. This is the result that we were attempting to express with this model. With a positive coefficient of 1.94, the duration that benefits were received by employees after the policy change increased by 1.94 weeks on average. The p-value of .001 shows that this result is statistically significant.</a:t>
            </a:r>
            <a:endParaRPr sz="8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1aba04bf65_0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1aba04bf65_0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200000"/>
              </a:lnSpc>
              <a:spcBef>
                <a:spcPts val="0"/>
              </a:spcBef>
              <a:spcAft>
                <a:spcPts val="0"/>
              </a:spcAft>
              <a:buNone/>
            </a:pPr>
            <a:r>
              <a:rPr lang="en" sz="900">
                <a:solidFill>
                  <a:schemeClr val="dk1"/>
                </a:solidFill>
              </a:rPr>
              <a:t>This is a regression showing the effect of duration on post-policy change observations, high-income earner, and the different types of injuries. </a:t>
            </a:r>
            <a:endParaRPr sz="900">
              <a:solidFill>
                <a:schemeClr val="dk1"/>
              </a:solidFill>
            </a:endParaRPr>
          </a:p>
          <a:p>
            <a:pPr indent="0" lvl="0" marL="0" rtl="0" algn="l">
              <a:lnSpc>
                <a:spcPct val="200000"/>
              </a:lnSpc>
              <a:spcBef>
                <a:spcPts val="0"/>
              </a:spcBef>
              <a:spcAft>
                <a:spcPts val="0"/>
              </a:spcAft>
              <a:buClr>
                <a:schemeClr val="dk1"/>
              </a:buClr>
              <a:buSzPts val="1100"/>
              <a:buFont typeface="Arial"/>
              <a:buNone/>
            </a:pPr>
            <a:r>
              <a:rPr lang="en" sz="900">
                <a:solidFill>
                  <a:schemeClr val="dk1"/>
                </a:solidFill>
              </a:rPr>
              <a:t>The second regression analysis reveals that certain injury types significantly affect claim duration. Occupational diseases (occdis) increase claim duration by 7.36 weeks (p = 0.021), while injuries to the upper extremity and lower extremity reduce claim duration by 4.76 weeks (p = 0.004) and 4.38 weeks (p = 0.010), respectively. This indicates that occdis prolong recovery, whereas extremity injuries may lead to quicker resolution.</a:t>
            </a:r>
            <a:endParaRPr sz="9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1aba04bf65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1aba04bf65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900"/>
              <a:t>Policy Changes: </a:t>
            </a:r>
            <a:endParaRPr sz="900"/>
          </a:p>
          <a:p>
            <a:pPr indent="0" lvl="0" marL="0" rtl="0" algn="l">
              <a:spcBef>
                <a:spcPts val="0"/>
              </a:spcBef>
              <a:spcAft>
                <a:spcPts val="0"/>
              </a:spcAft>
              <a:buNone/>
            </a:pPr>
            <a:r>
              <a:rPr lang="en" sz="900"/>
              <a:t>Statistical significance of the </a:t>
            </a:r>
            <a:r>
              <a:rPr lang="en" sz="900"/>
              <a:t>result</a:t>
            </a:r>
            <a:r>
              <a:rPr lang="en" sz="900"/>
              <a:t> (p-value = 0001) </a:t>
            </a:r>
            <a:r>
              <a:rPr lang="en" sz="900"/>
              <a:t>confirmed</a:t>
            </a:r>
            <a:r>
              <a:rPr lang="en" sz="900"/>
              <a:t> that policy change impacted claim durations</a:t>
            </a:r>
            <a:endParaRPr sz="900"/>
          </a:p>
          <a:p>
            <a:pPr indent="0" lvl="0" marL="0" rtl="0" algn="l">
              <a:spcBef>
                <a:spcPts val="0"/>
              </a:spcBef>
              <a:spcAft>
                <a:spcPts val="0"/>
              </a:spcAft>
              <a:buNone/>
            </a:pPr>
            <a:r>
              <a:rPr lang="en" sz="900"/>
              <a:t>Supports</a:t>
            </a:r>
            <a:r>
              <a:rPr lang="en" sz="900"/>
              <a:t> the hypothesis that higher benefits create financial incentives for workers to remain out of work longer. </a:t>
            </a:r>
            <a:endParaRPr sz="900"/>
          </a:p>
          <a:p>
            <a:pPr indent="0" lvl="0" marL="0" rtl="0" algn="l">
              <a:spcBef>
                <a:spcPts val="0"/>
              </a:spcBef>
              <a:spcAft>
                <a:spcPts val="0"/>
              </a:spcAft>
              <a:buNone/>
            </a:pPr>
            <a:r>
              <a:t/>
            </a:r>
            <a:endParaRPr sz="900"/>
          </a:p>
          <a:p>
            <a:pPr indent="0" lvl="0" marL="0" rtl="0" algn="l">
              <a:spcBef>
                <a:spcPts val="0"/>
              </a:spcBef>
              <a:spcAft>
                <a:spcPts val="0"/>
              </a:spcAft>
              <a:buNone/>
            </a:pPr>
            <a:r>
              <a:rPr lang="en" sz="900"/>
              <a:t>High earners and older workers: </a:t>
            </a:r>
            <a:endParaRPr sz="900"/>
          </a:p>
          <a:p>
            <a:pPr indent="0" lvl="0" marL="0" rtl="0" algn="l">
              <a:spcBef>
                <a:spcPts val="0"/>
              </a:spcBef>
              <a:spcAft>
                <a:spcPts val="0"/>
              </a:spcAft>
              <a:buNone/>
            </a:pPr>
            <a:r>
              <a:rPr lang="en" sz="900"/>
              <a:t>Showing that income and age play a large factor in the length of benefits. </a:t>
            </a:r>
            <a:endParaRPr sz="9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1aba04bf65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1aba04bf65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using a logarithmic function to explain age we are able to capture that the affect of age becomes stronger as individuals get older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Interaction terms help </a:t>
            </a:r>
            <a:r>
              <a:rPr lang="en"/>
              <a:t>explore</a:t>
            </a:r>
            <a:r>
              <a:rPr lang="en"/>
              <a:t> </a:t>
            </a:r>
            <a:r>
              <a:rPr lang="en"/>
              <a:t>conditional effects (highearners vs lowearners)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1aba04bf65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1aba04bf65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1aba04bf65_0_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1aba04bf65_0_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_1">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3" name="Google Shape;6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64" name="Google Shape;64;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_1">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7" name="Google Shape;67;p1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72" name="Google Shape;72;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85" name="Google Shape;85;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000"/>
              <a:buNone/>
              <a:defRPr/>
            </a:lvl1pPr>
          </a:lstStyle>
          <a:p/>
        </p:txBody>
      </p:sp>
      <p:sp>
        <p:nvSpPr>
          <p:cNvPr id="88" name="Google Shape;88;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SzPts val="1000"/>
              <a:buChar char="●"/>
              <a:defRPr/>
            </a:lvl1pPr>
            <a:lvl2pPr indent="-279400" lvl="1" marL="914400" algn="ctr">
              <a:spcBef>
                <a:spcPts val="0"/>
              </a:spcBef>
              <a:spcAft>
                <a:spcPts val="0"/>
              </a:spcAft>
              <a:buSzPts val="8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92" name="Google Shape;92;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95" name="Shape 95"/>
        <p:cNvGrpSpPr/>
        <p:nvPr/>
      </p:nvGrpSpPr>
      <p:grpSpPr>
        <a:xfrm>
          <a:off x="0" y="0"/>
          <a:ext cx="0" cy="0"/>
          <a:chOff x="0" y="0"/>
          <a:chExt cx="0" cy="0"/>
        </a:xfrm>
      </p:grpSpPr>
      <p:sp>
        <p:nvSpPr>
          <p:cNvPr id="96" name="Google Shape;96;p25"/>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97" name="Google Shape;97;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8" name="Google Shape;98;p2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99" name="Google Shape;99;p2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0" name="Google Shape;100;p2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1" name="Google Shape;101;p2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2" name="Google Shape;102;p2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03" name="Google Shape;103;p2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104" name="Shape 104"/>
        <p:cNvGrpSpPr/>
        <p:nvPr/>
      </p:nvGrpSpPr>
      <p:grpSpPr>
        <a:xfrm>
          <a:off x="0" y="0"/>
          <a:ext cx="0" cy="0"/>
          <a:chOff x="0" y="0"/>
          <a:chExt cx="0" cy="0"/>
        </a:xfrm>
      </p:grpSpPr>
      <p:sp>
        <p:nvSpPr>
          <p:cNvPr id="105" name="Google Shape;105;p2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06" name="Google Shape;106;p26"/>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07" name="Google Shape;107;p26"/>
          <p:cNvSpPr/>
          <p:nvPr>
            <p:ph idx="2" type="pic"/>
          </p:nvPr>
        </p:nvSpPr>
        <p:spPr>
          <a:xfrm>
            <a:off x="4992024" y="1152775"/>
            <a:ext cx="3840300" cy="3416400"/>
          </a:xfrm>
          <a:prstGeom prst="rect">
            <a:avLst/>
          </a:prstGeom>
          <a:noFill/>
          <a:ln>
            <a:noFill/>
          </a:ln>
        </p:spPr>
      </p:sp>
      <p:sp>
        <p:nvSpPr>
          <p:cNvPr id="108" name="Google Shape;10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109" name="Shape 109"/>
        <p:cNvGrpSpPr/>
        <p:nvPr/>
      </p:nvGrpSpPr>
      <p:grpSpPr>
        <a:xfrm>
          <a:off x="0" y="0"/>
          <a:ext cx="0" cy="0"/>
          <a:chOff x="0" y="0"/>
          <a:chExt cx="0" cy="0"/>
        </a:xfrm>
      </p:grpSpPr>
      <p:sp>
        <p:nvSpPr>
          <p:cNvPr id="110" name="Google Shape;110;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1" name="Google Shape;111;p27"/>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12" name="Google Shape;112;p27"/>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3" name="Google Shape;113;p27"/>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4" name="Google Shape;114;p2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15" name="Google Shape;115;p2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116" name="Shape 116"/>
        <p:cNvGrpSpPr/>
        <p:nvPr/>
      </p:nvGrpSpPr>
      <p:grpSpPr>
        <a:xfrm>
          <a:off x="0" y="0"/>
          <a:ext cx="0" cy="0"/>
          <a:chOff x="0" y="0"/>
          <a:chExt cx="0" cy="0"/>
        </a:xfrm>
      </p:grpSpPr>
      <p:sp>
        <p:nvSpPr>
          <p:cNvPr id="117" name="Google Shape;11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18" name="Google Shape;118;p28"/>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19" name="Google Shape;119;p28"/>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0" name="Google Shape;120;p28"/>
          <p:cNvSpPr txBox="1"/>
          <p:nvPr>
            <p:ph idx="3"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1" name="Google Shape;121;p28"/>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22" name="Google Shape;122;p28"/>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23" name="Google Shape;123;p28"/>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24" name="Google Shape;124;p28"/>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125" name="Shape 125"/>
        <p:cNvGrpSpPr/>
        <p:nvPr/>
      </p:nvGrpSpPr>
      <p:grpSpPr>
        <a:xfrm>
          <a:off x="0" y="0"/>
          <a:ext cx="0" cy="0"/>
          <a:chOff x="0" y="0"/>
          <a:chExt cx="0" cy="0"/>
        </a:xfrm>
      </p:grpSpPr>
      <p:sp>
        <p:nvSpPr>
          <p:cNvPr id="126" name="Google Shape;126;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27" name="Google Shape;127;p29"/>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8" name="Google Shape;128;p29"/>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29" name="Google Shape;129;p29"/>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0" name="Google Shape;130;p29"/>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131" name="Google Shape;131;p29"/>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32" name="Google Shape;132;p2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3" name="Google Shape;133;p2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4" name="Google Shape;134;p2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135" name="Google Shape;135;p2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136" name="Shape 136"/>
        <p:cNvGrpSpPr/>
        <p:nvPr/>
      </p:nvGrpSpPr>
      <p:grpSpPr>
        <a:xfrm>
          <a:off x="0" y="0"/>
          <a:ext cx="0" cy="0"/>
          <a:chOff x="0" y="0"/>
          <a:chExt cx="0" cy="0"/>
        </a:xfrm>
      </p:grpSpPr>
      <p:sp>
        <p:nvSpPr>
          <p:cNvPr id="137" name="Google Shape;137;p3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38" name="Google Shape;138;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9" name="Google Shape;139;p3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140" name="Shape 140"/>
        <p:cNvGrpSpPr/>
        <p:nvPr/>
      </p:nvGrpSpPr>
      <p:grpSpPr>
        <a:xfrm>
          <a:off x="0" y="0"/>
          <a:ext cx="0" cy="0"/>
          <a:chOff x="0" y="0"/>
          <a:chExt cx="0" cy="0"/>
        </a:xfrm>
      </p:grpSpPr>
      <p:sp>
        <p:nvSpPr>
          <p:cNvPr id="141" name="Google Shape;141;p31"/>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2" name="Google Shape;142;p31"/>
          <p:cNvSpPr/>
          <p:nvPr>
            <p:ph idx="2" type="pic"/>
          </p:nvPr>
        </p:nvSpPr>
        <p:spPr>
          <a:xfrm>
            <a:off x="4804825" y="1133300"/>
            <a:ext cx="4027500" cy="2392800"/>
          </a:xfrm>
          <a:prstGeom prst="rect">
            <a:avLst/>
          </a:prstGeom>
          <a:noFill/>
          <a:ln>
            <a:noFill/>
          </a:ln>
        </p:spPr>
      </p:sp>
      <p:sp>
        <p:nvSpPr>
          <p:cNvPr id="143" name="Google Shape;143;p31"/>
          <p:cNvSpPr/>
          <p:nvPr>
            <p:ph idx="3" type="pic"/>
          </p:nvPr>
        </p:nvSpPr>
        <p:spPr>
          <a:xfrm>
            <a:off x="311725" y="1133300"/>
            <a:ext cx="4027500" cy="2392800"/>
          </a:xfrm>
          <a:prstGeom prst="rect">
            <a:avLst/>
          </a:prstGeom>
          <a:noFill/>
          <a:ln>
            <a:noFill/>
          </a:ln>
        </p:spPr>
      </p:sp>
      <p:sp>
        <p:nvSpPr>
          <p:cNvPr id="144" name="Google Shape;144;p31"/>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45" name="Google Shape;145;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46" name="Google Shape;146;p3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47" name="Google Shape;147;p3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48" name="Google Shape;148;p3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149" name="Shape 149"/>
        <p:cNvGrpSpPr/>
        <p:nvPr/>
      </p:nvGrpSpPr>
      <p:grpSpPr>
        <a:xfrm>
          <a:off x="0" y="0"/>
          <a:ext cx="0" cy="0"/>
          <a:chOff x="0" y="0"/>
          <a:chExt cx="0" cy="0"/>
        </a:xfrm>
      </p:grpSpPr>
      <p:sp>
        <p:nvSpPr>
          <p:cNvPr id="150" name="Google Shape;150;p32"/>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1" name="Google Shape;151;p32"/>
          <p:cNvSpPr/>
          <p:nvPr>
            <p:ph idx="2" type="pic"/>
          </p:nvPr>
        </p:nvSpPr>
        <p:spPr>
          <a:xfrm>
            <a:off x="6205225" y="1128325"/>
            <a:ext cx="2627100" cy="2273100"/>
          </a:xfrm>
          <a:prstGeom prst="rect">
            <a:avLst/>
          </a:prstGeom>
          <a:noFill/>
          <a:ln>
            <a:noFill/>
          </a:ln>
        </p:spPr>
      </p:sp>
      <p:sp>
        <p:nvSpPr>
          <p:cNvPr id="152" name="Google Shape;152;p32"/>
          <p:cNvSpPr/>
          <p:nvPr>
            <p:ph idx="3" type="pic"/>
          </p:nvPr>
        </p:nvSpPr>
        <p:spPr>
          <a:xfrm>
            <a:off x="311725" y="1128325"/>
            <a:ext cx="2627100" cy="2273100"/>
          </a:xfrm>
          <a:prstGeom prst="rect">
            <a:avLst/>
          </a:prstGeom>
          <a:noFill/>
          <a:ln>
            <a:noFill/>
          </a:ln>
        </p:spPr>
      </p:sp>
      <p:sp>
        <p:nvSpPr>
          <p:cNvPr id="153" name="Google Shape;153;p32"/>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4" name="Google Shape;154;p32"/>
          <p:cNvSpPr/>
          <p:nvPr>
            <p:ph idx="5" type="pic"/>
          </p:nvPr>
        </p:nvSpPr>
        <p:spPr>
          <a:xfrm>
            <a:off x="3255250" y="1128325"/>
            <a:ext cx="2627100" cy="2273100"/>
          </a:xfrm>
          <a:prstGeom prst="rect">
            <a:avLst/>
          </a:prstGeom>
          <a:noFill/>
          <a:ln>
            <a:noFill/>
          </a:ln>
        </p:spPr>
      </p:sp>
      <p:sp>
        <p:nvSpPr>
          <p:cNvPr id="155" name="Google Shape;155;p32"/>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56" name="Google Shape;156;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57" name="Google Shape;157;p3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58" name="Google Shape;158;p3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59" name="Google Shape;159;p3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160" name="Google Shape;160;p3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161" name="Shape 161"/>
        <p:cNvGrpSpPr/>
        <p:nvPr/>
      </p:nvGrpSpPr>
      <p:grpSpPr>
        <a:xfrm>
          <a:off x="0" y="0"/>
          <a:ext cx="0" cy="0"/>
          <a:chOff x="0" y="0"/>
          <a:chExt cx="0" cy="0"/>
        </a:xfrm>
      </p:grpSpPr>
      <p:sp>
        <p:nvSpPr>
          <p:cNvPr id="162" name="Google Shape;162;p33"/>
          <p:cNvSpPr/>
          <p:nvPr>
            <p:ph idx="2" type="pic"/>
          </p:nvPr>
        </p:nvSpPr>
        <p:spPr>
          <a:xfrm>
            <a:off x="311700" y="445025"/>
            <a:ext cx="8520600" cy="4218300"/>
          </a:xfrm>
          <a:prstGeom prst="rect">
            <a:avLst/>
          </a:prstGeom>
          <a:noFill/>
          <a:ln>
            <a:noFill/>
          </a:ln>
        </p:spPr>
      </p:sp>
      <p:sp>
        <p:nvSpPr>
          <p:cNvPr id="163" name="Google Shape;163;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164" name="Shape 164"/>
        <p:cNvGrpSpPr/>
        <p:nvPr/>
      </p:nvGrpSpPr>
      <p:grpSpPr>
        <a:xfrm>
          <a:off x="0" y="0"/>
          <a:ext cx="0" cy="0"/>
          <a:chOff x="0" y="0"/>
          <a:chExt cx="0" cy="0"/>
        </a:xfrm>
      </p:grpSpPr>
      <p:sp>
        <p:nvSpPr>
          <p:cNvPr id="165" name="Google Shape;165;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6" name="Google Shape;166;p34"/>
          <p:cNvSpPr/>
          <p:nvPr>
            <p:ph idx="2" type="pic"/>
          </p:nvPr>
        </p:nvSpPr>
        <p:spPr>
          <a:xfrm>
            <a:off x="3389600" y="118913"/>
            <a:ext cx="1643700" cy="1535100"/>
          </a:xfrm>
          <a:prstGeom prst="rect">
            <a:avLst/>
          </a:prstGeom>
          <a:noFill/>
          <a:ln>
            <a:noFill/>
          </a:ln>
        </p:spPr>
      </p:sp>
      <p:sp>
        <p:nvSpPr>
          <p:cNvPr id="167" name="Google Shape;167;p34"/>
          <p:cNvSpPr/>
          <p:nvPr>
            <p:ph idx="3" type="pic"/>
          </p:nvPr>
        </p:nvSpPr>
        <p:spPr>
          <a:xfrm>
            <a:off x="5195935" y="118913"/>
            <a:ext cx="1643700" cy="1535100"/>
          </a:xfrm>
          <a:prstGeom prst="rect">
            <a:avLst/>
          </a:prstGeom>
          <a:noFill/>
          <a:ln>
            <a:noFill/>
          </a:ln>
        </p:spPr>
      </p:sp>
      <p:sp>
        <p:nvSpPr>
          <p:cNvPr id="168" name="Google Shape;168;p34"/>
          <p:cNvSpPr/>
          <p:nvPr>
            <p:ph idx="4" type="pic"/>
          </p:nvPr>
        </p:nvSpPr>
        <p:spPr>
          <a:xfrm>
            <a:off x="7002270" y="118913"/>
            <a:ext cx="1643700" cy="1535100"/>
          </a:xfrm>
          <a:prstGeom prst="rect">
            <a:avLst/>
          </a:prstGeom>
          <a:noFill/>
          <a:ln>
            <a:noFill/>
          </a:ln>
        </p:spPr>
      </p:sp>
      <p:sp>
        <p:nvSpPr>
          <p:cNvPr id="169" name="Google Shape;169;p34"/>
          <p:cNvSpPr/>
          <p:nvPr>
            <p:ph idx="5" type="pic"/>
          </p:nvPr>
        </p:nvSpPr>
        <p:spPr>
          <a:xfrm>
            <a:off x="3389588" y="1804212"/>
            <a:ext cx="1643700" cy="1535100"/>
          </a:xfrm>
          <a:prstGeom prst="rect">
            <a:avLst/>
          </a:prstGeom>
          <a:noFill/>
          <a:ln>
            <a:noFill/>
          </a:ln>
        </p:spPr>
      </p:sp>
      <p:sp>
        <p:nvSpPr>
          <p:cNvPr id="170" name="Google Shape;170;p34"/>
          <p:cNvSpPr/>
          <p:nvPr>
            <p:ph idx="6" type="pic"/>
          </p:nvPr>
        </p:nvSpPr>
        <p:spPr>
          <a:xfrm>
            <a:off x="5195922" y="1804212"/>
            <a:ext cx="1643700" cy="1535100"/>
          </a:xfrm>
          <a:prstGeom prst="rect">
            <a:avLst/>
          </a:prstGeom>
          <a:noFill/>
          <a:ln>
            <a:noFill/>
          </a:ln>
        </p:spPr>
      </p:sp>
      <p:sp>
        <p:nvSpPr>
          <p:cNvPr id="171" name="Google Shape;171;p34"/>
          <p:cNvSpPr/>
          <p:nvPr>
            <p:ph idx="7" type="pic"/>
          </p:nvPr>
        </p:nvSpPr>
        <p:spPr>
          <a:xfrm>
            <a:off x="7002257" y="1804212"/>
            <a:ext cx="1643700" cy="1535100"/>
          </a:xfrm>
          <a:prstGeom prst="rect">
            <a:avLst/>
          </a:prstGeom>
          <a:noFill/>
          <a:ln>
            <a:noFill/>
          </a:ln>
        </p:spPr>
      </p:sp>
      <p:sp>
        <p:nvSpPr>
          <p:cNvPr id="172" name="Google Shape;172;p34"/>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173" name="Google Shape;173;p34"/>
          <p:cNvSpPr/>
          <p:nvPr>
            <p:ph idx="8" type="pic"/>
          </p:nvPr>
        </p:nvSpPr>
        <p:spPr>
          <a:xfrm>
            <a:off x="3389588" y="3489487"/>
            <a:ext cx="1643700" cy="1535100"/>
          </a:xfrm>
          <a:prstGeom prst="rect">
            <a:avLst/>
          </a:prstGeom>
          <a:noFill/>
          <a:ln>
            <a:noFill/>
          </a:ln>
        </p:spPr>
      </p:sp>
      <p:sp>
        <p:nvSpPr>
          <p:cNvPr id="174" name="Google Shape;174;p34"/>
          <p:cNvSpPr/>
          <p:nvPr>
            <p:ph idx="9" type="pic"/>
          </p:nvPr>
        </p:nvSpPr>
        <p:spPr>
          <a:xfrm>
            <a:off x="5195922" y="3489487"/>
            <a:ext cx="1643700" cy="1535100"/>
          </a:xfrm>
          <a:prstGeom prst="rect">
            <a:avLst/>
          </a:prstGeom>
          <a:noFill/>
          <a:ln>
            <a:noFill/>
          </a:ln>
        </p:spPr>
      </p:sp>
      <p:sp>
        <p:nvSpPr>
          <p:cNvPr id="175" name="Google Shape;175;p34"/>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slide" type="title">
  <p:cSld name="TITLE">
    <p:bg>
      <p:bgPr>
        <a:solidFill>
          <a:schemeClr val="dk1"/>
        </a:solidFill>
      </p:bgPr>
    </p:bg>
    <p:spTree>
      <p:nvGrpSpPr>
        <p:cNvPr id="176" name="Shape 176"/>
        <p:cNvGrpSpPr/>
        <p:nvPr/>
      </p:nvGrpSpPr>
      <p:grpSpPr>
        <a:xfrm>
          <a:off x="0" y="0"/>
          <a:ext cx="0" cy="0"/>
          <a:chOff x="0" y="0"/>
          <a:chExt cx="0" cy="0"/>
        </a:xfrm>
      </p:grpSpPr>
      <p:sp>
        <p:nvSpPr>
          <p:cNvPr id="177" name="Google Shape;177;p35"/>
          <p:cNvSpPr txBox="1"/>
          <p:nvPr>
            <p:ph idx="1" type="body"/>
          </p:nvPr>
        </p:nvSpPr>
        <p:spPr>
          <a:xfrm>
            <a:off x="196951" y="4737750"/>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178" name="Google Shape;178;p35"/>
          <p:cNvSpPr txBox="1"/>
          <p:nvPr>
            <p:ph type="ctrTitle"/>
          </p:nvPr>
        </p:nvSpPr>
        <p:spPr>
          <a:xfrm>
            <a:off x="196950" y="223825"/>
            <a:ext cx="8011800" cy="1877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6750"/>
              <a:buNone/>
              <a:defRPr sz="675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p:txBody>
      </p:sp>
      <p:sp>
        <p:nvSpPr>
          <p:cNvPr id="179" name="Google Shape;179;p35"/>
          <p:cNvSpPr txBox="1"/>
          <p:nvPr>
            <p:ph idx="2" type="subTitle"/>
          </p:nvPr>
        </p:nvSpPr>
        <p:spPr>
          <a:xfrm>
            <a:off x="196950" y="2171250"/>
            <a:ext cx="3986700" cy="555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50"/>
              <a:buFont typeface="DM Sans Medium"/>
              <a:buNone/>
              <a:defRPr sz="1850">
                <a:solidFill>
                  <a:schemeClr val="lt1"/>
                </a:solidFill>
                <a:latin typeface="DM Sans Medium"/>
                <a:ea typeface="DM Sans Medium"/>
                <a:cs typeface="DM Sans Medium"/>
                <a:sym typeface="DM Sans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180" name="Google Shape;180;p35"/>
          <p:cNvSpPr/>
          <p:nvPr>
            <p:ph idx="3" type="pic"/>
          </p:nvPr>
        </p:nvSpPr>
        <p:spPr>
          <a:xfrm>
            <a:off x="4437578" y="2171250"/>
            <a:ext cx="4509600" cy="2775600"/>
          </a:xfrm>
          <a:prstGeom prst="round2DiagRect">
            <a:avLst>
              <a:gd fmla="val 16667" name="adj1"/>
              <a:gd fmla="val 0" name="adj2"/>
            </a:avLst>
          </a:prstGeom>
          <a:noFill/>
          <a:ln>
            <a:noFill/>
          </a:ln>
        </p:spPr>
      </p:sp>
      <p:sp>
        <p:nvSpPr>
          <p:cNvPr id="181" name="Google Shape;181;p35"/>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umber" type="secHead">
  <p:cSld name="SECTION_HEADER">
    <p:spTree>
      <p:nvGrpSpPr>
        <p:cNvPr id="182" name="Shape 182"/>
        <p:cNvGrpSpPr/>
        <p:nvPr/>
      </p:nvGrpSpPr>
      <p:grpSpPr>
        <a:xfrm>
          <a:off x="0" y="0"/>
          <a:ext cx="0" cy="0"/>
          <a:chOff x="0" y="0"/>
          <a:chExt cx="0" cy="0"/>
        </a:xfrm>
      </p:grpSpPr>
      <p:sp>
        <p:nvSpPr>
          <p:cNvPr id="183" name="Google Shape;183;p36"/>
          <p:cNvSpPr txBox="1"/>
          <p:nvPr>
            <p:ph type="title"/>
          </p:nvPr>
        </p:nvSpPr>
        <p:spPr>
          <a:xfrm>
            <a:off x="511953" y="5885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4" name="Google Shape;184;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85" name="Google Shape;185;p36"/>
          <p:cNvSpPr txBox="1"/>
          <p:nvPr>
            <p:ph idx="2" type="title"/>
          </p:nvPr>
        </p:nvSpPr>
        <p:spPr>
          <a:xfrm>
            <a:off x="511953" y="14303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6" name="Google Shape;186;p36"/>
          <p:cNvSpPr txBox="1"/>
          <p:nvPr>
            <p:ph idx="3" type="title"/>
          </p:nvPr>
        </p:nvSpPr>
        <p:spPr>
          <a:xfrm>
            <a:off x="511953" y="22721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7" name="Google Shape;187;p36"/>
          <p:cNvSpPr txBox="1"/>
          <p:nvPr>
            <p:ph idx="4" type="title"/>
          </p:nvPr>
        </p:nvSpPr>
        <p:spPr>
          <a:xfrm>
            <a:off x="511953" y="31139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8" name="Google Shape;188;p36"/>
          <p:cNvSpPr txBox="1"/>
          <p:nvPr>
            <p:ph idx="5" type="title"/>
          </p:nvPr>
        </p:nvSpPr>
        <p:spPr>
          <a:xfrm>
            <a:off x="511953" y="39557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89" name="Google Shape;189;p36"/>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90" name="Google Shape;190;p36"/>
          <p:cNvSpPr txBox="1"/>
          <p:nvPr>
            <p:ph idx="6"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type="tx">
  <p:cSld name="TITLE_AND_BODY">
    <p:spTree>
      <p:nvGrpSpPr>
        <p:cNvPr id="191" name="Shape 191"/>
        <p:cNvGrpSpPr/>
        <p:nvPr/>
      </p:nvGrpSpPr>
      <p:grpSpPr>
        <a:xfrm>
          <a:off x="0" y="0"/>
          <a:ext cx="0" cy="0"/>
          <a:chOff x="0" y="0"/>
          <a:chExt cx="0" cy="0"/>
        </a:xfrm>
      </p:grpSpPr>
      <p:sp>
        <p:nvSpPr>
          <p:cNvPr id="192" name="Google Shape;192;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3" name="Google Shape;193;p37"/>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1pPr>
            <a:lvl2pPr lvl="1"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2pPr>
            <a:lvl3pPr lvl="2"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3pPr>
            <a:lvl4pPr lvl="3"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4pPr>
            <a:lvl5pPr lvl="4"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5pPr>
            <a:lvl6pPr lvl="5"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6pPr>
            <a:lvl7pPr lvl="6"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7pPr>
            <a:lvl8pPr lvl="7"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8pPr>
            <a:lvl9pPr lvl="8"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9pPr>
          </a:lstStyle>
          <a:p/>
        </p:txBody>
      </p:sp>
      <p:sp>
        <p:nvSpPr>
          <p:cNvPr id="194" name="Google Shape;194;p37"/>
          <p:cNvSpPr txBox="1"/>
          <p:nvPr>
            <p:ph idx="2" type="body"/>
          </p:nvPr>
        </p:nvSpPr>
        <p:spPr>
          <a:xfrm>
            <a:off x="196951" y="196725"/>
            <a:ext cx="18591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195" name="Google Shape;195;p37"/>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_AND_BODY_1">
    <p:bg>
      <p:bgPr>
        <a:solidFill>
          <a:schemeClr val="dk1"/>
        </a:solidFill>
      </p:bgPr>
    </p:bg>
    <p:spTree>
      <p:nvGrpSpPr>
        <p:cNvPr id="196" name="Shape 196"/>
        <p:cNvGrpSpPr/>
        <p:nvPr/>
      </p:nvGrpSpPr>
      <p:grpSpPr>
        <a:xfrm>
          <a:off x="0" y="0"/>
          <a:ext cx="0" cy="0"/>
          <a:chOff x="0" y="0"/>
          <a:chExt cx="0" cy="0"/>
        </a:xfrm>
      </p:grpSpPr>
      <p:sp>
        <p:nvSpPr>
          <p:cNvPr id="197" name="Google Shape;197;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198" name="Google Shape;198;p38"/>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1pPr>
            <a:lvl2pPr lvl="1"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2pPr>
            <a:lvl3pPr lvl="2"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3pPr>
            <a:lvl4pPr lvl="3"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4pPr>
            <a:lvl5pPr lvl="4"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5pPr>
            <a:lvl6pPr lvl="5"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6pPr>
            <a:lvl7pPr lvl="6"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7pPr>
            <a:lvl8pPr lvl="7"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8pPr>
            <a:lvl9pPr lvl="8"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9pPr>
          </a:lstStyle>
          <a:p/>
        </p:txBody>
      </p:sp>
      <p:sp>
        <p:nvSpPr>
          <p:cNvPr id="199" name="Google Shape;199;p38"/>
          <p:cNvSpPr txBox="1"/>
          <p:nvPr>
            <p:ph idx="2"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200" name="Google Shape;200;p38"/>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1" type="twoColTx">
  <p:cSld name="TITLE_AND_TWO_COLUMNS">
    <p:spTree>
      <p:nvGrpSpPr>
        <p:cNvPr id="201" name="Shape 201"/>
        <p:cNvGrpSpPr/>
        <p:nvPr/>
      </p:nvGrpSpPr>
      <p:grpSpPr>
        <a:xfrm>
          <a:off x="0" y="0"/>
          <a:ext cx="0" cy="0"/>
          <a:chOff x="0" y="0"/>
          <a:chExt cx="0" cy="0"/>
        </a:xfrm>
      </p:grpSpPr>
      <p:sp>
        <p:nvSpPr>
          <p:cNvPr id="202" name="Google Shape;202;p39"/>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203" name="Google Shape;203;p39"/>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dk1"/>
              </a:buClr>
              <a:buSzPts val="1000"/>
              <a:buChar char="●"/>
              <a:defRPr>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a:solidFill>
                  <a:schemeClr val="dk1"/>
                </a:solidFill>
              </a:defRPr>
            </a:lvl3pPr>
            <a:lvl4pPr indent="-292100" lvl="3" marL="1828800">
              <a:lnSpc>
                <a:spcPct val="100000"/>
              </a:lnSpc>
              <a:spcBef>
                <a:spcPts val="0"/>
              </a:spcBef>
              <a:spcAft>
                <a:spcPts val="0"/>
              </a:spcAft>
              <a:buClr>
                <a:schemeClr val="dk1"/>
              </a:buClr>
              <a:buSzPts val="1000"/>
              <a:buChar char="●"/>
              <a:defRPr>
                <a:solidFill>
                  <a:schemeClr val="dk1"/>
                </a:solidFill>
              </a:defRPr>
            </a:lvl4pPr>
            <a:lvl5pPr indent="-292100" lvl="4" marL="2286000">
              <a:lnSpc>
                <a:spcPct val="100000"/>
              </a:lnSpc>
              <a:spcBef>
                <a:spcPts val="0"/>
              </a:spcBef>
              <a:spcAft>
                <a:spcPts val="0"/>
              </a:spcAft>
              <a:buClr>
                <a:schemeClr val="dk1"/>
              </a:buClr>
              <a:buSzPts val="1000"/>
              <a:buChar char="○"/>
              <a:defRPr>
                <a:solidFill>
                  <a:schemeClr val="dk1"/>
                </a:solidFill>
              </a:defRPr>
            </a:lvl5pPr>
            <a:lvl6pPr indent="-292100" lvl="5" marL="2743200">
              <a:lnSpc>
                <a:spcPct val="100000"/>
              </a:lnSpc>
              <a:spcBef>
                <a:spcPts val="0"/>
              </a:spcBef>
              <a:spcAft>
                <a:spcPts val="0"/>
              </a:spcAft>
              <a:buClr>
                <a:schemeClr val="dk1"/>
              </a:buClr>
              <a:buSzPts val="1000"/>
              <a:buChar char="■"/>
              <a:defRPr>
                <a:solidFill>
                  <a:schemeClr val="dk1"/>
                </a:solidFill>
              </a:defRPr>
            </a:lvl6pPr>
            <a:lvl7pPr indent="-292100" lvl="6" marL="3200400">
              <a:lnSpc>
                <a:spcPct val="100000"/>
              </a:lnSpc>
              <a:spcBef>
                <a:spcPts val="0"/>
              </a:spcBef>
              <a:spcAft>
                <a:spcPts val="0"/>
              </a:spcAft>
              <a:buClr>
                <a:schemeClr val="dk1"/>
              </a:buClr>
              <a:buSzPts val="1000"/>
              <a:buChar char="●"/>
              <a:defRPr>
                <a:solidFill>
                  <a:schemeClr val="dk1"/>
                </a:solidFill>
              </a:defRPr>
            </a:lvl7pPr>
            <a:lvl8pPr indent="-292100" lvl="7" marL="3657600">
              <a:lnSpc>
                <a:spcPct val="100000"/>
              </a:lnSpc>
              <a:spcBef>
                <a:spcPts val="0"/>
              </a:spcBef>
              <a:spcAft>
                <a:spcPts val="0"/>
              </a:spcAft>
              <a:buClr>
                <a:schemeClr val="dk1"/>
              </a:buClr>
              <a:buSzPts val="1000"/>
              <a:buChar char="○"/>
              <a:defRPr>
                <a:solidFill>
                  <a:schemeClr val="dk1"/>
                </a:solidFill>
              </a:defRPr>
            </a:lvl8pPr>
            <a:lvl9pPr indent="-292100" lvl="8" marL="4114800">
              <a:lnSpc>
                <a:spcPct val="100000"/>
              </a:lnSpc>
              <a:spcBef>
                <a:spcPts val="0"/>
              </a:spcBef>
              <a:spcAft>
                <a:spcPts val="0"/>
              </a:spcAft>
              <a:buClr>
                <a:schemeClr val="dk1"/>
              </a:buClr>
              <a:buSzPts val="1000"/>
              <a:buChar char="■"/>
              <a:defRPr>
                <a:solidFill>
                  <a:schemeClr val="dk1"/>
                </a:solidFill>
              </a:defRPr>
            </a:lvl9pPr>
          </a:lstStyle>
          <a:p/>
        </p:txBody>
      </p:sp>
      <p:sp>
        <p:nvSpPr>
          <p:cNvPr id="204" name="Google Shape;204;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5" name="Google Shape;205;p39"/>
          <p:cNvSpPr/>
          <p:nvPr>
            <p:ph idx="2" type="pic"/>
          </p:nvPr>
        </p:nvSpPr>
        <p:spPr>
          <a:xfrm>
            <a:off x="3726325" y="669925"/>
            <a:ext cx="5220900" cy="4276800"/>
          </a:xfrm>
          <a:prstGeom prst="round2DiagRect">
            <a:avLst>
              <a:gd fmla="val 16667" name="adj1"/>
              <a:gd fmla="val 0" name="adj2"/>
            </a:avLst>
          </a:prstGeom>
          <a:noFill/>
          <a:ln>
            <a:noFill/>
          </a:ln>
        </p:spPr>
      </p:sp>
      <p:sp>
        <p:nvSpPr>
          <p:cNvPr id="206" name="Google Shape;206;p39"/>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207" name="Google Shape;207;p39"/>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TITLE_AND_TWO_COLUMNS_1">
    <p:bg>
      <p:bgPr>
        <a:solidFill>
          <a:schemeClr val="dk1"/>
        </a:solidFill>
      </p:bgPr>
    </p:bg>
    <p:spTree>
      <p:nvGrpSpPr>
        <p:cNvPr id="208" name="Shape 208"/>
        <p:cNvGrpSpPr/>
        <p:nvPr/>
      </p:nvGrpSpPr>
      <p:grpSpPr>
        <a:xfrm>
          <a:off x="0" y="0"/>
          <a:ext cx="0" cy="0"/>
          <a:chOff x="0" y="0"/>
          <a:chExt cx="0" cy="0"/>
        </a:xfrm>
      </p:grpSpPr>
      <p:sp>
        <p:nvSpPr>
          <p:cNvPr id="209" name="Google Shape;209;p40"/>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450"/>
              <a:buNone/>
              <a:defRPr>
                <a:solidFill>
                  <a:schemeClr val="lt1"/>
                </a:solidFill>
              </a:defRPr>
            </a:lvl1pPr>
            <a:lvl2pPr lvl="1">
              <a:spcBef>
                <a:spcPts val="0"/>
              </a:spcBef>
              <a:spcAft>
                <a:spcPts val="0"/>
              </a:spcAft>
              <a:buClr>
                <a:schemeClr val="lt1"/>
              </a:buClr>
              <a:buSzPts val="3450"/>
              <a:buNone/>
              <a:defRPr>
                <a:solidFill>
                  <a:schemeClr val="lt1"/>
                </a:solidFill>
              </a:defRPr>
            </a:lvl2pPr>
            <a:lvl3pPr lvl="2">
              <a:spcBef>
                <a:spcPts val="0"/>
              </a:spcBef>
              <a:spcAft>
                <a:spcPts val="0"/>
              </a:spcAft>
              <a:buClr>
                <a:schemeClr val="lt1"/>
              </a:buClr>
              <a:buSzPts val="3450"/>
              <a:buNone/>
              <a:defRPr>
                <a:solidFill>
                  <a:schemeClr val="lt1"/>
                </a:solidFill>
              </a:defRPr>
            </a:lvl3pPr>
            <a:lvl4pPr lvl="3">
              <a:spcBef>
                <a:spcPts val="0"/>
              </a:spcBef>
              <a:spcAft>
                <a:spcPts val="0"/>
              </a:spcAft>
              <a:buClr>
                <a:schemeClr val="lt1"/>
              </a:buClr>
              <a:buSzPts val="3450"/>
              <a:buNone/>
              <a:defRPr>
                <a:solidFill>
                  <a:schemeClr val="lt1"/>
                </a:solidFill>
              </a:defRPr>
            </a:lvl4pPr>
            <a:lvl5pPr lvl="4">
              <a:spcBef>
                <a:spcPts val="0"/>
              </a:spcBef>
              <a:spcAft>
                <a:spcPts val="0"/>
              </a:spcAft>
              <a:buClr>
                <a:schemeClr val="lt1"/>
              </a:buClr>
              <a:buSzPts val="3450"/>
              <a:buNone/>
              <a:defRPr>
                <a:solidFill>
                  <a:schemeClr val="lt1"/>
                </a:solidFill>
              </a:defRPr>
            </a:lvl5pPr>
            <a:lvl6pPr lvl="5">
              <a:spcBef>
                <a:spcPts val="0"/>
              </a:spcBef>
              <a:spcAft>
                <a:spcPts val="0"/>
              </a:spcAft>
              <a:buClr>
                <a:schemeClr val="lt1"/>
              </a:buClr>
              <a:buSzPts val="3450"/>
              <a:buNone/>
              <a:defRPr>
                <a:solidFill>
                  <a:schemeClr val="lt1"/>
                </a:solidFill>
              </a:defRPr>
            </a:lvl6pPr>
            <a:lvl7pPr lvl="6">
              <a:spcBef>
                <a:spcPts val="0"/>
              </a:spcBef>
              <a:spcAft>
                <a:spcPts val="0"/>
              </a:spcAft>
              <a:buClr>
                <a:schemeClr val="lt1"/>
              </a:buClr>
              <a:buSzPts val="3450"/>
              <a:buNone/>
              <a:defRPr>
                <a:solidFill>
                  <a:schemeClr val="lt1"/>
                </a:solidFill>
              </a:defRPr>
            </a:lvl7pPr>
            <a:lvl8pPr lvl="7">
              <a:spcBef>
                <a:spcPts val="0"/>
              </a:spcBef>
              <a:spcAft>
                <a:spcPts val="0"/>
              </a:spcAft>
              <a:buClr>
                <a:schemeClr val="lt1"/>
              </a:buClr>
              <a:buSzPts val="3450"/>
              <a:buNone/>
              <a:defRPr>
                <a:solidFill>
                  <a:schemeClr val="lt1"/>
                </a:solidFill>
              </a:defRPr>
            </a:lvl8pPr>
            <a:lvl9pPr lvl="8">
              <a:spcBef>
                <a:spcPts val="0"/>
              </a:spcBef>
              <a:spcAft>
                <a:spcPts val="0"/>
              </a:spcAft>
              <a:buClr>
                <a:schemeClr val="lt1"/>
              </a:buClr>
              <a:buSzPts val="3450"/>
              <a:buNone/>
              <a:defRPr>
                <a:solidFill>
                  <a:schemeClr val="lt1"/>
                </a:solidFill>
              </a:defRPr>
            </a:lvl9pPr>
          </a:lstStyle>
          <a:p/>
        </p:txBody>
      </p:sp>
      <p:sp>
        <p:nvSpPr>
          <p:cNvPr id="210" name="Google Shape;210;p40"/>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lt1"/>
              </a:buClr>
              <a:buSzPts val="1000"/>
              <a:buChar char="●"/>
              <a:defRPr>
                <a:solidFill>
                  <a:schemeClr val="lt1"/>
                </a:solidFill>
              </a:defRPr>
            </a:lvl1pPr>
            <a:lvl2pPr indent="-292100" lvl="1" marL="914400">
              <a:lnSpc>
                <a:spcPct val="100000"/>
              </a:lnSpc>
              <a:spcBef>
                <a:spcPts val="0"/>
              </a:spcBef>
              <a:spcAft>
                <a:spcPts val="0"/>
              </a:spcAft>
              <a:buClr>
                <a:schemeClr val="lt1"/>
              </a:buClr>
              <a:buSzPts val="1000"/>
              <a:buChar char="○"/>
              <a:defRPr sz="1000">
                <a:solidFill>
                  <a:schemeClr val="lt1"/>
                </a:solidFill>
              </a:defRPr>
            </a:lvl2pPr>
            <a:lvl3pPr indent="-292100" lvl="2" marL="1371600">
              <a:lnSpc>
                <a:spcPct val="100000"/>
              </a:lnSpc>
              <a:spcBef>
                <a:spcPts val="0"/>
              </a:spcBef>
              <a:spcAft>
                <a:spcPts val="0"/>
              </a:spcAft>
              <a:buClr>
                <a:schemeClr val="lt1"/>
              </a:buClr>
              <a:buSzPts val="1000"/>
              <a:buChar char="■"/>
              <a:defRPr>
                <a:solidFill>
                  <a:schemeClr val="lt1"/>
                </a:solidFill>
              </a:defRPr>
            </a:lvl3pPr>
            <a:lvl4pPr indent="-292100" lvl="3" marL="1828800">
              <a:lnSpc>
                <a:spcPct val="100000"/>
              </a:lnSpc>
              <a:spcBef>
                <a:spcPts val="0"/>
              </a:spcBef>
              <a:spcAft>
                <a:spcPts val="0"/>
              </a:spcAft>
              <a:buClr>
                <a:schemeClr val="lt1"/>
              </a:buClr>
              <a:buSzPts val="1000"/>
              <a:buChar char="●"/>
              <a:defRPr>
                <a:solidFill>
                  <a:schemeClr val="lt1"/>
                </a:solidFill>
              </a:defRPr>
            </a:lvl4pPr>
            <a:lvl5pPr indent="-292100" lvl="4" marL="2286000">
              <a:lnSpc>
                <a:spcPct val="100000"/>
              </a:lnSpc>
              <a:spcBef>
                <a:spcPts val="0"/>
              </a:spcBef>
              <a:spcAft>
                <a:spcPts val="0"/>
              </a:spcAft>
              <a:buClr>
                <a:schemeClr val="lt1"/>
              </a:buClr>
              <a:buSzPts val="1000"/>
              <a:buChar char="○"/>
              <a:defRPr>
                <a:solidFill>
                  <a:schemeClr val="lt1"/>
                </a:solidFill>
              </a:defRPr>
            </a:lvl5pPr>
            <a:lvl6pPr indent="-292100" lvl="5" marL="2743200">
              <a:lnSpc>
                <a:spcPct val="100000"/>
              </a:lnSpc>
              <a:spcBef>
                <a:spcPts val="0"/>
              </a:spcBef>
              <a:spcAft>
                <a:spcPts val="0"/>
              </a:spcAft>
              <a:buClr>
                <a:schemeClr val="lt1"/>
              </a:buClr>
              <a:buSzPts val="1000"/>
              <a:buChar char="■"/>
              <a:defRPr>
                <a:solidFill>
                  <a:schemeClr val="lt1"/>
                </a:solidFill>
              </a:defRPr>
            </a:lvl6pPr>
            <a:lvl7pPr indent="-292100" lvl="6" marL="3200400">
              <a:lnSpc>
                <a:spcPct val="100000"/>
              </a:lnSpc>
              <a:spcBef>
                <a:spcPts val="0"/>
              </a:spcBef>
              <a:spcAft>
                <a:spcPts val="0"/>
              </a:spcAft>
              <a:buClr>
                <a:schemeClr val="lt1"/>
              </a:buClr>
              <a:buSzPts val="1000"/>
              <a:buChar char="●"/>
              <a:defRPr>
                <a:solidFill>
                  <a:schemeClr val="lt1"/>
                </a:solidFill>
              </a:defRPr>
            </a:lvl7pPr>
            <a:lvl8pPr indent="-292100" lvl="7" marL="3657600">
              <a:lnSpc>
                <a:spcPct val="100000"/>
              </a:lnSpc>
              <a:spcBef>
                <a:spcPts val="0"/>
              </a:spcBef>
              <a:spcAft>
                <a:spcPts val="0"/>
              </a:spcAft>
              <a:buClr>
                <a:schemeClr val="lt1"/>
              </a:buClr>
              <a:buSzPts val="1000"/>
              <a:buChar char="○"/>
              <a:defRPr>
                <a:solidFill>
                  <a:schemeClr val="lt1"/>
                </a:solidFill>
              </a:defRPr>
            </a:lvl8pPr>
            <a:lvl9pPr indent="-292100" lvl="8" marL="4114800">
              <a:lnSpc>
                <a:spcPct val="100000"/>
              </a:lnSpc>
              <a:spcBef>
                <a:spcPts val="0"/>
              </a:spcBef>
              <a:spcAft>
                <a:spcPts val="0"/>
              </a:spcAft>
              <a:buClr>
                <a:schemeClr val="lt1"/>
              </a:buClr>
              <a:buSzPts val="1000"/>
              <a:buChar char="■"/>
              <a:defRPr>
                <a:solidFill>
                  <a:schemeClr val="lt1"/>
                </a:solidFill>
              </a:defRPr>
            </a:lvl9pPr>
          </a:lstStyle>
          <a:p/>
        </p:txBody>
      </p:sp>
      <p:sp>
        <p:nvSpPr>
          <p:cNvPr id="211" name="Google Shape;211;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12" name="Google Shape;212;p40"/>
          <p:cNvSpPr/>
          <p:nvPr>
            <p:ph idx="2" type="pic"/>
          </p:nvPr>
        </p:nvSpPr>
        <p:spPr>
          <a:xfrm>
            <a:off x="3726325" y="669925"/>
            <a:ext cx="5220900" cy="4276800"/>
          </a:xfrm>
          <a:prstGeom prst="round2DiagRect">
            <a:avLst>
              <a:gd fmla="val 16667" name="adj1"/>
              <a:gd fmla="val 0" name="adj2"/>
            </a:avLst>
          </a:prstGeom>
          <a:noFill/>
          <a:ln>
            <a:noFill/>
          </a:ln>
        </p:spPr>
      </p:sp>
      <p:sp>
        <p:nvSpPr>
          <p:cNvPr id="213" name="Google Shape;213;p40"/>
          <p:cNvSpPr txBox="1"/>
          <p:nvPr>
            <p:ph idx="3"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214" name="Google Shape;214;p40"/>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
        <p:nvSpPr>
          <p:cNvPr id="215" name="Google Shape;215;p40"/>
          <p:cNvSpPr txBox="1"/>
          <p:nvPr>
            <p:ph idx="5"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chart">
  <p:cSld name="SECTION_TITLE_AND_DESCRIPTION">
    <p:bg>
      <p:bgPr>
        <a:solidFill>
          <a:schemeClr val="lt2"/>
        </a:solidFill>
      </p:bgPr>
    </p:bg>
    <p:spTree>
      <p:nvGrpSpPr>
        <p:cNvPr id="216" name="Shape 216"/>
        <p:cNvGrpSpPr/>
        <p:nvPr/>
      </p:nvGrpSpPr>
      <p:grpSpPr>
        <a:xfrm>
          <a:off x="0" y="0"/>
          <a:ext cx="0" cy="0"/>
          <a:chOff x="0" y="0"/>
          <a:chExt cx="0" cy="0"/>
        </a:xfrm>
      </p:grpSpPr>
      <p:sp>
        <p:nvSpPr>
          <p:cNvPr id="217" name="Google Shape;217;p41"/>
          <p:cNvSpPr/>
          <p:nvPr/>
        </p:nvSpPr>
        <p:spPr>
          <a:xfrm>
            <a:off x="4305000" y="-125"/>
            <a:ext cx="4839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218" name="Google Shape;218;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219" name="Google Shape;219;p41"/>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3450"/>
              <a:buNone/>
              <a:defRPr>
                <a:solidFill>
                  <a:schemeClr val="dk2"/>
                </a:solidFill>
              </a:defRPr>
            </a:lvl1pPr>
            <a:lvl2pPr lvl="1">
              <a:spcBef>
                <a:spcPts val="0"/>
              </a:spcBef>
              <a:spcAft>
                <a:spcPts val="0"/>
              </a:spcAft>
              <a:buClr>
                <a:schemeClr val="dk2"/>
              </a:buClr>
              <a:buSzPts val="3450"/>
              <a:buNone/>
              <a:defRPr>
                <a:solidFill>
                  <a:schemeClr val="dk2"/>
                </a:solidFill>
              </a:defRPr>
            </a:lvl2pPr>
            <a:lvl3pPr lvl="2">
              <a:spcBef>
                <a:spcPts val="0"/>
              </a:spcBef>
              <a:spcAft>
                <a:spcPts val="0"/>
              </a:spcAft>
              <a:buClr>
                <a:schemeClr val="dk2"/>
              </a:buClr>
              <a:buSzPts val="3450"/>
              <a:buNone/>
              <a:defRPr>
                <a:solidFill>
                  <a:schemeClr val="dk2"/>
                </a:solidFill>
              </a:defRPr>
            </a:lvl3pPr>
            <a:lvl4pPr lvl="3">
              <a:spcBef>
                <a:spcPts val="0"/>
              </a:spcBef>
              <a:spcAft>
                <a:spcPts val="0"/>
              </a:spcAft>
              <a:buClr>
                <a:schemeClr val="dk2"/>
              </a:buClr>
              <a:buSzPts val="3450"/>
              <a:buNone/>
              <a:defRPr>
                <a:solidFill>
                  <a:schemeClr val="dk2"/>
                </a:solidFill>
              </a:defRPr>
            </a:lvl4pPr>
            <a:lvl5pPr lvl="4">
              <a:spcBef>
                <a:spcPts val="0"/>
              </a:spcBef>
              <a:spcAft>
                <a:spcPts val="0"/>
              </a:spcAft>
              <a:buClr>
                <a:schemeClr val="dk2"/>
              </a:buClr>
              <a:buSzPts val="3450"/>
              <a:buNone/>
              <a:defRPr>
                <a:solidFill>
                  <a:schemeClr val="dk2"/>
                </a:solidFill>
              </a:defRPr>
            </a:lvl5pPr>
            <a:lvl6pPr lvl="5">
              <a:spcBef>
                <a:spcPts val="0"/>
              </a:spcBef>
              <a:spcAft>
                <a:spcPts val="0"/>
              </a:spcAft>
              <a:buClr>
                <a:schemeClr val="dk2"/>
              </a:buClr>
              <a:buSzPts val="3450"/>
              <a:buNone/>
              <a:defRPr>
                <a:solidFill>
                  <a:schemeClr val="dk2"/>
                </a:solidFill>
              </a:defRPr>
            </a:lvl6pPr>
            <a:lvl7pPr lvl="6">
              <a:spcBef>
                <a:spcPts val="0"/>
              </a:spcBef>
              <a:spcAft>
                <a:spcPts val="0"/>
              </a:spcAft>
              <a:buClr>
                <a:schemeClr val="dk2"/>
              </a:buClr>
              <a:buSzPts val="3450"/>
              <a:buNone/>
              <a:defRPr>
                <a:solidFill>
                  <a:schemeClr val="dk2"/>
                </a:solidFill>
              </a:defRPr>
            </a:lvl7pPr>
            <a:lvl8pPr lvl="7">
              <a:spcBef>
                <a:spcPts val="0"/>
              </a:spcBef>
              <a:spcAft>
                <a:spcPts val="0"/>
              </a:spcAft>
              <a:buClr>
                <a:schemeClr val="dk2"/>
              </a:buClr>
              <a:buSzPts val="3450"/>
              <a:buNone/>
              <a:defRPr>
                <a:solidFill>
                  <a:schemeClr val="dk2"/>
                </a:solidFill>
              </a:defRPr>
            </a:lvl8pPr>
            <a:lvl9pPr lvl="8">
              <a:spcBef>
                <a:spcPts val="0"/>
              </a:spcBef>
              <a:spcAft>
                <a:spcPts val="0"/>
              </a:spcAft>
              <a:buClr>
                <a:schemeClr val="dk2"/>
              </a:buClr>
              <a:buSzPts val="3450"/>
              <a:buNone/>
              <a:defRPr>
                <a:solidFill>
                  <a:schemeClr val="dk2"/>
                </a:solidFill>
              </a:defRPr>
            </a:lvl9pPr>
          </a:lstStyle>
          <a:p/>
        </p:txBody>
      </p:sp>
      <p:sp>
        <p:nvSpPr>
          <p:cNvPr id="220" name="Google Shape;220;p41"/>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221" name="Google Shape;221;p41"/>
          <p:cNvSpPr txBox="1"/>
          <p:nvPr>
            <p:ph idx="2"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22" name="Google Shape;222;p41"/>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CAPTION_ONLY">
    <p:bg>
      <p:bgPr>
        <a:solidFill>
          <a:schemeClr val="lt2"/>
        </a:solidFill>
      </p:bgPr>
    </p:bg>
    <p:spTree>
      <p:nvGrpSpPr>
        <p:cNvPr id="223" name="Shape 223"/>
        <p:cNvGrpSpPr/>
        <p:nvPr/>
      </p:nvGrpSpPr>
      <p:grpSpPr>
        <a:xfrm>
          <a:off x="0" y="0"/>
          <a:ext cx="0" cy="0"/>
          <a:chOff x="0" y="0"/>
          <a:chExt cx="0" cy="0"/>
        </a:xfrm>
      </p:grpSpPr>
      <p:sp>
        <p:nvSpPr>
          <p:cNvPr id="224" name="Google Shape;224;p4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225" name="Google Shape;225;p42"/>
          <p:cNvSpPr txBox="1"/>
          <p:nvPr>
            <p:ph idx="1" type="body"/>
          </p:nvPr>
        </p:nvSpPr>
        <p:spPr>
          <a:xfrm>
            <a:off x="203000" y="89145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6" name="Google Shape;226;p42"/>
          <p:cNvSpPr txBox="1"/>
          <p:nvPr>
            <p:ph idx="2" type="body"/>
          </p:nvPr>
        </p:nvSpPr>
        <p:spPr>
          <a:xfrm>
            <a:off x="2030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7" name="Google Shape;227;p42"/>
          <p:cNvSpPr txBox="1"/>
          <p:nvPr>
            <p:ph idx="3" type="body"/>
          </p:nvPr>
        </p:nvSpPr>
        <p:spPr>
          <a:xfrm>
            <a:off x="2030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28" name="Google Shape;228;p42"/>
          <p:cNvSpPr txBox="1"/>
          <p:nvPr>
            <p:ph idx="4" type="body"/>
          </p:nvPr>
        </p:nvSpPr>
        <p:spPr>
          <a:xfrm>
            <a:off x="2030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29" name="Google Shape;229;p42"/>
          <p:cNvSpPr txBox="1"/>
          <p:nvPr>
            <p:ph idx="5" type="body"/>
          </p:nvPr>
        </p:nvSpPr>
        <p:spPr>
          <a:xfrm>
            <a:off x="2030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0" name="Google Shape;230;p42"/>
          <p:cNvSpPr txBox="1"/>
          <p:nvPr>
            <p:ph idx="6" type="body"/>
          </p:nvPr>
        </p:nvSpPr>
        <p:spPr>
          <a:xfrm>
            <a:off x="2030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1" name="Google Shape;231;p42"/>
          <p:cNvSpPr txBox="1"/>
          <p:nvPr>
            <p:ph idx="7" type="body"/>
          </p:nvPr>
        </p:nvSpPr>
        <p:spPr>
          <a:xfrm>
            <a:off x="2030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2" name="Google Shape;232;p42"/>
          <p:cNvSpPr txBox="1"/>
          <p:nvPr>
            <p:ph idx="8" type="body"/>
          </p:nvPr>
        </p:nvSpPr>
        <p:spPr>
          <a:xfrm>
            <a:off x="203000" y="386240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3" name="Google Shape;233;p42"/>
          <p:cNvSpPr txBox="1"/>
          <p:nvPr>
            <p:ph idx="9" type="body"/>
          </p:nvPr>
        </p:nvSpPr>
        <p:spPr>
          <a:xfrm>
            <a:off x="2030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4" name="Google Shape;234;p42"/>
          <p:cNvSpPr txBox="1"/>
          <p:nvPr>
            <p:ph idx="13" type="body"/>
          </p:nvPr>
        </p:nvSpPr>
        <p:spPr>
          <a:xfrm>
            <a:off x="32496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5" name="Google Shape;235;p42"/>
          <p:cNvSpPr txBox="1"/>
          <p:nvPr>
            <p:ph idx="14" type="body"/>
          </p:nvPr>
        </p:nvSpPr>
        <p:spPr>
          <a:xfrm>
            <a:off x="32496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6" name="Google Shape;236;p42"/>
          <p:cNvSpPr txBox="1"/>
          <p:nvPr>
            <p:ph idx="15" type="body"/>
          </p:nvPr>
        </p:nvSpPr>
        <p:spPr>
          <a:xfrm>
            <a:off x="32496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37" name="Google Shape;237;p42"/>
          <p:cNvSpPr txBox="1"/>
          <p:nvPr>
            <p:ph idx="16" type="body"/>
          </p:nvPr>
        </p:nvSpPr>
        <p:spPr>
          <a:xfrm>
            <a:off x="32496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8" name="Google Shape;238;p42"/>
          <p:cNvSpPr txBox="1"/>
          <p:nvPr>
            <p:ph idx="17" type="body"/>
          </p:nvPr>
        </p:nvSpPr>
        <p:spPr>
          <a:xfrm>
            <a:off x="32496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39" name="Google Shape;239;p42"/>
          <p:cNvSpPr txBox="1"/>
          <p:nvPr>
            <p:ph idx="18" type="body"/>
          </p:nvPr>
        </p:nvSpPr>
        <p:spPr>
          <a:xfrm>
            <a:off x="32496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0" name="Google Shape;240;p42"/>
          <p:cNvSpPr txBox="1"/>
          <p:nvPr>
            <p:ph idx="19" type="body"/>
          </p:nvPr>
        </p:nvSpPr>
        <p:spPr>
          <a:xfrm>
            <a:off x="32496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1" name="Google Shape;241;p42"/>
          <p:cNvSpPr txBox="1"/>
          <p:nvPr>
            <p:ph idx="20" type="body"/>
          </p:nvPr>
        </p:nvSpPr>
        <p:spPr>
          <a:xfrm>
            <a:off x="32496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2" name="Google Shape;242;p42"/>
          <p:cNvSpPr txBox="1"/>
          <p:nvPr>
            <p:ph idx="21" type="body"/>
          </p:nvPr>
        </p:nvSpPr>
        <p:spPr>
          <a:xfrm>
            <a:off x="32496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3" name="Google Shape;243;p42"/>
          <p:cNvSpPr txBox="1"/>
          <p:nvPr>
            <p:ph idx="22" type="body"/>
          </p:nvPr>
        </p:nvSpPr>
        <p:spPr>
          <a:xfrm>
            <a:off x="62962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4" name="Google Shape;244;p42"/>
          <p:cNvSpPr txBox="1"/>
          <p:nvPr>
            <p:ph idx="23" type="body"/>
          </p:nvPr>
        </p:nvSpPr>
        <p:spPr>
          <a:xfrm>
            <a:off x="62962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5" name="Google Shape;245;p42"/>
          <p:cNvSpPr txBox="1"/>
          <p:nvPr>
            <p:ph idx="24" type="body"/>
          </p:nvPr>
        </p:nvSpPr>
        <p:spPr>
          <a:xfrm>
            <a:off x="62962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6" name="Google Shape;246;p42"/>
          <p:cNvSpPr txBox="1"/>
          <p:nvPr>
            <p:ph idx="25" type="body"/>
          </p:nvPr>
        </p:nvSpPr>
        <p:spPr>
          <a:xfrm>
            <a:off x="62962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7" name="Google Shape;247;p42"/>
          <p:cNvSpPr txBox="1"/>
          <p:nvPr>
            <p:ph idx="26" type="body"/>
          </p:nvPr>
        </p:nvSpPr>
        <p:spPr>
          <a:xfrm>
            <a:off x="62962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48" name="Google Shape;248;p42"/>
          <p:cNvSpPr txBox="1"/>
          <p:nvPr>
            <p:ph idx="27" type="body"/>
          </p:nvPr>
        </p:nvSpPr>
        <p:spPr>
          <a:xfrm>
            <a:off x="62962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49" name="Google Shape;249;p42"/>
          <p:cNvSpPr txBox="1"/>
          <p:nvPr>
            <p:ph idx="28" type="body"/>
          </p:nvPr>
        </p:nvSpPr>
        <p:spPr>
          <a:xfrm>
            <a:off x="62962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50" name="Google Shape;250;p42"/>
          <p:cNvSpPr txBox="1"/>
          <p:nvPr>
            <p:ph idx="29" type="body"/>
          </p:nvPr>
        </p:nvSpPr>
        <p:spPr>
          <a:xfrm>
            <a:off x="62962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251" name="Google Shape;251;p42"/>
          <p:cNvSpPr txBox="1"/>
          <p:nvPr>
            <p:ph idx="30" type="body"/>
          </p:nvPr>
        </p:nvSpPr>
        <p:spPr>
          <a:xfrm>
            <a:off x="6296200" y="4130600"/>
            <a:ext cx="2644800" cy="268200"/>
          </a:xfrm>
          <a:prstGeom prst="rect">
            <a:avLst/>
          </a:prstGeom>
        </p:spPr>
        <p:txBody>
          <a:bodyPr anchorCtr="0" anchor="t" bIns="91425" lIns="91425" spcFirstLastPara="1" rIns="91425" wrap="square" tIns="91425">
            <a:no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252" name="Google Shape;252;p42"/>
          <p:cNvSpPr txBox="1"/>
          <p:nvPr>
            <p:ph idx="31"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253" name="Google Shape;253;p42"/>
          <p:cNvSpPr txBox="1"/>
          <p:nvPr>
            <p:ph idx="3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SzPts val="800"/>
              <a:buChar char="●"/>
              <a:defRPr sz="800"/>
            </a:lvl1pPr>
            <a:lvl2pPr indent="-279400" lvl="1" marL="914400" algn="r">
              <a:spcBef>
                <a:spcPts val="0"/>
              </a:spcBef>
              <a:spcAft>
                <a:spcPts val="0"/>
              </a:spcAft>
              <a:buSzPts val="800"/>
              <a:buChar char="○"/>
              <a:defRPr/>
            </a:lvl2pPr>
            <a:lvl3pPr indent="-279400" lvl="2" marL="1371600" algn="r">
              <a:spcBef>
                <a:spcPts val="0"/>
              </a:spcBef>
              <a:spcAft>
                <a:spcPts val="0"/>
              </a:spcAft>
              <a:buSzPts val="800"/>
              <a:buChar char="■"/>
              <a:defRPr sz="800"/>
            </a:lvl3pPr>
            <a:lvl4pPr indent="-279400" lvl="3" marL="1828800" algn="r">
              <a:spcBef>
                <a:spcPts val="0"/>
              </a:spcBef>
              <a:spcAft>
                <a:spcPts val="0"/>
              </a:spcAft>
              <a:buSzPts val="800"/>
              <a:buChar char="●"/>
              <a:defRPr sz="800"/>
            </a:lvl4pPr>
            <a:lvl5pPr indent="-279400" lvl="4" marL="2286000" algn="r">
              <a:spcBef>
                <a:spcPts val="0"/>
              </a:spcBef>
              <a:spcAft>
                <a:spcPts val="0"/>
              </a:spcAft>
              <a:buSzPts val="800"/>
              <a:buChar char="○"/>
              <a:defRPr sz="800"/>
            </a:lvl5pPr>
            <a:lvl6pPr indent="-279400" lvl="5" marL="2743200" algn="r">
              <a:spcBef>
                <a:spcPts val="0"/>
              </a:spcBef>
              <a:spcAft>
                <a:spcPts val="0"/>
              </a:spcAft>
              <a:buSzPts val="800"/>
              <a:buChar char="■"/>
              <a:defRPr sz="800"/>
            </a:lvl6pPr>
            <a:lvl7pPr indent="-279400" lvl="6" marL="3200400" algn="r">
              <a:spcBef>
                <a:spcPts val="0"/>
              </a:spcBef>
              <a:spcAft>
                <a:spcPts val="0"/>
              </a:spcAft>
              <a:buSzPts val="800"/>
              <a:buChar char="●"/>
              <a:defRPr sz="800"/>
            </a:lvl7pPr>
            <a:lvl8pPr indent="-279400" lvl="7" marL="3657600" algn="r">
              <a:spcBef>
                <a:spcPts val="0"/>
              </a:spcBef>
              <a:spcAft>
                <a:spcPts val="0"/>
              </a:spcAft>
              <a:buSzPts val="800"/>
              <a:buChar char="○"/>
              <a:defRPr sz="800"/>
            </a:lvl8pPr>
            <a:lvl9pPr indent="-279400" lvl="8" marL="4114800" algn="r">
              <a:spcBef>
                <a:spcPts val="0"/>
              </a:spcBef>
              <a:spcAft>
                <a:spcPts val="0"/>
              </a:spcAft>
              <a:buSzPts val="800"/>
              <a:buChar char="■"/>
              <a:defRPr sz="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p:cSld name="CUSTOM">
    <p:spTree>
      <p:nvGrpSpPr>
        <p:cNvPr id="254" name="Shape 254"/>
        <p:cNvGrpSpPr/>
        <p:nvPr/>
      </p:nvGrpSpPr>
      <p:grpSpPr>
        <a:xfrm>
          <a:off x="0" y="0"/>
          <a:ext cx="0" cy="0"/>
          <a:chOff x="0" y="0"/>
          <a:chExt cx="0" cy="0"/>
        </a:xfrm>
      </p:grpSpPr>
      <p:sp>
        <p:nvSpPr>
          <p:cNvPr id="255" name="Google Shape;255;p4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6" name="Google Shape;256;p43"/>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257" name="Google Shape;257;p43"/>
          <p:cNvSpPr txBox="1"/>
          <p:nvPr>
            <p:ph idx="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theme" Target="../theme/theme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1pPr>
            <a:lvl2pPr lvl="1">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2pPr>
            <a:lvl3pPr lvl="2">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3pPr>
            <a:lvl4pPr lvl="3">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4pPr>
            <a:lvl5pPr lvl="4">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5pPr>
            <a:lvl6pPr lvl="5">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6pPr>
            <a:lvl7pPr lvl="6">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7pPr>
            <a:lvl8pPr lvl="7">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8pPr>
            <a:lvl9pPr lvl="8">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9pPr>
          </a:lstStyle>
          <a:p/>
        </p:txBody>
      </p:sp>
      <p:sp>
        <p:nvSpPr>
          <p:cNvPr id="52" name="Google Shape;52;p13"/>
          <p:cNvSpPr txBox="1"/>
          <p:nvPr>
            <p:ph idx="1" type="body"/>
          </p:nvPr>
        </p:nvSpPr>
        <p:spPr>
          <a:xfrm>
            <a:off x="311700" y="1152475"/>
            <a:ext cx="8520600" cy="1760100"/>
          </a:xfrm>
          <a:prstGeom prst="rect">
            <a:avLst/>
          </a:prstGeom>
          <a:noFill/>
          <a:ln>
            <a:noFill/>
          </a:ln>
        </p:spPr>
        <p:txBody>
          <a:bodyPr anchorCtr="0" anchor="t" bIns="91425" lIns="91425" spcFirstLastPara="1" rIns="91425" wrap="square" tIns="91425">
            <a:normAutofit/>
          </a:bodyPr>
          <a:lstStyle>
            <a:lvl1pPr indent="-292100" lvl="0" marL="457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1pPr>
            <a:lvl2pPr indent="-279400" lvl="1" marL="914400">
              <a:lnSpc>
                <a:spcPct val="115000"/>
              </a:lnSpc>
              <a:spcBef>
                <a:spcPts val="0"/>
              </a:spcBef>
              <a:spcAft>
                <a:spcPts val="0"/>
              </a:spcAft>
              <a:buClr>
                <a:schemeClr val="dk2"/>
              </a:buClr>
              <a:buSzPts val="800"/>
              <a:buFont typeface="DM Sans"/>
              <a:buChar char="○"/>
              <a:defRPr sz="800">
                <a:solidFill>
                  <a:schemeClr val="dk2"/>
                </a:solidFill>
                <a:latin typeface="DM Sans"/>
                <a:ea typeface="DM Sans"/>
                <a:cs typeface="DM Sans"/>
                <a:sym typeface="DM Sans"/>
              </a:defRPr>
            </a:lvl2pPr>
            <a:lvl3pPr indent="-292100" lvl="2" marL="1371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3pPr>
            <a:lvl4pPr indent="-292100" lvl="3" marL="1828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4pPr>
            <a:lvl5pPr indent="-292100" lvl="4" marL="22860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5pPr>
            <a:lvl6pPr indent="-292100" lvl="5" marL="2743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6pPr>
            <a:lvl7pPr indent="-292100" lvl="6" marL="32004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7pPr>
            <a:lvl8pPr indent="-292100" lvl="7" marL="3657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8pPr>
            <a:lvl9pPr indent="-292100" lvl="8" marL="4114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800">
                <a:solidFill>
                  <a:schemeClr val="dk1"/>
                </a:solidFill>
                <a:latin typeface="DM Sans"/>
                <a:ea typeface="DM Sans"/>
                <a:cs typeface="DM Sans"/>
                <a:sym typeface="DM Sans"/>
              </a:defRPr>
            </a:lvl1pPr>
            <a:lvl2pPr lvl="1" algn="r">
              <a:buNone/>
              <a:defRPr sz="800">
                <a:solidFill>
                  <a:schemeClr val="dk1"/>
                </a:solidFill>
                <a:latin typeface="DM Sans"/>
                <a:ea typeface="DM Sans"/>
                <a:cs typeface="DM Sans"/>
                <a:sym typeface="DM Sans"/>
              </a:defRPr>
            </a:lvl2pPr>
            <a:lvl3pPr lvl="2" algn="r">
              <a:buNone/>
              <a:defRPr sz="800">
                <a:solidFill>
                  <a:schemeClr val="dk1"/>
                </a:solidFill>
                <a:latin typeface="DM Sans"/>
                <a:ea typeface="DM Sans"/>
                <a:cs typeface="DM Sans"/>
                <a:sym typeface="DM Sans"/>
              </a:defRPr>
            </a:lvl3pPr>
            <a:lvl4pPr lvl="3" algn="r">
              <a:buNone/>
              <a:defRPr sz="800">
                <a:solidFill>
                  <a:schemeClr val="dk1"/>
                </a:solidFill>
                <a:latin typeface="DM Sans"/>
                <a:ea typeface="DM Sans"/>
                <a:cs typeface="DM Sans"/>
                <a:sym typeface="DM Sans"/>
              </a:defRPr>
            </a:lvl4pPr>
            <a:lvl5pPr lvl="4" algn="r">
              <a:buNone/>
              <a:defRPr sz="800">
                <a:solidFill>
                  <a:schemeClr val="dk1"/>
                </a:solidFill>
                <a:latin typeface="DM Sans"/>
                <a:ea typeface="DM Sans"/>
                <a:cs typeface="DM Sans"/>
                <a:sym typeface="DM Sans"/>
              </a:defRPr>
            </a:lvl5pPr>
            <a:lvl6pPr lvl="5" algn="r">
              <a:buNone/>
              <a:defRPr sz="800">
                <a:solidFill>
                  <a:schemeClr val="dk1"/>
                </a:solidFill>
                <a:latin typeface="DM Sans"/>
                <a:ea typeface="DM Sans"/>
                <a:cs typeface="DM Sans"/>
                <a:sym typeface="DM Sans"/>
              </a:defRPr>
            </a:lvl6pPr>
            <a:lvl7pPr lvl="6" algn="r">
              <a:buNone/>
              <a:defRPr sz="800">
                <a:solidFill>
                  <a:schemeClr val="dk1"/>
                </a:solidFill>
                <a:latin typeface="DM Sans"/>
                <a:ea typeface="DM Sans"/>
                <a:cs typeface="DM Sans"/>
                <a:sym typeface="DM Sans"/>
              </a:defRPr>
            </a:lvl7pPr>
            <a:lvl8pPr lvl="7" algn="r">
              <a:buNone/>
              <a:defRPr sz="800">
                <a:solidFill>
                  <a:schemeClr val="dk1"/>
                </a:solidFill>
                <a:latin typeface="DM Sans"/>
                <a:ea typeface="DM Sans"/>
                <a:cs typeface="DM Sans"/>
                <a:sym typeface="DM Sans"/>
              </a:defRPr>
            </a:lvl8pPr>
            <a:lvl9pPr lvl="8" algn="r">
              <a:buNone/>
              <a:defRPr sz="8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24">
          <p15:clr>
            <a:srgbClr val="E46962"/>
          </p15:clr>
        </p15:guide>
        <p15:guide id="2" orient="horz" pos="124">
          <p15:clr>
            <a:srgbClr val="E46962"/>
          </p15:clr>
        </p15:guide>
        <p15:guide id="3" pos="5636">
          <p15:clr>
            <a:srgbClr val="E46962"/>
          </p15:clr>
        </p15:guide>
        <p15:guide id="4" orient="horz" pos="3116">
          <p15:clr>
            <a:srgbClr val="E46962"/>
          </p15:clr>
        </p15:guide>
        <p15:guide id="5" pos="1296">
          <p15:clr>
            <a:srgbClr val="E46962"/>
          </p15:clr>
        </p15:guide>
        <p15:guide id="6" pos="446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2.xml"/><Relationship Id="rId3" Type="http://schemas.openxmlformats.org/officeDocument/2006/relationships/hyperlink" Target="https://doi.org/10.1007/s10926-021-09988-1" TargetMode="External"/><Relationship Id="rId4" Type="http://schemas.openxmlformats.org/officeDocument/2006/relationships/hyperlink" Target="https://doi.org/10.1007/s10926-020-09947-2"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4"/>
          <p:cNvSpPr txBox="1"/>
          <p:nvPr>
            <p:ph idx="4" type="body"/>
          </p:nvPr>
        </p:nvSpPr>
        <p:spPr>
          <a:xfrm>
            <a:off x="7848975" y="196725"/>
            <a:ext cx="11721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 5720-101</a:t>
            </a:r>
            <a:endParaRPr/>
          </a:p>
        </p:txBody>
      </p:sp>
      <p:sp>
        <p:nvSpPr>
          <p:cNvPr id="263" name="Google Shape;263;p44"/>
          <p:cNvSpPr txBox="1"/>
          <p:nvPr>
            <p:ph type="ctrTitle"/>
          </p:nvPr>
        </p:nvSpPr>
        <p:spPr>
          <a:xfrm>
            <a:off x="196950" y="223825"/>
            <a:ext cx="8642400" cy="202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100"/>
              <a:t>The Effect of Worker Compensation Laws on Weeks Out of Work</a:t>
            </a:r>
            <a:endParaRPr sz="4100"/>
          </a:p>
        </p:txBody>
      </p:sp>
      <p:sp>
        <p:nvSpPr>
          <p:cNvPr id="264" name="Google Shape;264;p44"/>
          <p:cNvSpPr txBox="1"/>
          <p:nvPr>
            <p:ph idx="2" type="subTitle"/>
          </p:nvPr>
        </p:nvSpPr>
        <p:spPr>
          <a:xfrm>
            <a:off x="197375" y="2293950"/>
            <a:ext cx="3986700" cy="55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Grant Hatley &amp; Grace Ball </a:t>
            </a:r>
            <a:endParaRPr/>
          </a:p>
        </p:txBody>
      </p:sp>
      <p:pic>
        <p:nvPicPr>
          <p:cNvPr id="265" name="Google Shape;265;p44"/>
          <p:cNvPicPr preferRelativeResize="0"/>
          <p:nvPr/>
        </p:nvPicPr>
        <p:blipFill>
          <a:blip r:embed="rId3">
            <a:alphaModFix/>
          </a:blip>
          <a:stretch>
            <a:fillRect/>
          </a:stretch>
        </p:blipFill>
        <p:spPr>
          <a:xfrm>
            <a:off x="4572000" y="2144700"/>
            <a:ext cx="3766350" cy="2317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45"/>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Agenda</a:t>
            </a:r>
            <a:endParaRPr/>
          </a:p>
        </p:txBody>
      </p:sp>
      <p:sp>
        <p:nvSpPr>
          <p:cNvPr id="272" name="Google Shape;272;p45"/>
          <p:cNvSpPr txBox="1"/>
          <p:nvPr>
            <p:ph idx="2"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Econometrics Final Presentation</a:t>
            </a:r>
            <a:endParaRPr/>
          </a:p>
        </p:txBody>
      </p:sp>
      <p:sp>
        <p:nvSpPr>
          <p:cNvPr id="273" name="Google Shape;273;p45"/>
          <p:cNvSpPr txBox="1"/>
          <p:nvPr/>
        </p:nvSpPr>
        <p:spPr>
          <a:xfrm>
            <a:off x="516437" y="744789"/>
            <a:ext cx="70437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50">
                <a:solidFill>
                  <a:schemeClr val="dk1"/>
                </a:solidFill>
                <a:latin typeface="Merriweather"/>
                <a:ea typeface="Merriweather"/>
                <a:cs typeface="Merriweather"/>
                <a:sym typeface="Merriweather"/>
              </a:rPr>
              <a:t>Defining the Question</a:t>
            </a:r>
            <a:endParaRPr b="1" sz="3650">
              <a:solidFill>
                <a:schemeClr val="dk1"/>
              </a:solidFill>
              <a:latin typeface="Merriweather"/>
              <a:ea typeface="Merriweather"/>
              <a:cs typeface="Merriweather"/>
              <a:sym typeface="Merriweather"/>
            </a:endParaRPr>
          </a:p>
        </p:txBody>
      </p:sp>
      <p:sp>
        <p:nvSpPr>
          <p:cNvPr id="274" name="Google Shape;274;p45"/>
          <p:cNvSpPr txBox="1"/>
          <p:nvPr/>
        </p:nvSpPr>
        <p:spPr>
          <a:xfrm>
            <a:off x="516437" y="1584311"/>
            <a:ext cx="70437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50">
                <a:solidFill>
                  <a:schemeClr val="dk1"/>
                </a:solidFill>
                <a:latin typeface="Merriweather"/>
                <a:ea typeface="Merriweather"/>
                <a:cs typeface="Merriweather"/>
                <a:sym typeface="Merriweather"/>
              </a:rPr>
              <a:t>IV &amp; DV</a:t>
            </a:r>
            <a:endParaRPr b="1" sz="3650">
              <a:solidFill>
                <a:schemeClr val="dk1"/>
              </a:solidFill>
              <a:latin typeface="Merriweather"/>
              <a:ea typeface="Merriweather"/>
              <a:cs typeface="Merriweather"/>
              <a:sym typeface="Merriweather"/>
            </a:endParaRPr>
          </a:p>
        </p:txBody>
      </p:sp>
      <p:sp>
        <p:nvSpPr>
          <p:cNvPr id="275" name="Google Shape;275;p45"/>
          <p:cNvSpPr txBox="1"/>
          <p:nvPr/>
        </p:nvSpPr>
        <p:spPr>
          <a:xfrm>
            <a:off x="516437" y="2423794"/>
            <a:ext cx="70437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50">
                <a:solidFill>
                  <a:schemeClr val="dk1"/>
                </a:solidFill>
                <a:latin typeface="Merriweather"/>
                <a:ea typeface="Merriweather"/>
                <a:cs typeface="Merriweather"/>
                <a:sym typeface="Merriweather"/>
              </a:rPr>
              <a:t>Estimation Strategy </a:t>
            </a:r>
            <a:endParaRPr b="1" sz="3650">
              <a:solidFill>
                <a:schemeClr val="dk1"/>
              </a:solidFill>
              <a:latin typeface="Merriweather"/>
              <a:ea typeface="Merriweather"/>
              <a:cs typeface="Merriweather"/>
              <a:sym typeface="Merriweather"/>
            </a:endParaRPr>
          </a:p>
        </p:txBody>
      </p:sp>
      <p:sp>
        <p:nvSpPr>
          <p:cNvPr id="276" name="Google Shape;276;p45"/>
          <p:cNvSpPr txBox="1"/>
          <p:nvPr/>
        </p:nvSpPr>
        <p:spPr>
          <a:xfrm>
            <a:off x="516437" y="3256495"/>
            <a:ext cx="70437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50">
                <a:solidFill>
                  <a:schemeClr val="dk1"/>
                </a:solidFill>
                <a:latin typeface="Merriweather"/>
                <a:ea typeface="Merriweather"/>
                <a:cs typeface="Merriweather"/>
                <a:sym typeface="Merriweather"/>
              </a:rPr>
              <a:t>Control Variables</a:t>
            </a:r>
            <a:endParaRPr b="1" sz="3650">
              <a:solidFill>
                <a:schemeClr val="dk1"/>
              </a:solidFill>
              <a:latin typeface="Merriweather"/>
              <a:ea typeface="Merriweather"/>
              <a:cs typeface="Merriweather"/>
              <a:sym typeface="Merriweather"/>
            </a:endParaRPr>
          </a:p>
        </p:txBody>
      </p:sp>
      <p:sp>
        <p:nvSpPr>
          <p:cNvPr id="277" name="Google Shape;277;p45"/>
          <p:cNvSpPr txBox="1"/>
          <p:nvPr/>
        </p:nvSpPr>
        <p:spPr>
          <a:xfrm>
            <a:off x="516437" y="4102806"/>
            <a:ext cx="7043700" cy="4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sz="3650">
                <a:solidFill>
                  <a:schemeClr val="dk1"/>
                </a:solidFill>
                <a:latin typeface="Merriweather"/>
                <a:ea typeface="Merriweather"/>
                <a:cs typeface="Merriweather"/>
                <a:sym typeface="Merriweather"/>
              </a:rPr>
              <a:t>Conclusion &amp; Improvements</a:t>
            </a:r>
            <a:endParaRPr b="1" sz="3650">
              <a:solidFill>
                <a:schemeClr val="dk1"/>
              </a:solidFill>
              <a:latin typeface="Merriweather"/>
              <a:ea typeface="Merriweather"/>
              <a:cs typeface="Merriweather"/>
              <a:sym typeface="Merriweather"/>
            </a:endParaRPr>
          </a:p>
        </p:txBody>
      </p:sp>
      <p:sp>
        <p:nvSpPr>
          <p:cNvPr id="278" name="Google Shape;278;p45"/>
          <p:cNvSpPr txBox="1"/>
          <p:nvPr/>
        </p:nvSpPr>
        <p:spPr>
          <a:xfrm>
            <a:off x="196954" y="744789"/>
            <a:ext cx="391800" cy="34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450">
                <a:solidFill>
                  <a:schemeClr val="dk1"/>
                </a:solidFill>
                <a:latin typeface="Merriweather"/>
                <a:ea typeface="Merriweather"/>
                <a:cs typeface="Merriweather"/>
                <a:sym typeface="Merriweather"/>
              </a:rPr>
              <a:t>1.</a:t>
            </a:r>
            <a:endParaRPr b="1" sz="1450">
              <a:solidFill>
                <a:schemeClr val="dk1"/>
              </a:solidFill>
              <a:latin typeface="Merriweather"/>
              <a:ea typeface="Merriweather"/>
              <a:cs typeface="Merriweather"/>
              <a:sym typeface="Merriweather"/>
            </a:endParaRPr>
          </a:p>
        </p:txBody>
      </p:sp>
      <p:sp>
        <p:nvSpPr>
          <p:cNvPr id="279" name="Google Shape;279;p45"/>
          <p:cNvSpPr txBox="1"/>
          <p:nvPr/>
        </p:nvSpPr>
        <p:spPr>
          <a:xfrm>
            <a:off x="196954" y="1584311"/>
            <a:ext cx="391800" cy="34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450">
                <a:solidFill>
                  <a:schemeClr val="dk1"/>
                </a:solidFill>
                <a:latin typeface="Merriweather"/>
                <a:ea typeface="Merriweather"/>
                <a:cs typeface="Merriweather"/>
                <a:sym typeface="Merriweather"/>
              </a:rPr>
              <a:t>2.</a:t>
            </a:r>
            <a:endParaRPr b="1" sz="1450">
              <a:solidFill>
                <a:schemeClr val="dk1"/>
              </a:solidFill>
              <a:latin typeface="Merriweather"/>
              <a:ea typeface="Merriweather"/>
              <a:cs typeface="Merriweather"/>
              <a:sym typeface="Merriweather"/>
            </a:endParaRPr>
          </a:p>
        </p:txBody>
      </p:sp>
      <p:sp>
        <p:nvSpPr>
          <p:cNvPr id="280" name="Google Shape;280;p45"/>
          <p:cNvSpPr txBox="1"/>
          <p:nvPr/>
        </p:nvSpPr>
        <p:spPr>
          <a:xfrm>
            <a:off x="196954" y="2423794"/>
            <a:ext cx="391800" cy="34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450">
                <a:solidFill>
                  <a:schemeClr val="dk1"/>
                </a:solidFill>
                <a:latin typeface="Merriweather"/>
                <a:ea typeface="Merriweather"/>
                <a:cs typeface="Merriweather"/>
                <a:sym typeface="Merriweather"/>
              </a:rPr>
              <a:t>3.</a:t>
            </a:r>
            <a:endParaRPr b="1" sz="1450">
              <a:solidFill>
                <a:schemeClr val="dk1"/>
              </a:solidFill>
              <a:latin typeface="Merriweather"/>
              <a:ea typeface="Merriweather"/>
              <a:cs typeface="Merriweather"/>
              <a:sym typeface="Merriweather"/>
            </a:endParaRPr>
          </a:p>
        </p:txBody>
      </p:sp>
      <p:sp>
        <p:nvSpPr>
          <p:cNvPr id="281" name="Google Shape;281;p45"/>
          <p:cNvSpPr txBox="1"/>
          <p:nvPr/>
        </p:nvSpPr>
        <p:spPr>
          <a:xfrm>
            <a:off x="196954" y="3256495"/>
            <a:ext cx="391800" cy="34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450">
                <a:solidFill>
                  <a:schemeClr val="dk1"/>
                </a:solidFill>
                <a:latin typeface="Merriweather"/>
                <a:ea typeface="Merriweather"/>
                <a:cs typeface="Merriweather"/>
                <a:sym typeface="Merriweather"/>
              </a:rPr>
              <a:t>4.</a:t>
            </a:r>
            <a:endParaRPr b="1" sz="1450">
              <a:solidFill>
                <a:schemeClr val="dk1"/>
              </a:solidFill>
              <a:latin typeface="Merriweather"/>
              <a:ea typeface="Merriweather"/>
              <a:cs typeface="Merriweather"/>
              <a:sym typeface="Merriweather"/>
            </a:endParaRPr>
          </a:p>
        </p:txBody>
      </p:sp>
      <p:sp>
        <p:nvSpPr>
          <p:cNvPr id="282" name="Google Shape;282;p45"/>
          <p:cNvSpPr txBox="1"/>
          <p:nvPr/>
        </p:nvSpPr>
        <p:spPr>
          <a:xfrm>
            <a:off x="196954" y="4102806"/>
            <a:ext cx="391800" cy="3498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 sz="1450">
                <a:solidFill>
                  <a:schemeClr val="dk1"/>
                </a:solidFill>
                <a:latin typeface="Merriweather"/>
                <a:ea typeface="Merriweather"/>
                <a:cs typeface="Merriweather"/>
                <a:sym typeface="Merriweather"/>
              </a:rPr>
              <a:t>5.</a:t>
            </a:r>
            <a:endParaRPr b="1" sz="1450">
              <a:solidFill>
                <a:schemeClr val="dk1"/>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46"/>
          <p:cNvSpPr txBox="1"/>
          <p:nvPr>
            <p:ph idx="1" type="subTitle"/>
          </p:nvPr>
        </p:nvSpPr>
        <p:spPr>
          <a:xfrm>
            <a:off x="1488300" y="1663650"/>
            <a:ext cx="6167400" cy="18162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lang="en"/>
              <a:t>How do changes in workers’ compensation benefit levels affect the duration of workers’ compensation claims? </a:t>
            </a:r>
            <a:endParaRPr/>
          </a:p>
        </p:txBody>
      </p:sp>
      <p:sp>
        <p:nvSpPr>
          <p:cNvPr id="289" name="Google Shape;289;p46"/>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accent3"/>
                </a:solidFill>
              </a:rPr>
              <a:t>Econometrics Final Presentation</a:t>
            </a:r>
            <a:endParaRPr>
              <a:solidFill>
                <a:schemeClr val="accent3"/>
              </a:solidFill>
            </a:endParaRPr>
          </a:p>
        </p:txBody>
      </p:sp>
      <p:pic>
        <p:nvPicPr>
          <p:cNvPr id="290" name="Google Shape;290;p46"/>
          <p:cNvPicPr preferRelativeResize="0"/>
          <p:nvPr/>
        </p:nvPicPr>
        <p:blipFill>
          <a:blip r:embed="rId3">
            <a:alphaModFix/>
          </a:blip>
          <a:stretch>
            <a:fillRect/>
          </a:stretch>
        </p:blipFill>
        <p:spPr>
          <a:xfrm>
            <a:off x="381000" y="196725"/>
            <a:ext cx="2387461" cy="13369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7"/>
          <p:cNvSpPr txBox="1"/>
          <p:nvPr>
            <p:ph type="title"/>
          </p:nvPr>
        </p:nvSpPr>
        <p:spPr>
          <a:xfrm>
            <a:off x="197375" y="196725"/>
            <a:ext cx="48795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are the independent and dependent variables?</a:t>
            </a:r>
            <a:endParaRPr/>
          </a:p>
        </p:txBody>
      </p:sp>
      <p:sp>
        <p:nvSpPr>
          <p:cNvPr id="296" name="Google Shape;296;p47"/>
          <p:cNvSpPr txBox="1"/>
          <p:nvPr>
            <p:ph idx="1" type="body"/>
          </p:nvPr>
        </p:nvSpPr>
        <p:spPr>
          <a:xfrm>
            <a:off x="197375" y="2054900"/>
            <a:ext cx="8275200" cy="289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900"/>
              <a:t>DV: </a:t>
            </a:r>
            <a:endParaRPr b="1" sz="1900"/>
          </a:p>
          <a:p>
            <a:pPr indent="-349250" lvl="0" marL="457200" rtl="0" algn="l">
              <a:spcBef>
                <a:spcPts val="1200"/>
              </a:spcBef>
              <a:spcAft>
                <a:spcPts val="0"/>
              </a:spcAft>
              <a:buSzPts val="1900"/>
              <a:buChar char="-"/>
            </a:pPr>
            <a:r>
              <a:rPr lang="en" sz="1900"/>
              <a:t>Claim duration (weeks out of work) </a:t>
            </a:r>
            <a:endParaRPr sz="1900"/>
          </a:p>
          <a:p>
            <a:pPr indent="0" lvl="0" marL="0" rtl="0" algn="l">
              <a:spcBef>
                <a:spcPts val="1200"/>
              </a:spcBef>
              <a:spcAft>
                <a:spcPts val="0"/>
              </a:spcAft>
              <a:buNone/>
            </a:pPr>
            <a:r>
              <a:rPr b="1" lang="en" sz="1900"/>
              <a:t>IV: </a:t>
            </a:r>
            <a:endParaRPr b="1" sz="1900"/>
          </a:p>
          <a:p>
            <a:pPr indent="-349250" lvl="0" marL="457200" rtl="0" algn="l">
              <a:spcBef>
                <a:spcPts val="1200"/>
              </a:spcBef>
              <a:spcAft>
                <a:spcPts val="0"/>
              </a:spcAft>
              <a:buSzPts val="1900"/>
              <a:buChar char="-"/>
            </a:pPr>
            <a:r>
              <a:rPr lang="en" sz="1900"/>
              <a:t>Policy change dummy (afchange) </a:t>
            </a:r>
            <a:endParaRPr sz="1900"/>
          </a:p>
          <a:p>
            <a:pPr indent="-349250" lvl="0" marL="457200" rtl="0" algn="l">
              <a:spcBef>
                <a:spcPts val="0"/>
              </a:spcBef>
              <a:spcAft>
                <a:spcPts val="0"/>
              </a:spcAft>
              <a:buSzPts val="1900"/>
              <a:buChar char="-"/>
            </a:pPr>
            <a:r>
              <a:rPr lang="en" sz="1900"/>
              <a:t>High-earner dummy (highearn) </a:t>
            </a:r>
            <a:endParaRPr sz="1900"/>
          </a:p>
          <a:p>
            <a:pPr indent="-349250" lvl="0" marL="457200" rtl="0" algn="l">
              <a:spcBef>
                <a:spcPts val="0"/>
              </a:spcBef>
              <a:spcAft>
                <a:spcPts val="0"/>
              </a:spcAft>
              <a:buSzPts val="1900"/>
              <a:buChar char="-"/>
            </a:pPr>
            <a:r>
              <a:rPr lang="en" sz="1900"/>
              <a:t>Demographic factors (gender, marital status, age)</a:t>
            </a:r>
            <a:endParaRPr sz="1900"/>
          </a:p>
          <a:p>
            <a:pPr indent="-349250" lvl="0" marL="457200" rtl="0" algn="l">
              <a:spcBef>
                <a:spcPts val="0"/>
              </a:spcBef>
              <a:spcAft>
                <a:spcPts val="0"/>
              </a:spcAft>
              <a:buSzPts val="1900"/>
              <a:buChar char="-"/>
            </a:pPr>
            <a:r>
              <a:rPr lang="en" sz="1900"/>
              <a:t>Injury type (head, neck, upper extremity, trunk, low back, lower extremity, and occupational disease) </a:t>
            </a:r>
            <a:endParaRPr sz="1900"/>
          </a:p>
        </p:txBody>
      </p:sp>
      <p:sp>
        <p:nvSpPr>
          <p:cNvPr id="297" name="Google Shape;297;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47"/>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Econometrics Final Presentation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48"/>
          <p:cNvSpPr txBox="1"/>
          <p:nvPr>
            <p:ph idx="1" type="subTitle"/>
          </p:nvPr>
        </p:nvSpPr>
        <p:spPr>
          <a:xfrm>
            <a:off x="975300" y="405825"/>
            <a:ext cx="7193400" cy="592500"/>
          </a:xfrm>
          <a:prstGeom prst="rect">
            <a:avLst/>
          </a:prstGeom>
        </p:spPr>
        <p:txBody>
          <a:bodyPr anchorCtr="0" anchor="ctr" bIns="91425" lIns="91425" spcFirstLastPara="1" rIns="91425" wrap="square" tIns="91425">
            <a:spAutoFit/>
          </a:bodyPr>
          <a:lstStyle/>
          <a:p>
            <a:pPr indent="0" lvl="0" marL="0" rtl="0" algn="ctr">
              <a:spcBef>
                <a:spcPts val="0"/>
              </a:spcBef>
              <a:spcAft>
                <a:spcPts val="1200"/>
              </a:spcAft>
              <a:buNone/>
            </a:pPr>
            <a:r>
              <a:rPr lang="en"/>
              <a:t>Estimation Strategy</a:t>
            </a:r>
            <a:endParaRPr/>
          </a:p>
        </p:txBody>
      </p:sp>
      <p:sp>
        <p:nvSpPr>
          <p:cNvPr id="305" name="Google Shape;305;p48"/>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Clr>
                <a:schemeClr val="hlink"/>
              </a:buClr>
              <a:buSzPts val="1100"/>
              <a:buFont typeface="Arial"/>
              <a:buNone/>
            </a:pPr>
            <a:r>
              <a:rPr lang="en">
                <a:solidFill>
                  <a:schemeClr val="accent3"/>
                </a:solidFill>
              </a:rPr>
              <a:t>Econometrics Final Presentation</a:t>
            </a:r>
            <a:endParaRPr>
              <a:solidFill>
                <a:schemeClr val="accent3"/>
              </a:solidFill>
            </a:endParaRPr>
          </a:p>
        </p:txBody>
      </p:sp>
      <p:sp>
        <p:nvSpPr>
          <p:cNvPr id="306" name="Google Shape;306;p48"/>
          <p:cNvSpPr txBox="1"/>
          <p:nvPr>
            <p:ph idx="2" type="body"/>
          </p:nvPr>
        </p:nvSpPr>
        <p:spPr>
          <a:xfrm>
            <a:off x="197375" y="684875"/>
            <a:ext cx="8275200" cy="3699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900"/>
              <a:t>Regression Analysis: </a:t>
            </a:r>
            <a:endParaRPr sz="1900"/>
          </a:p>
          <a:p>
            <a:pPr indent="0" lvl="0" marL="0" rtl="0" algn="l">
              <a:spcBef>
                <a:spcPts val="1200"/>
              </a:spcBef>
              <a:spcAft>
                <a:spcPts val="0"/>
              </a:spcAft>
              <a:buNone/>
            </a:pPr>
            <a:r>
              <a:rPr lang="en" sz="1900"/>
              <a:t>A linear regression model to estimate the relationship between increased benefits and claim duration </a:t>
            </a:r>
            <a:endParaRPr sz="1900"/>
          </a:p>
          <a:p>
            <a:pPr indent="0" lvl="0" marL="0" rtl="0" algn="l">
              <a:lnSpc>
                <a:spcPct val="200000"/>
              </a:lnSpc>
              <a:spcBef>
                <a:spcPts val="1200"/>
              </a:spcBef>
              <a:spcAft>
                <a:spcPts val="0"/>
              </a:spcAft>
              <a:buClr>
                <a:schemeClr val="hlink"/>
              </a:buClr>
              <a:buSzPts val="1100"/>
              <a:buFont typeface="Arial"/>
              <a:buNone/>
            </a:pPr>
            <a:r>
              <a:rPr lang="en" sz="1900"/>
              <a:t>Using the INJURY dataset to examine 7,150 observations</a:t>
            </a:r>
            <a:endParaRPr sz="2600"/>
          </a:p>
          <a:p>
            <a:pPr indent="0" lvl="0" marL="0" rtl="0" algn="l">
              <a:spcBef>
                <a:spcPts val="0"/>
              </a:spcBef>
              <a:spcAft>
                <a:spcPts val="0"/>
              </a:spcAft>
              <a:buNone/>
            </a:pPr>
            <a:r>
              <a:rPr lang="en" sz="1900"/>
              <a:t>Equation: </a:t>
            </a:r>
            <a:endParaRPr sz="1900"/>
          </a:p>
          <a:p>
            <a:pPr indent="0" lvl="0" marL="0" rtl="0" algn="l">
              <a:spcBef>
                <a:spcPts val="1200"/>
              </a:spcBef>
              <a:spcAft>
                <a:spcPts val="1200"/>
              </a:spcAft>
              <a:buNone/>
            </a:pPr>
            <a:r>
              <a:rPr lang="en" sz="1900"/>
              <a:t>Durat=β0​+β1​(afchnge)+β2​(highearn)+β3​(male)+β4​(married)+β5​(age)</a:t>
            </a:r>
            <a:endParaRPr sz="1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49"/>
          <p:cNvSpPr txBox="1"/>
          <p:nvPr>
            <p:ph type="title"/>
          </p:nvPr>
        </p:nvSpPr>
        <p:spPr>
          <a:xfrm>
            <a:off x="197375" y="196725"/>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Control Variables</a:t>
            </a:r>
            <a:endParaRPr/>
          </a:p>
        </p:txBody>
      </p:sp>
      <p:sp>
        <p:nvSpPr>
          <p:cNvPr id="312" name="Google Shape;312;p49"/>
          <p:cNvSpPr txBox="1"/>
          <p:nvPr>
            <p:ph idx="1" type="body"/>
          </p:nvPr>
        </p:nvSpPr>
        <p:spPr>
          <a:xfrm>
            <a:off x="4817000" y="749250"/>
            <a:ext cx="3151800" cy="399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3"/>
              </a:buClr>
              <a:buSzPts val="1100"/>
              <a:buFont typeface="Arial"/>
              <a:buNone/>
            </a:pPr>
            <a:r>
              <a:rPr lang="en" sz="1900">
                <a:solidFill>
                  <a:schemeClr val="accent3"/>
                </a:solidFill>
              </a:rPr>
              <a:t>Demographic Controls: </a:t>
            </a:r>
            <a:endParaRPr sz="1900">
              <a:solidFill>
                <a:schemeClr val="accent3"/>
              </a:solidFill>
            </a:endParaRPr>
          </a:p>
          <a:p>
            <a:pPr indent="-349250" lvl="0" marL="457200" rtl="0" algn="l">
              <a:spcBef>
                <a:spcPts val="1200"/>
              </a:spcBef>
              <a:spcAft>
                <a:spcPts val="0"/>
              </a:spcAft>
              <a:buClr>
                <a:schemeClr val="accent3"/>
              </a:buClr>
              <a:buSzPts val="1900"/>
              <a:buChar char="-"/>
            </a:pPr>
            <a:r>
              <a:rPr lang="en" sz="1900">
                <a:solidFill>
                  <a:schemeClr val="accent3"/>
                </a:solidFill>
              </a:rPr>
              <a:t>Gender, </a:t>
            </a:r>
            <a:r>
              <a:rPr lang="en" sz="1900">
                <a:solidFill>
                  <a:schemeClr val="accent3"/>
                </a:solidFill>
              </a:rPr>
              <a:t>marital</a:t>
            </a:r>
            <a:r>
              <a:rPr lang="en" sz="1900">
                <a:solidFill>
                  <a:schemeClr val="accent3"/>
                </a:solidFill>
              </a:rPr>
              <a:t> status, age </a:t>
            </a:r>
            <a:endParaRPr sz="1900">
              <a:solidFill>
                <a:schemeClr val="accent3"/>
              </a:solidFill>
            </a:endParaRPr>
          </a:p>
          <a:p>
            <a:pPr indent="0" lvl="0" marL="0" rtl="0" algn="l">
              <a:spcBef>
                <a:spcPts val="1200"/>
              </a:spcBef>
              <a:spcAft>
                <a:spcPts val="0"/>
              </a:spcAft>
              <a:buNone/>
            </a:pPr>
            <a:r>
              <a:rPr lang="en" sz="1900">
                <a:solidFill>
                  <a:schemeClr val="accent3"/>
                </a:solidFill>
              </a:rPr>
              <a:t>Injury-type Controls: </a:t>
            </a:r>
            <a:endParaRPr sz="1900">
              <a:solidFill>
                <a:schemeClr val="accent3"/>
              </a:solidFill>
            </a:endParaRPr>
          </a:p>
          <a:p>
            <a:pPr indent="-292100" lvl="0" marL="457200" rtl="0" algn="l">
              <a:spcBef>
                <a:spcPts val="1200"/>
              </a:spcBef>
              <a:spcAft>
                <a:spcPts val="0"/>
              </a:spcAft>
              <a:buClr>
                <a:schemeClr val="accent3"/>
              </a:buClr>
              <a:buSzPts val="1000"/>
              <a:buChar char="-"/>
            </a:pPr>
            <a:r>
              <a:rPr lang="en" sz="1900">
                <a:solidFill>
                  <a:schemeClr val="accent3"/>
                </a:solidFill>
              </a:rPr>
              <a:t>H</a:t>
            </a:r>
            <a:r>
              <a:rPr lang="en" sz="1900">
                <a:solidFill>
                  <a:schemeClr val="accent3"/>
                </a:solidFill>
              </a:rPr>
              <a:t>ead</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Neck</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Upper extremity</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Trunk</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Low back</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Lower extremity</a:t>
            </a:r>
            <a:endParaRPr sz="1900">
              <a:solidFill>
                <a:schemeClr val="accent3"/>
              </a:solidFill>
            </a:endParaRPr>
          </a:p>
          <a:p>
            <a:pPr indent="-292100" lvl="0" marL="457200" rtl="0" algn="l">
              <a:spcBef>
                <a:spcPts val="0"/>
              </a:spcBef>
              <a:spcAft>
                <a:spcPts val="0"/>
              </a:spcAft>
              <a:buClr>
                <a:schemeClr val="accent3"/>
              </a:buClr>
              <a:buSzPts val="1000"/>
              <a:buChar char="-"/>
            </a:pPr>
            <a:r>
              <a:rPr lang="en" sz="1900">
                <a:solidFill>
                  <a:schemeClr val="accent3"/>
                </a:solidFill>
              </a:rPr>
              <a:t>Occupational disease</a:t>
            </a:r>
            <a:endParaRPr>
              <a:solidFill>
                <a:schemeClr val="accent3"/>
              </a:solidFill>
            </a:endParaRPr>
          </a:p>
        </p:txBody>
      </p:sp>
      <p:sp>
        <p:nvSpPr>
          <p:cNvPr id="313" name="Google Shape;313;p49"/>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accent3"/>
                </a:solidFill>
              </a:rPr>
              <a:t>Econometrics Final Presentation</a:t>
            </a:r>
            <a:endParaRPr>
              <a:solidFill>
                <a:schemeClr val="accent3"/>
              </a:solidFill>
            </a:endParaRPr>
          </a:p>
        </p:txBody>
      </p:sp>
      <p:pic>
        <p:nvPicPr>
          <p:cNvPr id="314" name="Google Shape;314;p49"/>
          <p:cNvPicPr preferRelativeResize="0"/>
          <p:nvPr/>
        </p:nvPicPr>
        <p:blipFill>
          <a:blip r:embed="rId3">
            <a:alphaModFix/>
          </a:blip>
          <a:stretch>
            <a:fillRect/>
          </a:stretch>
        </p:blipFill>
        <p:spPr>
          <a:xfrm>
            <a:off x="197380" y="2366150"/>
            <a:ext cx="3579650" cy="23821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ph type="title"/>
          </p:nvPr>
        </p:nvSpPr>
        <p:spPr>
          <a:xfrm>
            <a:off x="197375" y="196725"/>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Control and Treatment Group</a:t>
            </a:r>
            <a:endParaRPr/>
          </a:p>
        </p:txBody>
      </p:sp>
      <p:sp>
        <p:nvSpPr>
          <p:cNvPr id="320" name="Google Shape;320;p50"/>
          <p:cNvSpPr txBox="1"/>
          <p:nvPr>
            <p:ph idx="1" type="body"/>
          </p:nvPr>
        </p:nvSpPr>
        <p:spPr>
          <a:xfrm>
            <a:off x="4817000" y="749250"/>
            <a:ext cx="3977400" cy="3999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accent3"/>
              </a:buClr>
              <a:buSzPts val="1100"/>
              <a:buFont typeface="Arial"/>
              <a:buNone/>
            </a:pPr>
            <a:r>
              <a:rPr lang="en" sz="2400">
                <a:solidFill>
                  <a:schemeClr val="accent3"/>
                </a:solidFill>
              </a:rPr>
              <a:t>Control Group</a:t>
            </a:r>
            <a:endParaRPr sz="2400">
              <a:solidFill>
                <a:schemeClr val="accent3"/>
              </a:solidFill>
            </a:endParaRPr>
          </a:p>
          <a:p>
            <a:pPr indent="-381000" lvl="0" marL="457200" rtl="0" algn="l">
              <a:spcBef>
                <a:spcPts val="1200"/>
              </a:spcBef>
              <a:spcAft>
                <a:spcPts val="0"/>
              </a:spcAft>
              <a:buClr>
                <a:schemeClr val="accent3"/>
              </a:buClr>
              <a:buSzPts val="2400"/>
              <a:buChar char="-"/>
            </a:pPr>
            <a:r>
              <a:rPr lang="en" sz="2400">
                <a:solidFill>
                  <a:schemeClr val="accent3"/>
                </a:solidFill>
              </a:rPr>
              <a:t>Low income workers</a:t>
            </a:r>
            <a:endParaRPr sz="2400">
              <a:solidFill>
                <a:schemeClr val="accent3"/>
              </a:solidFill>
            </a:endParaRPr>
          </a:p>
          <a:p>
            <a:pPr indent="-381000" lvl="1" marL="914400" rtl="0" algn="l">
              <a:spcBef>
                <a:spcPts val="0"/>
              </a:spcBef>
              <a:spcAft>
                <a:spcPts val="0"/>
              </a:spcAft>
              <a:buClr>
                <a:schemeClr val="accent3"/>
              </a:buClr>
              <a:buSzPts val="2400"/>
              <a:buChar char="-"/>
            </a:pPr>
            <a:r>
              <a:rPr lang="en" sz="2400">
                <a:solidFill>
                  <a:schemeClr val="accent3"/>
                </a:solidFill>
              </a:rPr>
              <a:t>Not affected by the benefit cap</a:t>
            </a:r>
            <a:endParaRPr sz="2400">
              <a:solidFill>
                <a:schemeClr val="accent3"/>
              </a:solidFill>
            </a:endParaRPr>
          </a:p>
          <a:p>
            <a:pPr indent="0" lvl="0" marL="0" rtl="0" algn="l">
              <a:spcBef>
                <a:spcPts val="1200"/>
              </a:spcBef>
              <a:spcAft>
                <a:spcPts val="0"/>
              </a:spcAft>
              <a:buNone/>
            </a:pPr>
            <a:r>
              <a:rPr lang="en" sz="2400">
                <a:solidFill>
                  <a:schemeClr val="accent3"/>
                </a:solidFill>
              </a:rPr>
              <a:t>Treatment Group</a:t>
            </a:r>
            <a:endParaRPr sz="2400">
              <a:solidFill>
                <a:schemeClr val="accent3"/>
              </a:solidFill>
            </a:endParaRPr>
          </a:p>
          <a:p>
            <a:pPr indent="-381000" lvl="0" marL="457200" rtl="0" algn="l">
              <a:spcBef>
                <a:spcPts val="1200"/>
              </a:spcBef>
              <a:spcAft>
                <a:spcPts val="0"/>
              </a:spcAft>
              <a:buClr>
                <a:schemeClr val="accent3"/>
              </a:buClr>
              <a:buSzPts val="2400"/>
              <a:buChar char="-"/>
            </a:pPr>
            <a:r>
              <a:rPr lang="en" sz="2400">
                <a:solidFill>
                  <a:schemeClr val="accent3"/>
                </a:solidFill>
              </a:rPr>
              <a:t>High income workers</a:t>
            </a:r>
            <a:endParaRPr sz="2400">
              <a:solidFill>
                <a:schemeClr val="accent3"/>
              </a:solidFill>
            </a:endParaRPr>
          </a:p>
          <a:p>
            <a:pPr indent="-381000" lvl="1" marL="914400" rtl="0" algn="l">
              <a:spcBef>
                <a:spcPts val="0"/>
              </a:spcBef>
              <a:spcAft>
                <a:spcPts val="0"/>
              </a:spcAft>
              <a:buClr>
                <a:schemeClr val="accent3"/>
              </a:buClr>
              <a:buSzPts val="2400"/>
              <a:buChar char="-"/>
            </a:pPr>
            <a:r>
              <a:rPr lang="en" sz="2400">
                <a:solidFill>
                  <a:schemeClr val="accent3"/>
                </a:solidFill>
              </a:rPr>
              <a:t>Were affected by the previous cap</a:t>
            </a:r>
            <a:endParaRPr sz="2400">
              <a:solidFill>
                <a:schemeClr val="accent3"/>
              </a:solidFill>
            </a:endParaRPr>
          </a:p>
        </p:txBody>
      </p:sp>
      <p:sp>
        <p:nvSpPr>
          <p:cNvPr id="321" name="Google Shape;321;p50"/>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accent3"/>
                </a:solidFill>
              </a:rPr>
              <a:t>Econometrics Final Presentation</a:t>
            </a:r>
            <a:endParaRPr>
              <a:solidFill>
                <a:schemeClr val="accent3"/>
              </a:solidFill>
            </a:endParaRPr>
          </a:p>
        </p:txBody>
      </p:sp>
      <p:pic>
        <p:nvPicPr>
          <p:cNvPr id="322" name="Google Shape;322;p50"/>
          <p:cNvPicPr preferRelativeResize="0"/>
          <p:nvPr/>
        </p:nvPicPr>
        <p:blipFill>
          <a:blip r:embed="rId3">
            <a:alphaModFix/>
          </a:blip>
          <a:stretch>
            <a:fillRect/>
          </a:stretch>
        </p:blipFill>
        <p:spPr>
          <a:xfrm>
            <a:off x="197375" y="2272500"/>
            <a:ext cx="3752826" cy="22372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28" name="Google Shape;328;p51"/>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Econometrics Final Presentation</a:t>
            </a:r>
            <a:endParaRPr/>
          </a:p>
        </p:txBody>
      </p:sp>
      <p:pic>
        <p:nvPicPr>
          <p:cNvPr id="329" name="Google Shape;329;p51"/>
          <p:cNvPicPr preferRelativeResize="0"/>
          <p:nvPr/>
        </p:nvPicPr>
        <p:blipFill>
          <a:blip r:embed="rId3">
            <a:alphaModFix/>
          </a:blip>
          <a:stretch>
            <a:fillRect/>
          </a:stretch>
        </p:blipFill>
        <p:spPr>
          <a:xfrm>
            <a:off x="707626" y="697000"/>
            <a:ext cx="7728738" cy="4446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52"/>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Econometrics Final Presentation</a:t>
            </a:r>
            <a:endParaRPr/>
          </a:p>
        </p:txBody>
      </p:sp>
      <p:pic>
        <p:nvPicPr>
          <p:cNvPr id="336" name="Google Shape;336;p52"/>
          <p:cNvPicPr preferRelativeResize="0"/>
          <p:nvPr/>
        </p:nvPicPr>
        <p:blipFill>
          <a:blip r:embed="rId3">
            <a:alphaModFix/>
          </a:blip>
          <a:stretch>
            <a:fillRect/>
          </a:stretch>
        </p:blipFill>
        <p:spPr>
          <a:xfrm>
            <a:off x="1003888" y="642000"/>
            <a:ext cx="7136236" cy="45015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53"/>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Conclusions</a:t>
            </a:r>
            <a:endParaRPr/>
          </a:p>
        </p:txBody>
      </p:sp>
      <p:sp>
        <p:nvSpPr>
          <p:cNvPr id="343" name="Google Shape;343;p53"/>
          <p:cNvSpPr txBox="1"/>
          <p:nvPr>
            <p:ph idx="1" type="body"/>
          </p:nvPr>
        </p:nvSpPr>
        <p:spPr>
          <a:xfrm>
            <a:off x="4572000" y="519875"/>
            <a:ext cx="4449000" cy="43065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chemeClr val="lt1"/>
              </a:buClr>
              <a:buSzPts val="1900"/>
              <a:buChar char="-"/>
            </a:pPr>
            <a:r>
              <a:rPr lang="en" sz="1900">
                <a:solidFill>
                  <a:schemeClr val="lt1"/>
                </a:solidFill>
              </a:rPr>
              <a:t>Policy changes significantly increased claim durations (1.94 weeks on average) </a:t>
            </a:r>
            <a:endParaRPr sz="1900">
              <a:solidFill>
                <a:schemeClr val="lt1"/>
              </a:solidFill>
            </a:endParaRPr>
          </a:p>
          <a:p>
            <a:pPr indent="-349250" lvl="1" marL="914400" rtl="0" algn="l">
              <a:spcBef>
                <a:spcPts val="0"/>
              </a:spcBef>
              <a:spcAft>
                <a:spcPts val="0"/>
              </a:spcAft>
              <a:buClr>
                <a:schemeClr val="lt1"/>
              </a:buClr>
              <a:buSzPts val="1900"/>
              <a:buChar char="-"/>
            </a:pPr>
            <a:r>
              <a:rPr lang="en" sz="1900">
                <a:solidFill>
                  <a:schemeClr val="lt1"/>
                </a:solidFill>
              </a:rPr>
              <a:t>P-value: 0.001</a:t>
            </a:r>
            <a:endParaRPr sz="1900">
              <a:solidFill>
                <a:schemeClr val="lt1"/>
              </a:solidFill>
            </a:endParaRPr>
          </a:p>
          <a:p>
            <a:pPr indent="0" lvl="0" marL="0" rtl="0" algn="l">
              <a:spcBef>
                <a:spcPts val="1200"/>
              </a:spcBef>
              <a:spcAft>
                <a:spcPts val="0"/>
              </a:spcAft>
              <a:buNone/>
            </a:pPr>
            <a:r>
              <a:t/>
            </a:r>
            <a:endParaRPr sz="1900">
              <a:solidFill>
                <a:schemeClr val="lt1"/>
              </a:solidFill>
            </a:endParaRPr>
          </a:p>
          <a:p>
            <a:pPr indent="-349250" lvl="0" marL="457200" rtl="0" algn="l">
              <a:spcBef>
                <a:spcPts val="1200"/>
              </a:spcBef>
              <a:spcAft>
                <a:spcPts val="0"/>
              </a:spcAft>
              <a:buClr>
                <a:schemeClr val="lt1"/>
              </a:buClr>
              <a:buSzPts val="1900"/>
              <a:buChar char="-"/>
            </a:pPr>
            <a:r>
              <a:rPr lang="en" sz="1900">
                <a:solidFill>
                  <a:schemeClr val="lt1"/>
                </a:solidFill>
              </a:rPr>
              <a:t>High earners and older workers experienced longer claim durations </a:t>
            </a:r>
            <a:endParaRPr sz="1900">
              <a:solidFill>
                <a:schemeClr val="lt1"/>
              </a:solidFill>
            </a:endParaRPr>
          </a:p>
          <a:p>
            <a:pPr indent="0" lvl="0" marL="0" rtl="0" algn="l">
              <a:spcBef>
                <a:spcPts val="1200"/>
              </a:spcBef>
              <a:spcAft>
                <a:spcPts val="0"/>
              </a:spcAft>
              <a:buNone/>
            </a:pPr>
            <a:r>
              <a:t/>
            </a:r>
            <a:endParaRPr sz="1900">
              <a:solidFill>
                <a:schemeClr val="lt1"/>
              </a:solidFill>
            </a:endParaRPr>
          </a:p>
          <a:p>
            <a:pPr indent="-349250" lvl="0" marL="457200" rtl="0" algn="l">
              <a:spcBef>
                <a:spcPts val="1200"/>
              </a:spcBef>
              <a:spcAft>
                <a:spcPts val="0"/>
              </a:spcAft>
              <a:buClr>
                <a:schemeClr val="lt1"/>
              </a:buClr>
              <a:buSzPts val="1900"/>
              <a:buChar char="-"/>
            </a:pPr>
            <a:r>
              <a:rPr lang="en" sz="1900">
                <a:solidFill>
                  <a:schemeClr val="lt1"/>
                </a:solidFill>
              </a:rPr>
              <a:t>Certain injury types (occupational disease) extended durations, while others (extremity injuries) </a:t>
            </a:r>
            <a:r>
              <a:rPr lang="en" sz="1900">
                <a:solidFill>
                  <a:schemeClr val="lt1"/>
                </a:solidFill>
              </a:rPr>
              <a:t>shortened</a:t>
            </a:r>
            <a:r>
              <a:rPr lang="en" sz="1900">
                <a:solidFill>
                  <a:schemeClr val="lt1"/>
                </a:solidFill>
              </a:rPr>
              <a:t> them. </a:t>
            </a:r>
            <a:endParaRPr sz="1900">
              <a:solidFill>
                <a:schemeClr val="lt1"/>
              </a:solidFill>
            </a:endParaRPr>
          </a:p>
        </p:txBody>
      </p:sp>
      <p:sp>
        <p:nvSpPr>
          <p:cNvPr id="344" name="Google Shape;344;p53"/>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accent3"/>
                </a:solidFill>
              </a:rPr>
              <a:t>Econometrics Final Presentation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54"/>
          <p:cNvSpPr txBox="1"/>
          <p:nvPr>
            <p:ph type="title"/>
          </p:nvPr>
        </p:nvSpPr>
        <p:spPr>
          <a:xfrm>
            <a:off x="197375" y="2315875"/>
            <a:ext cx="3151800" cy="1632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What are some ways in which you can further improve the analysis?</a:t>
            </a:r>
            <a:endParaRPr/>
          </a:p>
        </p:txBody>
      </p:sp>
      <p:sp>
        <p:nvSpPr>
          <p:cNvPr id="351" name="Google Shape;351;p54"/>
          <p:cNvSpPr txBox="1"/>
          <p:nvPr>
            <p:ph idx="2"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Experiment Results (Bar Chart)</a:t>
            </a:r>
            <a:endParaRPr/>
          </a:p>
        </p:txBody>
      </p:sp>
      <p:sp>
        <p:nvSpPr>
          <p:cNvPr id="352" name="Google Shape;352;p54"/>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accent3"/>
                </a:solidFill>
              </a:rPr>
              <a:t>Econometrics Final Presentation</a:t>
            </a:r>
            <a:endParaRPr>
              <a:solidFill>
                <a:schemeClr val="accent3"/>
              </a:solidFill>
            </a:endParaRPr>
          </a:p>
        </p:txBody>
      </p:sp>
      <p:sp>
        <p:nvSpPr>
          <p:cNvPr id="353" name="Google Shape;353;p54"/>
          <p:cNvSpPr txBox="1"/>
          <p:nvPr/>
        </p:nvSpPr>
        <p:spPr>
          <a:xfrm>
            <a:off x="4572000" y="583775"/>
            <a:ext cx="4355700" cy="39015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accent3"/>
              </a:buClr>
              <a:buSzPts val="2400"/>
              <a:buFont typeface="DM Sans"/>
              <a:buChar char="-"/>
            </a:pPr>
            <a:r>
              <a:rPr lang="en" sz="2400">
                <a:solidFill>
                  <a:schemeClr val="accent3"/>
                </a:solidFill>
                <a:latin typeface="DM Sans"/>
                <a:ea typeface="DM Sans"/>
                <a:cs typeface="DM Sans"/>
                <a:sym typeface="DM Sans"/>
              </a:rPr>
              <a:t>Inclusion of important missing variables</a:t>
            </a:r>
            <a:endParaRPr sz="2400">
              <a:solidFill>
                <a:schemeClr val="accent3"/>
              </a:solidFill>
              <a:latin typeface="DM Sans"/>
              <a:ea typeface="DM Sans"/>
              <a:cs typeface="DM Sans"/>
              <a:sym typeface="DM Sans"/>
            </a:endParaRPr>
          </a:p>
          <a:p>
            <a:pPr indent="0" lvl="0" marL="457200" rtl="0" algn="l">
              <a:spcBef>
                <a:spcPts val="0"/>
              </a:spcBef>
              <a:spcAft>
                <a:spcPts val="0"/>
              </a:spcAft>
              <a:buNone/>
            </a:pPr>
            <a:r>
              <a:t/>
            </a:r>
            <a:endParaRPr sz="2400">
              <a:solidFill>
                <a:schemeClr val="accent3"/>
              </a:solidFill>
              <a:latin typeface="DM Sans"/>
              <a:ea typeface="DM Sans"/>
              <a:cs typeface="DM Sans"/>
              <a:sym typeface="DM Sans"/>
            </a:endParaRPr>
          </a:p>
          <a:p>
            <a:pPr indent="-381000" lvl="0" marL="457200" rtl="0" algn="l">
              <a:spcBef>
                <a:spcPts val="0"/>
              </a:spcBef>
              <a:spcAft>
                <a:spcPts val="0"/>
              </a:spcAft>
              <a:buClr>
                <a:schemeClr val="accent3"/>
              </a:buClr>
              <a:buSzPts val="2400"/>
              <a:buFont typeface="DM Sans"/>
              <a:buChar char="-"/>
            </a:pPr>
            <a:r>
              <a:rPr lang="en" sz="2400">
                <a:solidFill>
                  <a:schemeClr val="accent3"/>
                </a:solidFill>
                <a:latin typeface="DM Sans"/>
                <a:ea typeface="DM Sans"/>
                <a:cs typeface="DM Sans"/>
                <a:sym typeface="DM Sans"/>
              </a:rPr>
              <a:t>Interaction terms</a:t>
            </a:r>
            <a:endParaRPr sz="2400">
              <a:solidFill>
                <a:schemeClr val="accent3"/>
              </a:solidFill>
              <a:latin typeface="DM Sans"/>
              <a:ea typeface="DM Sans"/>
              <a:cs typeface="DM Sans"/>
              <a:sym typeface="DM Sans"/>
            </a:endParaRPr>
          </a:p>
          <a:p>
            <a:pPr indent="0" lvl="0" marL="457200" rtl="0" algn="l">
              <a:spcBef>
                <a:spcPts val="0"/>
              </a:spcBef>
              <a:spcAft>
                <a:spcPts val="0"/>
              </a:spcAft>
              <a:buNone/>
            </a:pPr>
            <a:r>
              <a:t/>
            </a:r>
            <a:endParaRPr sz="2400">
              <a:solidFill>
                <a:schemeClr val="accent3"/>
              </a:solidFill>
              <a:latin typeface="DM Sans"/>
              <a:ea typeface="DM Sans"/>
              <a:cs typeface="DM Sans"/>
              <a:sym typeface="DM Sans"/>
            </a:endParaRPr>
          </a:p>
          <a:p>
            <a:pPr indent="-381000" lvl="0" marL="457200" rtl="0" algn="l">
              <a:spcBef>
                <a:spcPts val="0"/>
              </a:spcBef>
              <a:spcAft>
                <a:spcPts val="0"/>
              </a:spcAft>
              <a:buClr>
                <a:schemeClr val="accent3"/>
              </a:buClr>
              <a:buSzPts val="2400"/>
              <a:buFont typeface="DM Sans"/>
              <a:buChar char="-"/>
            </a:pPr>
            <a:r>
              <a:rPr lang="en" sz="2400">
                <a:solidFill>
                  <a:schemeClr val="accent3"/>
                </a:solidFill>
                <a:latin typeface="DM Sans"/>
                <a:ea typeface="DM Sans"/>
                <a:cs typeface="DM Sans"/>
                <a:sym typeface="DM Sans"/>
              </a:rPr>
              <a:t>Logarithmic functions</a:t>
            </a:r>
            <a:endParaRPr sz="2400">
              <a:solidFill>
                <a:schemeClr val="accent3"/>
              </a:solidFill>
              <a:latin typeface="DM Sans"/>
              <a:ea typeface="DM Sans"/>
              <a:cs typeface="DM Sans"/>
              <a:sym typeface="DM Sans"/>
            </a:endParaRPr>
          </a:p>
          <a:p>
            <a:pPr indent="0" lvl="0" marL="457200" rtl="0" algn="l">
              <a:spcBef>
                <a:spcPts val="0"/>
              </a:spcBef>
              <a:spcAft>
                <a:spcPts val="0"/>
              </a:spcAft>
              <a:buNone/>
            </a:pPr>
            <a:r>
              <a:t/>
            </a:r>
            <a:endParaRPr sz="2400">
              <a:solidFill>
                <a:schemeClr val="accent3"/>
              </a:solidFill>
              <a:latin typeface="DM Sans"/>
              <a:ea typeface="DM Sans"/>
              <a:cs typeface="DM Sans"/>
              <a:sym typeface="DM Sans"/>
            </a:endParaRPr>
          </a:p>
          <a:p>
            <a:pPr indent="-381000" lvl="0" marL="457200" rtl="0" algn="l">
              <a:spcBef>
                <a:spcPts val="0"/>
              </a:spcBef>
              <a:spcAft>
                <a:spcPts val="0"/>
              </a:spcAft>
              <a:buClr>
                <a:schemeClr val="accent3"/>
              </a:buClr>
              <a:buSzPts val="2400"/>
              <a:buFont typeface="DM Sans"/>
              <a:buChar char="-"/>
            </a:pPr>
            <a:r>
              <a:rPr lang="en" sz="2400">
                <a:solidFill>
                  <a:schemeClr val="accent3"/>
                </a:solidFill>
                <a:latin typeface="DM Sans"/>
                <a:ea typeface="DM Sans"/>
                <a:cs typeface="DM Sans"/>
                <a:sym typeface="DM Sans"/>
              </a:rPr>
              <a:t>Control for  multicollinearity or heteroskedasticity issues</a:t>
            </a:r>
            <a:endParaRPr sz="2400">
              <a:solidFill>
                <a:schemeClr val="accent3"/>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59" name="Google Shape;359;p55"/>
          <p:cNvSpPr txBox="1"/>
          <p:nvPr>
            <p:ph idx="13" type="body"/>
          </p:nvPr>
        </p:nvSpPr>
        <p:spPr>
          <a:xfrm>
            <a:off x="197375" y="891450"/>
            <a:ext cx="8823900" cy="36186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hlink"/>
              </a:buClr>
              <a:buSzPts val="1100"/>
              <a:buFont typeface="Arial"/>
              <a:buNone/>
            </a:pPr>
            <a:r>
              <a:rPr b="1" lang="en" sz="1500">
                <a:solidFill>
                  <a:schemeClr val="hlink"/>
                </a:solidFill>
                <a:latin typeface="Merriweather"/>
                <a:ea typeface="Merriweather"/>
                <a:cs typeface="Merriweather"/>
                <a:sym typeface="Merriweather"/>
              </a:rPr>
              <a:t>References:</a:t>
            </a:r>
            <a:r>
              <a:rPr b="1" lang="en" sz="1200">
                <a:solidFill>
                  <a:schemeClr val="hlink"/>
                </a:solidFill>
                <a:latin typeface="Times New Roman"/>
                <a:ea typeface="Times New Roman"/>
                <a:cs typeface="Times New Roman"/>
                <a:sym typeface="Times New Roman"/>
              </a:rPr>
              <a:t> </a:t>
            </a:r>
            <a:endParaRPr b="1" sz="1200">
              <a:solidFill>
                <a:schemeClr val="hlink"/>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hlink"/>
              </a:buClr>
              <a:buSzPts val="1100"/>
              <a:buFont typeface="Arial"/>
              <a:buNone/>
            </a:pPr>
            <a:r>
              <a:t/>
            </a:r>
            <a:endParaRPr sz="1200">
              <a:solidFill>
                <a:srgbClr val="333333"/>
              </a:solidFill>
              <a:latin typeface="Times New Roman"/>
              <a:ea typeface="Times New Roman"/>
              <a:cs typeface="Times New Roman"/>
              <a:sym typeface="Times New Roman"/>
            </a:endParaRPr>
          </a:p>
          <a:p>
            <a:pPr indent="0" lvl="0" marL="0" rtl="0" algn="ctr">
              <a:lnSpc>
                <a:spcPct val="115000"/>
              </a:lnSpc>
              <a:spcBef>
                <a:spcPts val="0"/>
              </a:spcBef>
              <a:spcAft>
                <a:spcPts val="0"/>
              </a:spcAft>
              <a:buClr>
                <a:schemeClr val="hlink"/>
              </a:buClr>
              <a:buSzPts val="1100"/>
              <a:buFont typeface="Arial"/>
              <a:buNone/>
            </a:pPr>
            <a:r>
              <a:rPr lang="en" sz="1400">
                <a:solidFill>
                  <a:srgbClr val="333333"/>
                </a:solidFill>
                <a:latin typeface="DM Sans"/>
                <a:ea typeface="DM Sans"/>
                <a:cs typeface="DM Sans"/>
                <a:sym typeface="DM Sans"/>
              </a:rPr>
              <a:t>Lane, T. J. (2022). Collider Bias in Administrative Workers’ Compensation Claims Data: A Challenge for Cross-Jurisdictional Research. </a:t>
            </a:r>
            <a:r>
              <a:rPr i="1" lang="en" sz="1400">
                <a:solidFill>
                  <a:srgbClr val="333333"/>
                </a:solidFill>
                <a:latin typeface="DM Sans"/>
                <a:ea typeface="DM Sans"/>
                <a:cs typeface="DM Sans"/>
                <a:sym typeface="DM Sans"/>
              </a:rPr>
              <a:t>Journal of Occupational Rehabilitation</a:t>
            </a:r>
            <a:r>
              <a:rPr lang="en" sz="1400">
                <a:solidFill>
                  <a:srgbClr val="333333"/>
                </a:solidFill>
                <a:latin typeface="DM Sans"/>
                <a:ea typeface="DM Sans"/>
                <a:cs typeface="DM Sans"/>
                <a:sym typeface="DM Sans"/>
              </a:rPr>
              <a:t>, </a:t>
            </a:r>
            <a:r>
              <a:rPr i="1" lang="en" sz="1400">
                <a:solidFill>
                  <a:srgbClr val="333333"/>
                </a:solidFill>
                <a:latin typeface="DM Sans"/>
                <a:ea typeface="DM Sans"/>
                <a:cs typeface="DM Sans"/>
                <a:sym typeface="DM Sans"/>
              </a:rPr>
              <a:t>32</a:t>
            </a:r>
            <a:r>
              <a:rPr lang="en" sz="1400">
                <a:solidFill>
                  <a:srgbClr val="333333"/>
                </a:solidFill>
                <a:latin typeface="DM Sans"/>
                <a:ea typeface="DM Sans"/>
                <a:cs typeface="DM Sans"/>
                <a:sym typeface="DM Sans"/>
              </a:rPr>
              <a:t>(2), 161–169. </a:t>
            </a:r>
            <a:r>
              <a:rPr lang="en" sz="1400" u="sng">
                <a:solidFill>
                  <a:srgbClr val="1155CC"/>
                </a:solidFill>
                <a:latin typeface="DM Sans"/>
                <a:ea typeface="DM Sans"/>
                <a:cs typeface="DM Sans"/>
                <a:sym typeface="DM Sans"/>
                <a:hlinkClick r:id="rId3">
                  <a:extLst>
                    <a:ext uri="{A12FA001-AC4F-418D-AE19-62706E023703}">
                      <ahyp:hlinkClr val="tx"/>
                    </a:ext>
                  </a:extLst>
                </a:hlinkClick>
              </a:rPr>
              <a:t>https://doi.org/10.1007/s10926-021-09988-1</a:t>
            </a:r>
            <a:endParaRPr sz="1400">
              <a:solidFill>
                <a:srgbClr val="333333"/>
              </a:solidFill>
              <a:latin typeface="DM Sans"/>
              <a:ea typeface="DM Sans"/>
              <a:cs typeface="DM Sans"/>
              <a:sym typeface="DM Sans"/>
            </a:endParaRPr>
          </a:p>
          <a:p>
            <a:pPr indent="0" lvl="0" marL="0" rtl="0" algn="ctr">
              <a:lnSpc>
                <a:spcPct val="115000"/>
              </a:lnSpc>
              <a:spcBef>
                <a:spcPts val="0"/>
              </a:spcBef>
              <a:spcAft>
                <a:spcPts val="0"/>
              </a:spcAft>
              <a:buClr>
                <a:schemeClr val="hlink"/>
              </a:buClr>
              <a:buSzPts val="1100"/>
              <a:buFont typeface="Arial"/>
              <a:buNone/>
            </a:pPr>
            <a:r>
              <a:t/>
            </a:r>
            <a:endParaRPr sz="1400">
              <a:solidFill>
                <a:srgbClr val="333333"/>
              </a:solidFill>
              <a:latin typeface="DM Sans"/>
              <a:ea typeface="DM Sans"/>
              <a:cs typeface="DM Sans"/>
              <a:sym typeface="DM Sans"/>
            </a:endParaRPr>
          </a:p>
          <a:p>
            <a:pPr indent="0" lvl="0" marL="0" rtl="0" algn="ctr">
              <a:lnSpc>
                <a:spcPct val="115000"/>
              </a:lnSpc>
              <a:spcBef>
                <a:spcPts val="0"/>
              </a:spcBef>
              <a:spcAft>
                <a:spcPts val="0"/>
              </a:spcAft>
              <a:buClr>
                <a:schemeClr val="hlink"/>
              </a:buClr>
              <a:buSzPts val="1100"/>
              <a:buFont typeface="Arial"/>
              <a:buNone/>
            </a:pPr>
            <a:r>
              <a:rPr lang="en" sz="1400">
                <a:solidFill>
                  <a:srgbClr val="333333"/>
                </a:solidFill>
                <a:latin typeface="DM Sans"/>
                <a:ea typeface="DM Sans"/>
                <a:cs typeface="DM Sans"/>
                <a:sym typeface="DM Sans"/>
              </a:rPr>
              <a:t>Lane, T. J., Sheehan, L., Gray, S., &amp; Collie, A. (2022). Regional Differences in Time Off Work After Injury: A Comparison of Australian States and Territories Within A Single Workers’ Compensation System. </a:t>
            </a:r>
            <a:r>
              <a:rPr i="1" lang="en" sz="1400">
                <a:solidFill>
                  <a:srgbClr val="333333"/>
                </a:solidFill>
                <a:latin typeface="DM Sans"/>
                <a:ea typeface="DM Sans"/>
                <a:cs typeface="DM Sans"/>
                <a:sym typeface="DM Sans"/>
              </a:rPr>
              <a:t>Journal of Occupational Rehabilitation</a:t>
            </a:r>
            <a:r>
              <a:rPr lang="en" sz="1400">
                <a:solidFill>
                  <a:srgbClr val="333333"/>
                </a:solidFill>
                <a:latin typeface="DM Sans"/>
                <a:ea typeface="DM Sans"/>
                <a:cs typeface="DM Sans"/>
                <a:sym typeface="DM Sans"/>
              </a:rPr>
              <a:t>, </a:t>
            </a:r>
            <a:r>
              <a:rPr i="1" lang="en" sz="1400">
                <a:solidFill>
                  <a:srgbClr val="333333"/>
                </a:solidFill>
                <a:latin typeface="DM Sans"/>
                <a:ea typeface="DM Sans"/>
                <a:cs typeface="DM Sans"/>
                <a:sym typeface="DM Sans"/>
              </a:rPr>
              <a:t>32</a:t>
            </a:r>
            <a:r>
              <a:rPr lang="en" sz="1400">
                <a:solidFill>
                  <a:srgbClr val="333333"/>
                </a:solidFill>
                <a:latin typeface="DM Sans"/>
                <a:ea typeface="DM Sans"/>
                <a:cs typeface="DM Sans"/>
                <a:sym typeface="DM Sans"/>
              </a:rPr>
              <a:t>(2), 252–259. </a:t>
            </a:r>
            <a:r>
              <a:rPr lang="en" sz="1400" u="sng">
                <a:solidFill>
                  <a:srgbClr val="1155CC"/>
                </a:solidFill>
                <a:latin typeface="DM Sans"/>
                <a:ea typeface="DM Sans"/>
                <a:cs typeface="DM Sans"/>
                <a:sym typeface="DM Sans"/>
                <a:hlinkClick r:id="rId4">
                  <a:extLst>
                    <a:ext uri="{A12FA001-AC4F-418D-AE19-62706E023703}">
                      <ahyp:hlinkClr val="tx"/>
                    </a:ext>
                  </a:extLst>
                </a:hlinkClick>
              </a:rPr>
              <a:t>https://doi.org/10.1007/s10926-020-09947-2</a:t>
            </a:r>
            <a:endParaRPr sz="1400">
              <a:solidFill>
                <a:srgbClr val="333333"/>
              </a:solidFill>
              <a:latin typeface="DM Sans"/>
              <a:ea typeface="DM Sans"/>
              <a:cs typeface="DM Sans"/>
              <a:sym typeface="DM Sans"/>
            </a:endParaRPr>
          </a:p>
          <a:p>
            <a:pPr indent="0" lvl="0" marL="0" rtl="0" algn="ctr">
              <a:lnSpc>
                <a:spcPct val="115000"/>
              </a:lnSpc>
              <a:spcBef>
                <a:spcPts val="0"/>
              </a:spcBef>
              <a:spcAft>
                <a:spcPts val="0"/>
              </a:spcAft>
              <a:buClr>
                <a:schemeClr val="hlink"/>
              </a:buClr>
              <a:buSzPts val="1100"/>
              <a:buFont typeface="Arial"/>
              <a:buNone/>
            </a:pPr>
            <a:r>
              <a:t/>
            </a:r>
            <a:endParaRPr sz="1400">
              <a:solidFill>
                <a:srgbClr val="333333"/>
              </a:solidFill>
              <a:latin typeface="DM Sans"/>
              <a:ea typeface="DM Sans"/>
              <a:cs typeface="DM Sans"/>
              <a:sym typeface="DM Sans"/>
            </a:endParaRPr>
          </a:p>
          <a:p>
            <a:pPr indent="0" lvl="0" marL="0" rtl="0" algn="ctr">
              <a:lnSpc>
                <a:spcPct val="115000"/>
              </a:lnSpc>
              <a:spcBef>
                <a:spcPts val="0"/>
              </a:spcBef>
              <a:spcAft>
                <a:spcPts val="0"/>
              </a:spcAft>
              <a:buClr>
                <a:schemeClr val="hlink"/>
              </a:buClr>
              <a:buSzPts val="1100"/>
              <a:buFont typeface="Arial"/>
              <a:buNone/>
            </a:pPr>
            <a:r>
              <a:rPr lang="en" sz="1400">
                <a:solidFill>
                  <a:srgbClr val="333333"/>
                </a:solidFill>
                <a:latin typeface="DM Sans"/>
                <a:ea typeface="DM Sans"/>
                <a:cs typeface="DM Sans"/>
                <a:sym typeface="DM Sans"/>
              </a:rPr>
              <a:t>Meyer, B. D., Viscusi, W. K., &amp; Durbin, D. L. (1995). Workers’ Compensation and Injury Duration: Evidence from a Natural Experiment. </a:t>
            </a:r>
            <a:r>
              <a:rPr i="1" lang="en" sz="1400">
                <a:solidFill>
                  <a:srgbClr val="333333"/>
                </a:solidFill>
                <a:latin typeface="DM Sans"/>
                <a:ea typeface="DM Sans"/>
                <a:cs typeface="DM Sans"/>
                <a:sym typeface="DM Sans"/>
              </a:rPr>
              <a:t>The American Economic Review</a:t>
            </a:r>
            <a:r>
              <a:rPr lang="en" sz="1400">
                <a:solidFill>
                  <a:srgbClr val="333333"/>
                </a:solidFill>
                <a:latin typeface="DM Sans"/>
                <a:ea typeface="DM Sans"/>
                <a:cs typeface="DM Sans"/>
                <a:sym typeface="DM Sans"/>
              </a:rPr>
              <a:t>, </a:t>
            </a:r>
            <a:r>
              <a:rPr i="1" lang="en" sz="1400">
                <a:solidFill>
                  <a:srgbClr val="333333"/>
                </a:solidFill>
                <a:latin typeface="DM Sans"/>
                <a:ea typeface="DM Sans"/>
                <a:cs typeface="DM Sans"/>
                <a:sym typeface="DM Sans"/>
              </a:rPr>
              <a:t>85</a:t>
            </a:r>
            <a:r>
              <a:rPr lang="en" sz="1400">
                <a:solidFill>
                  <a:srgbClr val="333333"/>
                </a:solidFill>
                <a:latin typeface="DM Sans"/>
                <a:ea typeface="DM Sans"/>
                <a:cs typeface="DM Sans"/>
                <a:sym typeface="DM Sans"/>
              </a:rPr>
              <a:t>(3), 322–340.</a:t>
            </a:r>
            <a:endParaRPr sz="1400">
              <a:solidFill>
                <a:srgbClr val="333333"/>
              </a:solidFill>
              <a:latin typeface="DM Sans"/>
              <a:ea typeface="DM Sans"/>
              <a:cs typeface="DM Sans"/>
              <a:sym typeface="DM Sans"/>
            </a:endParaRPr>
          </a:p>
          <a:p>
            <a:pPr indent="-12700" lvl="0" marL="368300" rtl="0" algn="ctr">
              <a:lnSpc>
                <a:spcPct val="115000"/>
              </a:lnSpc>
              <a:spcBef>
                <a:spcPts val="1200"/>
              </a:spcBef>
              <a:spcAft>
                <a:spcPts val="0"/>
              </a:spcAft>
              <a:buClr>
                <a:schemeClr val="hlink"/>
              </a:buClr>
              <a:buSzPts val="1100"/>
              <a:buFont typeface="Arial"/>
              <a:buNone/>
            </a:pPr>
            <a:r>
              <a:rPr lang="en" sz="1400">
                <a:solidFill>
                  <a:srgbClr val="333333"/>
                </a:solidFill>
                <a:latin typeface="DM Sans"/>
                <a:ea typeface="DM Sans"/>
                <a:cs typeface="DM Sans"/>
                <a:sym typeface="DM Sans"/>
              </a:rPr>
              <a:t>Wooldridge, J. M. (2020). </a:t>
            </a:r>
            <a:r>
              <a:rPr i="1" lang="en" sz="1400">
                <a:solidFill>
                  <a:srgbClr val="333333"/>
                </a:solidFill>
                <a:latin typeface="DM Sans"/>
                <a:ea typeface="DM Sans"/>
                <a:cs typeface="DM Sans"/>
                <a:sym typeface="DM Sans"/>
              </a:rPr>
              <a:t>Introductory econometrics a modern approach Hauptband Jeffrey M. Wooldridge</a:t>
            </a:r>
            <a:r>
              <a:rPr lang="en" sz="1400">
                <a:solidFill>
                  <a:srgbClr val="333333"/>
                </a:solidFill>
                <a:latin typeface="DM Sans"/>
                <a:ea typeface="DM Sans"/>
                <a:cs typeface="DM Sans"/>
                <a:sym typeface="DM Sans"/>
              </a:rPr>
              <a:t>. South-Western, Cengage Learning. </a:t>
            </a:r>
            <a:endParaRPr sz="1700">
              <a:solidFill>
                <a:srgbClr val="333333"/>
              </a:solidFill>
              <a:latin typeface="DM Sans"/>
              <a:ea typeface="DM Sans"/>
              <a:cs typeface="DM Sans"/>
              <a:sym typeface="DM Sans"/>
            </a:endParaRPr>
          </a:p>
          <a:p>
            <a:pPr indent="0" lvl="0" marL="0" rtl="0" algn="l">
              <a:spcBef>
                <a:spcPts val="1200"/>
              </a:spcBef>
              <a:spcAft>
                <a:spcPts val="1200"/>
              </a:spcAft>
              <a:buClr>
                <a:schemeClr val="accent5"/>
              </a:buClr>
              <a:buSzPts val="1100"/>
              <a:buFont typeface="Arial"/>
              <a:buNone/>
            </a:pPr>
            <a:r>
              <a:t/>
            </a:r>
            <a:endParaRPr>
              <a:latin typeface="Merriweather"/>
              <a:ea typeface="Merriweather"/>
              <a:cs typeface="Merriweather"/>
              <a:sym typeface="Merriweather"/>
            </a:endParaRPr>
          </a:p>
        </p:txBody>
      </p:sp>
      <p:sp>
        <p:nvSpPr>
          <p:cNvPr id="360" name="Google Shape;360;p55"/>
          <p:cNvSpPr txBox="1"/>
          <p:nvPr>
            <p:ph idx="31"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References</a:t>
            </a:r>
            <a:endParaRPr/>
          </a:p>
        </p:txBody>
      </p:sp>
      <p:sp>
        <p:nvSpPr>
          <p:cNvPr id="361" name="Google Shape;361;p55"/>
          <p:cNvSpPr txBox="1"/>
          <p:nvPr>
            <p:ph idx="32"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solidFill>
                  <a:schemeClr val="dk1"/>
                </a:solidFill>
              </a:rPr>
              <a:t>Econometrics Final Presentation</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6"/>
          <p:cNvSpPr txBox="1"/>
          <p:nvPr>
            <p:ph type="title"/>
          </p:nvPr>
        </p:nvSpPr>
        <p:spPr>
          <a:xfrm>
            <a:off x="3184650" y="2163600"/>
            <a:ext cx="2774700" cy="8163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367" name="Google Shape;367;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68" name="Google Shape;368;p56"/>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Econometrics Final Presentation</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cience Presentation">
  <a:themeElements>
    <a:clrScheme name="Simple Light">
      <a:dk1>
        <a:srgbClr val="005088"/>
      </a:dk1>
      <a:lt1>
        <a:srgbClr val="F3F0DF"/>
      </a:lt1>
      <a:dk2>
        <a:srgbClr val="121212"/>
      </a:dk2>
      <a:lt2>
        <a:srgbClr val="D0E0E3"/>
      </a:lt2>
      <a:accent1>
        <a:srgbClr val="11CAA0"/>
      </a:accent1>
      <a:accent2>
        <a:srgbClr val="6D6D6B"/>
      </a:accent2>
      <a:accent3>
        <a:srgbClr val="FFFFFF"/>
      </a:accent3>
      <a:accent4>
        <a:srgbClr val="656839"/>
      </a:accent4>
      <a:accent5>
        <a:srgbClr val="774936"/>
      </a:accent5>
      <a:accent6>
        <a:srgbClr val="C492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